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Lst>
  <p:notesMasterIdLst>
    <p:notesMasterId r:id="rId31"/>
  </p:notesMasterIdLst>
  <p:handoutMasterIdLst>
    <p:handoutMasterId r:id="rId32"/>
  </p:handoutMasterIdLst>
  <p:sldIdLst>
    <p:sldId id="440" r:id="rId2"/>
    <p:sldId id="441" r:id="rId3"/>
    <p:sldId id="424" r:id="rId4"/>
    <p:sldId id="439" r:id="rId5"/>
    <p:sldId id="443" r:id="rId6"/>
    <p:sldId id="444" r:id="rId7"/>
    <p:sldId id="461" r:id="rId8"/>
    <p:sldId id="463" r:id="rId9"/>
    <p:sldId id="445" r:id="rId10"/>
    <p:sldId id="446" r:id="rId11"/>
    <p:sldId id="447" r:id="rId12"/>
    <p:sldId id="448" r:id="rId13"/>
    <p:sldId id="449" r:id="rId14"/>
    <p:sldId id="450" r:id="rId15"/>
    <p:sldId id="451" r:id="rId16"/>
    <p:sldId id="452" r:id="rId17"/>
    <p:sldId id="462" r:id="rId18"/>
    <p:sldId id="465" r:id="rId19"/>
    <p:sldId id="464" r:id="rId20"/>
    <p:sldId id="442" r:id="rId21"/>
    <p:sldId id="453" r:id="rId22"/>
    <p:sldId id="466" r:id="rId23"/>
    <p:sldId id="454" r:id="rId24"/>
    <p:sldId id="455" r:id="rId25"/>
    <p:sldId id="456" r:id="rId26"/>
    <p:sldId id="457" r:id="rId27"/>
    <p:sldId id="458" r:id="rId28"/>
    <p:sldId id="459" r:id="rId29"/>
    <p:sldId id="460" r:id="rId30"/>
  </p:sldIdLst>
  <p:sldSz cx="9144000" cy="6858000" type="screen4x3"/>
  <p:notesSz cx="7124700" cy="9410700"/>
  <p:defaultTextStyle>
    <a:defPPr>
      <a:defRPr lang="en-GB"/>
    </a:defPPr>
    <a:lvl1pPr algn="ctr" rtl="0" fontAlgn="base" hangingPunct="0">
      <a:lnSpc>
        <a:spcPct val="95000"/>
      </a:lnSpc>
      <a:spcBef>
        <a:spcPct val="0"/>
      </a:spcBef>
      <a:spcAft>
        <a:spcPct val="0"/>
      </a:spcAft>
      <a:buClr>
        <a:srgbClr val="000000"/>
      </a:buClr>
      <a:buSzPct val="45000"/>
      <a:buFont typeface="StarSymbol" charset="0"/>
      <a:defRPr kern="1200">
        <a:solidFill>
          <a:srgbClr val="000000"/>
        </a:solidFill>
        <a:latin typeface="Arial" charset="0"/>
        <a:ea typeface="+mn-ea"/>
        <a:cs typeface="+mn-cs"/>
      </a:defRPr>
    </a:lvl1pPr>
    <a:lvl2pPr marL="457200" algn="ctr" rtl="0" fontAlgn="base" hangingPunct="0">
      <a:lnSpc>
        <a:spcPct val="95000"/>
      </a:lnSpc>
      <a:spcBef>
        <a:spcPct val="0"/>
      </a:spcBef>
      <a:spcAft>
        <a:spcPct val="0"/>
      </a:spcAft>
      <a:buClr>
        <a:srgbClr val="000000"/>
      </a:buClr>
      <a:buSzPct val="45000"/>
      <a:buFont typeface="StarSymbol" charset="0"/>
      <a:defRPr kern="1200">
        <a:solidFill>
          <a:srgbClr val="000000"/>
        </a:solidFill>
        <a:latin typeface="Arial" charset="0"/>
        <a:ea typeface="+mn-ea"/>
        <a:cs typeface="+mn-cs"/>
      </a:defRPr>
    </a:lvl2pPr>
    <a:lvl3pPr marL="914400" algn="ctr" rtl="0" fontAlgn="base" hangingPunct="0">
      <a:lnSpc>
        <a:spcPct val="95000"/>
      </a:lnSpc>
      <a:spcBef>
        <a:spcPct val="0"/>
      </a:spcBef>
      <a:spcAft>
        <a:spcPct val="0"/>
      </a:spcAft>
      <a:buClr>
        <a:srgbClr val="000000"/>
      </a:buClr>
      <a:buSzPct val="45000"/>
      <a:buFont typeface="StarSymbol" charset="0"/>
      <a:defRPr kern="1200">
        <a:solidFill>
          <a:srgbClr val="000000"/>
        </a:solidFill>
        <a:latin typeface="Arial" charset="0"/>
        <a:ea typeface="+mn-ea"/>
        <a:cs typeface="+mn-cs"/>
      </a:defRPr>
    </a:lvl3pPr>
    <a:lvl4pPr marL="1371600" algn="ctr" rtl="0" fontAlgn="base" hangingPunct="0">
      <a:lnSpc>
        <a:spcPct val="95000"/>
      </a:lnSpc>
      <a:spcBef>
        <a:spcPct val="0"/>
      </a:spcBef>
      <a:spcAft>
        <a:spcPct val="0"/>
      </a:spcAft>
      <a:buClr>
        <a:srgbClr val="000000"/>
      </a:buClr>
      <a:buSzPct val="45000"/>
      <a:buFont typeface="StarSymbol" charset="0"/>
      <a:defRPr kern="1200">
        <a:solidFill>
          <a:srgbClr val="000000"/>
        </a:solidFill>
        <a:latin typeface="Arial" charset="0"/>
        <a:ea typeface="+mn-ea"/>
        <a:cs typeface="+mn-cs"/>
      </a:defRPr>
    </a:lvl4pPr>
    <a:lvl5pPr marL="1828800" algn="ctr" rtl="0" fontAlgn="base" hangingPunct="0">
      <a:lnSpc>
        <a:spcPct val="95000"/>
      </a:lnSpc>
      <a:spcBef>
        <a:spcPct val="0"/>
      </a:spcBef>
      <a:spcAft>
        <a:spcPct val="0"/>
      </a:spcAft>
      <a:buClr>
        <a:srgbClr val="000000"/>
      </a:buClr>
      <a:buSzPct val="45000"/>
      <a:buFont typeface="StarSymbol" charset="0"/>
      <a:defRPr kern="1200">
        <a:solidFill>
          <a:srgbClr val="000000"/>
        </a:solidFill>
        <a:latin typeface="Arial" charset="0"/>
        <a:ea typeface="+mn-ea"/>
        <a:cs typeface="+mn-cs"/>
      </a:defRPr>
    </a:lvl5pPr>
    <a:lvl6pPr marL="2286000" algn="l" defTabSz="914400" rtl="0" eaLnBrk="1" latinLnBrk="0" hangingPunct="1">
      <a:defRPr kern="1200">
        <a:solidFill>
          <a:srgbClr val="000000"/>
        </a:solidFill>
        <a:latin typeface="Arial" charset="0"/>
        <a:ea typeface="+mn-ea"/>
        <a:cs typeface="+mn-cs"/>
      </a:defRPr>
    </a:lvl6pPr>
    <a:lvl7pPr marL="2743200" algn="l" defTabSz="914400" rtl="0" eaLnBrk="1" latinLnBrk="0" hangingPunct="1">
      <a:defRPr kern="1200">
        <a:solidFill>
          <a:srgbClr val="000000"/>
        </a:solidFill>
        <a:latin typeface="Arial" charset="0"/>
        <a:ea typeface="+mn-ea"/>
        <a:cs typeface="+mn-cs"/>
      </a:defRPr>
    </a:lvl7pPr>
    <a:lvl8pPr marL="3200400" algn="l" defTabSz="914400" rtl="0" eaLnBrk="1" latinLnBrk="0" hangingPunct="1">
      <a:defRPr kern="1200">
        <a:solidFill>
          <a:srgbClr val="000000"/>
        </a:solidFill>
        <a:latin typeface="Arial" charset="0"/>
        <a:ea typeface="+mn-ea"/>
        <a:cs typeface="+mn-cs"/>
      </a:defRPr>
    </a:lvl8pPr>
    <a:lvl9pPr marL="3657600" algn="l" defTabSz="914400" rtl="0" eaLnBrk="1" latinLnBrk="0" hangingPunct="1">
      <a:defRPr kern="1200">
        <a:solidFill>
          <a:srgbClr val="000000"/>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964">
          <p15:clr>
            <a:srgbClr val="A4A3A4"/>
          </p15:clr>
        </p15:guide>
        <p15:guide id="2" pos="22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7676"/>
    <a:srgbClr val="FF7C8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727" autoAdjust="0"/>
    <p:restoredTop sz="94660" autoAdjust="0"/>
  </p:normalViewPr>
  <p:slideViewPr>
    <p:cSldViewPr>
      <p:cViewPr varScale="1">
        <p:scale>
          <a:sx n="110" d="100"/>
          <a:sy n="110" d="100"/>
        </p:scale>
        <p:origin x="-1192" y="-104"/>
      </p:cViewPr>
      <p:guideLst>
        <p:guide orient="horz" pos="2160"/>
        <p:guide pos="2880"/>
      </p:guideLst>
    </p:cSldViewPr>
  </p:slideViewPr>
  <p:outlineViewPr>
    <p:cViewPr varScale="1">
      <p:scale>
        <a:sx n="170" d="200"/>
        <a:sy n="170" d="200"/>
      </p:scale>
      <p:origin x="0" y="13048"/>
    </p:cViewPr>
  </p:outlineViewPr>
  <p:notesTextViewPr>
    <p:cViewPr>
      <p:scale>
        <a:sx n="100" d="100"/>
        <a:sy n="100" d="100"/>
      </p:scale>
      <p:origin x="0" y="0"/>
    </p:cViewPr>
  </p:notesTextViewPr>
  <p:sorterViewPr>
    <p:cViewPr>
      <p:scale>
        <a:sx n="100" d="100"/>
        <a:sy n="100" d="100"/>
      </p:scale>
      <p:origin x="0" y="2604"/>
    </p:cViewPr>
  </p:sorterViewPr>
  <p:notesViewPr>
    <p:cSldViewPr>
      <p:cViewPr varScale="1">
        <p:scale>
          <a:sx n="63" d="100"/>
          <a:sy n="63" d="100"/>
        </p:scale>
        <p:origin x="-1722" y="-108"/>
      </p:cViewPr>
      <p:guideLst>
        <p:guide orient="horz" pos="2964"/>
        <p:guide pos="2244"/>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handoutMaster" Target="handoutMasters/handout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0642" name="Rectangle 2"/>
          <p:cNvSpPr>
            <a:spLocks noGrp="1" noChangeArrowheads="1"/>
          </p:cNvSpPr>
          <p:nvPr>
            <p:ph type="hdr" sz="quarter"/>
          </p:nvPr>
        </p:nvSpPr>
        <p:spPr bwMode="auto">
          <a:xfrm>
            <a:off x="4037013" y="0"/>
            <a:ext cx="3087687" cy="469900"/>
          </a:xfrm>
          <a:prstGeom prst="rect">
            <a:avLst/>
          </a:prstGeom>
          <a:noFill/>
          <a:ln w="9525">
            <a:noFill/>
            <a:miter lim="800000"/>
            <a:headEnd/>
            <a:tailEnd/>
          </a:ln>
          <a:effectLst/>
        </p:spPr>
        <p:txBody>
          <a:bodyPr vert="horz" wrap="square" lIns="94485" tIns="47242" rIns="94485" bIns="47242" numCol="1" anchor="t" anchorCtr="0" compatLnSpc="1">
            <a:prstTxWarp prst="textNoShape">
              <a:avLst/>
            </a:prstTxWarp>
          </a:bodyPr>
          <a:lstStyle>
            <a:lvl1pPr algn="l" defTabSz="944563" eaLnBrk="0">
              <a:lnSpc>
                <a:spcPct val="100000"/>
              </a:lnSpc>
              <a:buClrTx/>
              <a:buSzTx/>
              <a:buFontTx/>
              <a:buNone/>
              <a:defRPr sz="1000" b="1">
                <a:solidFill>
                  <a:schemeClr val="tx1"/>
                </a:solidFill>
                <a:latin typeface="Palatino Linotype" pitchFamily="18" charset="0"/>
              </a:defRPr>
            </a:lvl1pPr>
          </a:lstStyle>
          <a:p>
            <a:pPr>
              <a:defRPr/>
            </a:pPr>
            <a:r>
              <a:rPr lang="es-ES"/>
              <a:t>Fundación de Egresados U.D.</a:t>
            </a:r>
          </a:p>
          <a:p>
            <a:pPr>
              <a:defRPr/>
            </a:pPr>
            <a:r>
              <a:rPr lang="es-ES"/>
              <a:t>Construyendo Profesionales</a:t>
            </a:r>
          </a:p>
        </p:txBody>
      </p:sp>
      <p:sp>
        <p:nvSpPr>
          <p:cNvPr id="240644" name="Rectangle 4"/>
          <p:cNvSpPr>
            <a:spLocks noGrp="1" noChangeArrowheads="1"/>
          </p:cNvSpPr>
          <p:nvPr>
            <p:ph type="ftr" sz="quarter" idx="2"/>
          </p:nvPr>
        </p:nvSpPr>
        <p:spPr bwMode="auto">
          <a:xfrm>
            <a:off x="0" y="8939213"/>
            <a:ext cx="3087688" cy="469900"/>
          </a:xfrm>
          <a:prstGeom prst="rect">
            <a:avLst/>
          </a:prstGeom>
          <a:noFill/>
          <a:ln w="9525">
            <a:noFill/>
            <a:miter lim="800000"/>
            <a:headEnd/>
            <a:tailEnd/>
          </a:ln>
          <a:effectLst/>
        </p:spPr>
        <p:txBody>
          <a:bodyPr vert="horz" wrap="square" lIns="94485" tIns="47242" rIns="94485" bIns="47242" numCol="1" anchor="b" anchorCtr="0" compatLnSpc="1">
            <a:prstTxWarp prst="textNoShape">
              <a:avLst/>
            </a:prstTxWarp>
          </a:bodyPr>
          <a:lstStyle>
            <a:lvl1pPr algn="l" defTabSz="944563" eaLnBrk="0">
              <a:lnSpc>
                <a:spcPct val="100000"/>
              </a:lnSpc>
              <a:buClrTx/>
              <a:buSzTx/>
              <a:buFontTx/>
              <a:buNone/>
              <a:defRPr sz="1200">
                <a:solidFill>
                  <a:schemeClr val="tx1"/>
                </a:solidFill>
                <a:latin typeface="Times New Roman" pitchFamily="18" charset="0"/>
              </a:defRPr>
            </a:lvl1pPr>
          </a:lstStyle>
          <a:p>
            <a:pPr>
              <a:defRPr/>
            </a:pPr>
            <a:r>
              <a:rPr lang="es-ES"/>
              <a:t>FUNDACION DE EGRESADOS DE LA UNIVERSIDAD DISTRITAL</a:t>
            </a:r>
          </a:p>
        </p:txBody>
      </p:sp>
      <p:sp>
        <p:nvSpPr>
          <p:cNvPr id="240645" name="Rectangle 5"/>
          <p:cNvSpPr>
            <a:spLocks noGrp="1" noChangeArrowheads="1"/>
          </p:cNvSpPr>
          <p:nvPr>
            <p:ph type="sldNum" sz="quarter" idx="3"/>
          </p:nvPr>
        </p:nvSpPr>
        <p:spPr bwMode="auto">
          <a:xfrm>
            <a:off x="4035425" y="8939213"/>
            <a:ext cx="3087688" cy="469900"/>
          </a:xfrm>
          <a:prstGeom prst="rect">
            <a:avLst/>
          </a:prstGeom>
          <a:noFill/>
          <a:ln w="9525">
            <a:noFill/>
            <a:miter lim="800000"/>
            <a:headEnd/>
            <a:tailEnd/>
          </a:ln>
          <a:effectLst/>
        </p:spPr>
        <p:txBody>
          <a:bodyPr vert="horz" wrap="square" lIns="94485" tIns="47242" rIns="94485" bIns="47242" numCol="1" anchor="b" anchorCtr="0" compatLnSpc="1">
            <a:prstTxWarp prst="textNoShape">
              <a:avLst/>
            </a:prstTxWarp>
          </a:bodyPr>
          <a:lstStyle>
            <a:lvl1pPr algn="r" defTabSz="944563" eaLnBrk="0">
              <a:lnSpc>
                <a:spcPct val="100000"/>
              </a:lnSpc>
              <a:buClrTx/>
              <a:buSzTx/>
              <a:buFontTx/>
              <a:buNone/>
              <a:defRPr sz="1200">
                <a:solidFill>
                  <a:schemeClr val="tx1"/>
                </a:solidFill>
                <a:latin typeface="Times New Roman" pitchFamily="18" charset="0"/>
              </a:defRPr>
            </a:lvl1pPr>
          </a:lstStyle>
          <a:p>
            <a:pPr>
              <a:defRPr/>
            </a:pPr>
            <a:fld id="{6F58FFB9-F045-4AFE-97AC-D54714B97ADF}" type="slidenum">
              <a:rPr lang="es-ES"/>
              <a:pPr>
                <a:defRPr/>
              </a:pPr>
              <a:t>‹Nr.›</a:t>
            </a:fld>
            <a:endParaRPr lang="es-ES"/>
          </a:p>
        </p:txBody>
      </p:sp>
    </p:spTree>
    <p:extLst>
      <p:ext uri="{BB962C8B-B14F-4D97-AF65-F5344CB8AC3E}">
        <p14:creationId xmlns:p14="http://schemas.microsoft.com/office/powerpoint/2010/main" val="8108099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7124700" cy="9410700"/>
          </a:xfrm>
          <a:prstGeom prst="roundRect">
            <a:avLst>
              <a:gd name="adj" fmla="val 23"/>
            </a:avLst>
          </a:prstGeom>
          <a:solidFill>
            <a:srgbClr val="FFFFFF"/>
          </a:solidFill>
          <a:ln w="9360">
            <a:noFill/>
            <a:round/>
            <a:headEnd/>
            <a:tailEnd/>
          </a:ln>
        </p:spPr>
        <p:txBody>
          <a:bodyPr wrap="none" anchor="ctr"/>
          <a:lstStyle/>
          <a:p>
            <a:pPr>
              <a:defRPr/>
            </a:pPr>
            <a:endParaRPr lang="es-ES"/>
          </a:p>
        </p:txBody>
      </p:sp>
      <p:sp>
        <p:nvSpPr>
          <p:cNvPr id="2050" name="AutoShape 2"/>
          <p:cNvSpPr>
            <a:spLocks noChangeArrowheads="1"/>
          </p:cNvSpPr>
          <p:nvPr/>
        </p:nvSpPr>
        <p:spPr bwMode="auto">
          <a:xfrm>
            <a:off x="0" y="0"/>
            <a:ext cx="7124700" cy="9410700"/>
          </a:xfrm>
          <a:prstGeom prst="roundRect">
            <a:avLst>
              <a:gd name="adj" fmla="val 23"/>
            </a:avLst>
          </a:prstGeom>
          <a:solidFill>
            <a:srgbClr val="FFFFFF"/>
          </a:solidFill>
          <a:ln w="9525">
            <a:noFill/>
            <a:round/>
            <a:headEnd/>
            <a:tailEnd/>
          </a:ln>
        </p:spPr>
        <p:txBody>
          <a:bodyPr wrap="none" anchor="ctr"/>
          <a:lstStyle/>
          <a:p>
            <a:pPr>
              <a:defRPr/>
            </a:pPr>
            <a:endParaRPr lang="es-ES"/>
          </a:p>
        </p:txBody>
      </p:sp>
      <p:sp>
        <p:nvSpPr>
          <p:cNvPr id="26628" name="Rectangle 3"/>
          <p:cNvSpPr>
            <a:spLocks noGrp="1" noRot="1" noChangeAspect="1" noChangeArrowheads="1" noTextEdit="1"/>
          </p:cNvSpPr>
          <p:nvPr>
            <p:ph type="sldImg"/>
          </p:nvPr>
        </p:nvSpPr>
        <p:spPr bwMode="auto">
          <a:xfrm>
            <a:off x="0" y="312738"/>
            <a:ext cx="20581938" cy="15436850"/>
          </a:xfrm>
          <a:prstGeom prst="rect">
            <a:avLst/>
          </a:prstGeom>
          <a:solidFill>
            <a:srgbClr val="FFFFFF"/>
          </a:solidFill>
          <a:ln w="9525">
            <a:solidFill>
              <a:srgbClr val="000000"/>
            </a:solidFill>
            <a:miter lim="800000"/>
            <a:headEnd/>
            <a:tailEnd/>
          </a:ln>
        </p:spPr>
      </p:sp>
      <p:sp>
        <p:nvSpPr>
          <p:cNvPr id="2052" name="Rectangle 4"/>
          <p:cNvSpPr txBox="1">
            <a:spLocks noGrp="1" noChangeArrowheads="1"/>
          </p:cNvSpPr>
          <p:nvPr>
            <p:ph type="body" idx="1"/>
          </p:nvPr>
        </p:nvSpPr>
        <p:spPr bwMode="auto">
          <a:xfrm>
            <a:off x="522288" y="4441825"/>
            <a:ext cx="6084887" cy="41783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endParaRPr lang="es-ES" noProof="0" smtClean="0"/>
          </a:p>
        </p:txBody>
      </p:sp>
    </p:spTree>
    <p:extLst>
      <p:ext uri="{BB962C8B-B14F-4D97-AF65-F5344CB8AC3E}">
        <p14:creationId xmlns:p14="http://schemas.microsoft.com/office/powerpoint/2010/main" val="2343383585"/>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xfrm>
            <a:off x="1257300" y="720725"/>
            <a:ext cx="4800600" cy="3600450"/>
          </a:xfrm>
          <a:noFill/>
          <a:ln/>
        </p:spPr>
      </p:sp>
      <p:sp>
        <p:nvSpPr>
          <p:cNvPr id="27651" name="Rectangle 3"/>
          <p:cNvSpPr txBox="1">
            <a:spLocks noGrp="1" noChangeArrowheads="1"/>
          </p:cNvSpPr>
          <p:nvPr>
            <p:ph type="body" idx="1"/>
          </p:nvPr>
        </p:nvSpPr>
        <p:spPr>
          <a:noFill/>
          <a:ln/>
        </p:spPr>
        <p:txBody>
          <a:bodyPr/>
          <a:lstStyle/>
          <a:p>
            <a:endParaRPr lang="es-ES" dirty="0" smtClean="0"/>
          </a:p>
        </p:txBody>
      </p:sp>
    </p:spTree>
    <p:extLst>
      <p:ext uri="{BB962C8B-B14F-4D97-AF65-F5344CB8AC3E}">
        <p14:creationId xmlns:p14="http://schemas.microsoft.com/office/powerpoint/2010/main" val="1756329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1209675" y="706438"/>
            <a:ext cx="4705350" cy="3529012"/>
          </a:xfrm>
          <a:noFill/>
          <a:ln/>
        </p:spPr>
      </p:sp>
      <p:sp>
        <p:nvSpPr>
          <p:cNvPr id="28675" name="Rectangle 3"/>
          <p:cNvSpPr txBox="1">
            <a:spLocks noGrp="1" noChangeArrowheads="1"/>
          </p:cNvSpPr>
          <p:nvPr>
            <p:ph type="body" idx="1"/>
          </p:nvPr>
        </p:nvSpPr>
        <p:spPr>
          <a:noFill/>
          <a:ln/>
        </p:spPr>
        <p:txBody>
          <a:bodyPr/>
          <a:lstStyle/>
          <a:p>
            <a:endParaRPr lang="es-ES" dirty="0" smtClean="0"/>
          </a:p>
        </p:txBody>
      </p:sp>
    </p:spTree>
    <p:extLst>
      <p:ext uri="{BB962C8B-B14F-4D97-AF65-F5344CB8AC3E}">
        <p14:creationId xmlns:p14="http://schemas.microsoft.com/office/powerpoint/2010/main" val="4188242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ES"/>
          </a:p>
        </p:txBody>
      </p:sp>
      <p:grpSp>
        <p:nvGrpSpPr>
          <p:cNvPr id="7" name="6 Grupo"/>
          <p:cNvGrpSpPr/>
          <p:nvPr userDrawn="1"/>
        </p:nvGrpSpPr>
        <p:grpSpPr>
          <a:xfrm>
            <a:off x="0" y="6021288"/>
            <a:ext cx="9144000" cy="836712"/>
            <a:chOff x="0" y="6021288"/>
            <a:chExt cx="9144000" cy="836712"/>
          </a:xfrm>
        </p:grpSpPr>
        <p:sp>
          <p:nvSpPr>
            <p:cNvPr id="6" name="5 Rectángulo"/>
            <p:cNvSpPr/>
            <p:nvPr userDrawn="1"/>
          </p:nvSpPr>
          <p:spPr bwMode="auto">
            <a:xfrm flipH="1">
              <a:off x="0" y="6021288"/>
              <a:ext cx="9144000" cy="836712"/>
            </a:xfrm>
            <a:prstGeom prst="rect">
              <a:avLst/>
            </a:prstGeom>
            <a:gradFill>
              <a:gsLst>
                <a:gs pos="0">
                  <a:srgbClr val="C00000"/>
                </a:gs>
                <a:gs pos="65000">
                  <a:srgbClr val="C00000"/>
                </a:gs>
                <a:gs pos="100000">
                  <a:schemeClr val="accent2">
                    <a:lumMod val="50000"/>
                  </a:schemeClr>
                </a:gs>
              </a:gsLst>
              <a:lin ang="108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828675" rtl="0" eaLnBrk="1" fontAlgn="base" latinLnBrk="0" hangingPunct="0">
                <a:lnSpc>
                  <a:spcPct val="95000"/>
                </a:lnSpc>
                <a:spcBef>
                  <a:spcPct val="0"/>
                </a:spcBef>
                <a:spcAft>
                  <a:spcPct val="0"/>
                </a:spcAft>
                <a:buClr>
                  <a:srgbClr val="000000"/>
                </a:buClr>
                <a:buSzPct val="45000"/>
                <a:buFont typeface="StarSymbol" charset="0"/>
                <a:buNone/>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pPr>
              <a:endParaRPr kumimoji="0" lang="es-CO" sz="1800" b="0" i="0" u="none" strike="noStrike" cap="none" normalizeH="0" baseline="0" smtClean="0">
                <a:ln>
                  <a:noFill/>
                </a:ln>
                <a:solidFill>
                  <a:srgbClr val="000000"/>
                </a:solidFill>
                <a:effectLst/>
                <a:latin typeface="Arial" charset="0"/>
              </a:endParaRPr>
            </a:p>
          </p:txBody>
        </p:sp>
        <p:pic>
          <p:nvPicPr>
            <p:cNvPr id="4" name="3 Imagen"/>
            <p:cNvPicPr>
              <a:picLocks noChangeAspect="1"/>
            </p:cNvPicPr>
            <p:nvPr userDrawn="1"/>
          </p:nvPicPr>
          <p:blipFill rotWithShape="1">
            <a:blip r:embed="rId2" cstate="print">
              <a:extLst>
                <a:ext uri="{28A0092B-C50C-407E-A947-70E740481C1C}">
                  <a14:useLocalDpi xmlns:a14="http://schemas.microsoft.com/office/drawing/2010/main" val="0"/>
                </a:ext>
              </a:extLst>
            </a:blip>
            <a:srcRect l="3475" t="42356" r="51768" b="35422"/>
            <a:stretch/>
          </p:blipFill>
          <p:spPr>
            <a:xfrm>
              <a:off x="6971967" y="6024671"/>
              <a:ext cx="2172033" cy="833329"/>
            </a:xfrm>
            <a:prstGeom prst="rect">
              <a:avLst/>
            </a:prstGeom>
          </p:spPr>
        </p:pic>
      </p:gr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35738" y="476250"/>
            <a:ext cx="1997075" cy="4824413"/>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539750" y="476250"/>
            <a:ext cx="5843588" cy="4824413"/>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539750" y="836613"/>
            <a:ext cx="3884613" cy="4464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576763" y="836613"/>
            <a:ext cx="3884612" cy="4464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Tree>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4"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3"/>
          <p:cNvSpPr>
            <a:spLocks noGrp="1" noChangeArrowheads="1"/>
          </p:cNvSpPr>
          <p:nvPr>
            <p:ph type="title"/>
          </p:nvPr>
        </p:nvSpPr>
        <p:spPr bwMode="auto">
          <a:xfrm>
            <a:off x="611188" y="476250"/>
            <a:ext cx="7921625" cy="863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cambiar el estilo de título	</a:t>
            </a:r>
          </a:p>
        </p:txBody>
      </p:sp>
      <p:sp>
        <p:nvSpPr>
          <p:cNvPr id="1027" name="Rectangle 14"/>
          <p:cNvSpPr>
            <a:spLocks noGrp="1" noChangeArrowheads="1"/>
          </p:cNvSpPr>
          <p:nvPr>
            <p:ph type="body" idx="1"/>
          </p:nvPr>
        </p:nvSpPr>
        <p:spPr bwMode="auto">
          <a:xfrm>
            <a:off x="539750" y="836613"/>
            <a:ext cx="7921625" cy="4464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pic>
        <p:nvPicPr>
          <p:cNvPr id="1028" name="Picture 17" descr="BANNER Fund Egres UD"/>
          <p:cNvPicPr>
            <a:picLocks noChangeAspect="1" noChangeArrowheads="1"/>
          </p:cNvPicPr>
          <p:nvPr userDrawn="1"/>
        </p:nvPicPr>
        <p:blipFill>
          <a:blip r:embed="rId13" cstate="print"/>
          <a:srcRect l="4509"/>
          <a:stretch>
            <a:fillRect/>
          </a:stretch>
        </p:blipFill>
        <p:spPr bwMode="auto">
          <a:xfrm>
            <a:off x="0" y="6008688"/>
            <a:ext cx="9144000" cy="876300"/>
          </a:xfrm>
          <a:prstGeom prst="rect">
            <a:avLst/>
          </a:prstGeom>
          <a:noFill/>
          <a:ln w="9525">
            <a:noFill/>
            <a:miter lim="800000"/>
            <a:headEnd/>
            <a:tailEnd/>
          </a:ln>
        </p:spPr>
      </p:pic>
      <p:grpSp>
        <p:nvGrpSpPr>
          <p:cNvPr id="6" name="5 Grupo"/>
          <p:cNvGrpSpPr/>
          <p:nvPr userDrawn="1"/>
        </p:nvGrpSpPr>
        <p:grpSpPr>
          <a:xfrm>
            <a:off x="0" y="6021288"/>
            <a:ext cx="9144000" cy="836712"/>
            <a:chOff x="0" y="6021288"/>
            <a:chExt cx="9144000" cy="836712"/>
          </a:xfrm>
        </p:grpSpPr>
        <p:sp>
          <p:nvSpPr>
            <p:cNvPr id="7" name="6 Rectángulo"/>
            <p:cNvSpPr/>
            <p:nvPr userDrawn="1"/>
          </p:nvSpPr>
          <p:spPr bwMode="auto">
            <a:xfrm flipH="1">
              <a:off x="0" y="6021288"/>
              <a:ext cx="9144000" cy="836712"/>
            </a:xfrm>
            <a:prstGeom prst="rect">
              <a:avLst/>
            </a:prstGeom>
            <a:gradFill>
              <a:gsLst>
                <a:gs pos="0">
                  <a:srgbClr val="C00000"/>
                </a:gs>
                <a:gs pos="65000">
                  <a:srgbClr val="C00000"/>
                </a:gs>
                <a:gs pos="100000">
                  <a:schemeClr val="accent2">
                    <a:lumMod val="50000"/>
                  </a:schemeClr>
                </a:gs>
              </a:gsLst>
              <a:lin ang="108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828675" rtl="0" eaLnBrk="1" fontAlgn="base" latinLnBrk="0" hangingPunct="0">
                <a:lnSpc>
                  <a:spcPct val="95000"/>
                </a:lnSpc>
                <a:spcBef>
                  <a:spcPct val="0"/>
                </a:spcBef>
                <a:spcAft>
                  <a:spcPct val="0"/>
                </a:spcAft>
                <a:buClr>
                  <a:srgbClr val="000000"/>
                </a:buClr>
                <a:buSzPct val="45000"/>
                <a:buFont typeface="StarSymbol" charset="0"/>
                <a:buNone/>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pPr>
              <a:endParaRPr kumimoji="0" lang="es-CO" sz="1800" b="0" i="0" u="none" strike="noStrike" cap="none" normalizeH="0" baseline="0" smtClean="0">
                <a:ln>
                  <a:noFill/>
                </a:ln>
                <a:solidFill>
                  <a:srgbClr val="000000"/>
                </a:solidFill>
                <a:effectLst/>
                <a:latin typeface="Arial" charset="0"/>
              </a:endParaRPr>
            </a:p>
          </p:txBody>
        </p:sp>
        <p:pic>
          <p:nvPicPr>
            <p:cNvPr id="8" name="7 Imagen"/>
            <p:cNvPicPr>
              <a:picLocks noChangeAspect="1"/>
            </p:cNvPicPr>
            <p:nvPr userDrawn="1"/>
          </p:nvPicPr>
          <p:blipFill rotWithShape="1">
            <a:blip r:embed="rId14" cstate="print">
              <a:extLst>
                <a:ext uri="{28A0092B-C50C-407E-A947-70E740481C1C}">
                  <a14:useLocalDpi xmlns:a14="http://schemas.microsoft.com/office/drawing/2010/main" val="0"/>
                </a:ext>
              </a:extLst>
            </a:blip>
            <a:srcRect l="3475" t="42356" r="51768" b="35422"/>
            <a:stretch/>
          </p:blipFill>
          <p:spPr>
            <a:xfrm>
              <a:off x="6971967" y="6024671"/>
              <a:ext cx="2172033" cy="833329"/>
            </a:xfrm>
            <a:prstGeom prst="rect">
              <a:avLst/>
            </a:prstGeom>
          </p:spPr>
        </p:pic>
      </p:gr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ransition xmlns:p14="http://schemas.microsoft.com/office/powerpoint/2010/main"/>
  <p:timing>
    <p:tnLst>
      <p:par>
        <p:cTn xmlns:p14="http://schemas.microsoft.com/office/powerpoint/2010/main" id="1" dur="indefinite" restart="never" nodeType="tmRoot"/>
      </p:par>
    </p:tnLst>
  </p:timing>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3200">
          <a:solidFill>
            <a:schemeClr val="tx2"/>
          </a:solidFill>
          <a:latin typeface="Arial" charset="0"/>
        </a:defRPr>
      </a:lvl6pPr>
      <a:lvl7pPr marL="914400" algn="ctr" rtl="0" fontAlgn="base">
        <a:spcBef>
          <a:spcPct val="0"/>
        </a:spcBef>
        <a:spcAft>
          <a:spcPct val="0"/>
        </a:spcAft>
        <a:defRPr sz="3200">
          <a:solidFill>
            <a:schemeClr val="tx2"/>
          </a:solidFill>
          <a:latin typeface="Arial" charset="0"/>
        </a:defRPr>
      </a:lvl7pPr>
      <a:lvl8pPr marL="1371600" algn="ctr" rtl="0" fontAlgn="base">
        <a:spcBef>
          <a:spcPct val="0"/>
        </a:spcBef>
        <a:spcAft>
          <a:spcPct val="0"/>
        </a:spcAft>
        <a:defRPr sz="3200">
          <a:solidFill>
            <a:schemeClr val="tx2"/>
          </a:solidFill>
          <a:latin typeface="Arial" charset="0"/>
        </a:defRPr>
      </a:lvl8pPr>
      <a:lvl9pPr marL="1828800" algn="ctr" rtl="0" fontAlgn="base">
        <a:spcBef>
          <a:spcPct val="0"/>
        </a:spcBef>
        <a:spcAft>
          <a:spcPct val="0"/>
        </a:spcAft>
        <a:defRPr sz="32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9.png"/><Relationship Id="rId20" Type="http://schemas.openxmlformats.org/officeDocument/2006/relationships/image" Target="../media/image20.png"/><Relationship Id="rId10" Type="http://schemas.openxmlformats.org/officeDocument/2006/relationships/image" Target="../media/image10.png"/><Relationship Id="rId11" Type="http://schemas.openxmlformats.org/officeDocument/2006/relationships/image" Target="../media/image11.png"/><Relationship Id="rId12" Type="http://schemas.openxmlformats.org/officeDocument/2006/relationships/image" Target="../media/image12.png"/><Relationship Id="rId13" Type="http://schemas.openxmlformats.org/officeDocument/2006/relationships/image" Target="../media/image13.png"/><Relationship Id="rId14" Type="http://schemas.openxmlformats.org/officeDocument/2006/relationships/image" Target="../media/image14.png"/><Relationship Id="rId15" Type="http://schemas.openxmlformats.org/officeDocument/2006/relationships/image" Target="../media/image15.png"/><Relationship Id="rId16" Type="http://schemas.openxmlformats.org/officeDocument/2006/relationships/image" Target="../media/image16.jpeg"/><Relationship Id="rId17" Type="http://schemas.openxmlformats.org/officeDocument/2006/relationships/image" Target="../media/image17.jpeg"/><Relationship Id="rId18" Type="http://schemas.openxmlformats.org/officeDocument/2006/relationships/image" Target="../media/image18.png"/><Relationship Id="rId19" Type="http://schemas.openxmlformats.org/officeDocument/2006/relationships/image" Target="../media/image19.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eg"/><Relationship Id="rId4" Type="http://schemas.openxmlformats.org/officeDocument/2006/relationships/image" Target="../media/image4.png"/><Relationship Id="rId5" Type="http://schemas.openxmlformats.org/officeDocument/2006/relationships/image" Target="../media/image5.jpeg"/><Relationship Id="rId6" Type="http://schemas.openxmlformats.org/officeDocument/2006/relationships/image" Target="../media/image6.jpeg"/><Relationship Id="rId7" Type="http://schemas.openxmlformats.org/officeDocument/2006/relationships/image" Target="../media/image7.png"/><Relationship Id="rId8" Type="http://schemas.openxmlformats.org/officeDocument/2006/relationships/image" Target="../media/image8.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image" Target="../media/image32.png"/><Relationship Id="rId7" Type="http://schemas.openxmlformats.org/officeDocument/2006/relationships/image" Target="../media/image33.png"/><Relationship Id="rId8" Type="http://schemas.openxmlformats.org/officeDocument/2006/relationships/image" Target="../media/image34.png"/><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image" Target="../media/image38.png"/><Relationship Id="rId5" Type="http://schemas.openxmlformats.org/officeDocument/2006/relationships/image" Target="../media/image39.png"/><Relationship Id="rId6" Type="http://schemas.openxmlformats.org/officeDocument/2006/relationships/image" Target="../media/image40.png"/><Relationship Id="rId7" Type="http://schemas.openxmlformats.org/officeDocument/2006/relationships/image" Target="../media/image41.png"/><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png"/><Relationship Id="rId3" Type="http://schemas.openxmlformats.org/officeDocument/2006/relationships/image" Target="../media/image4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5.png"/></Relationships>
</file>

<file path=ppt/slides/_rels/slide25.xml.rels><?xml version="1.0" encoding="UTF-8" standalone="yes"?>
<Relationships xmlns="http://schemas.openxmlformats.org/package/2006/relationships"><Relationship Id="rId3" Type="http://schemas.openxmlformats.org/officeDocument/2006/relationships/image" Target="../media/image47.png"/><Relationship Id="rId4" Type="http://schemas.openxmlformats.org/officeDocument/2006/relationships/image" Target="../media/image48.png"/><Relationship Id="rId5" Type="http://schemas.openxmlformats.org/officeDocument/2006/relationships/image" Target="../media/image49.png"/><Relationship Id="rId1" Type="http://schemas.openxmlformats.org/officeDocument/2006/relationships/slideLayout" Target="../slideLayouts/slideLayout2.xml"/><Relationship Id="rId2" Type="http://schemas.openxmlformats.org/officeDocument/2006/relationships/image" Target="../media/image4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p:cNvPicPr>
            <a:picLocks noChangeAspect="1"/>
          </p:cNvPicPr>
          <p:nvPr/>
        </p:nvPicPr>
        <p:blipFill rotWithShape="1">
          <a:blip r:embed="rId3" cstate="print">
            <a:extLst>
              <a:ext uri="{28A0092B-C50C-407E-A947-70E740481C1C}">
                <a14:useLocalDpi xmlns:a14="http://schemas.microsoft.com/office/drawing/2010/main" val="0"/>
              </a:ext>
            </a:extLst>
          </a:blip>
          <a:srcRect l="6683" t="25663" r="4246" b="30609"/>
          <a:stretch/>
        </p:blipFill>
        <p:spPr>
          <a:xfrm>
            <a:off x="2051721" y="548680"/>
            <a:ext cx="6825016" cy="2589092"/>
          </a:xfrm>
          <a:prstGeom prst="rect">
            <a:avLst/>
          </a:prstGeom>
        </p:spPr>
      </p:pic>
      <p:sp>
        <p:nvSpPr>
          <p:cNvPr id="3" name="2 Rectángulo"/>
          <p:cNvSpPr/>
          <p:nvPr/>
        </p:nvSpPr>
        <p:spPr>
          <a:xfrm>
            <a:off x="323528" y="4221191"/>
            <a:ext cx="7801833" cy="501676"/>
          </a:xfrm>
          <a:prstGeom prst="rect">
            <a:avLst/>
          </a:prstGeom>
        </p:spPr>
        <p:txBody>
          <a:bodyPr wrap="square">
            <a:spAutoFit/>
          </a:bodyPr>
          <a:lstStyle/>
          <a:p>
            <a:pPr algn="just"/>
            <a:r>
              <a:rPr lang="es-CO" sz="1400" b="1" i="1" dirty="0">
                <a:solidFill>
                  <a:schemeClr val="accent2">
                    <a:lumMod val="75000"/>
                  </a:schemeClr>
                </a:solidFill>
                <a:latin typeface="Verdana" pitchFamily="34" charset="0"/>
                <a:ea typeface="Verdana" pitchFamily="34" charset="0"/>
                <a:cs typeface="Verdana" pitchFamily="34" charset="0"/>
              </a:rPr>
              <a:t>Somos el Centro de Entrenamiento Autorizado por marcas representativas en Gobierno </a:t>
            </a:r>
            <a:r>
              <a:rPr lang="es-CO" sz="1400" b="1" i="1" dirty="0" smtClean="0">
                <a:solidFill>
                  <a:schemeClr val="accent2">
                    <a:lumMod val="75000"/>
                  </a:schemeClr>
                </a:solidFill>
                <a:latin typeface="Verdana" pitchFamily="34" charset="0"/>
                <a:ea typeface="Verdana" pitchFamily="34" charset="0"/>
                <a:cs typeface="Verdana" pitchFamily="34" charset="0"/>
              </a:rPr>
              <a:t>TI y empresa, </a:t>
            </a:r>
            <a:r>
              <a:rPr lang="es-CO" sz="1400" b="1" i="1" dirty="0">
                <a:solidFill>
                  <a:schemeClr val="accent2">
                    <a:lumMod val="75000"/>
                  </a:schemeClr>
                </a:solidFill>
                <a:latin typeface="Verdana" pitchFamily="34" charset="0"/>
                <a:ea typeface="Verdana" pitchFamily="34" charset="0"/>
                <a:cs typeface="Verdana" pitchFamily="34" charset="0"/>
              </a:rPr>
              <a:t>con el portafolio más amplio en Latinoamérica:</a:t>
            </a:r>
          </a:p>
        </p:txBody>
      </p:sp>
      <p:pic>
        <p:nvPicPr>
          <p:cNvPr id="4" name="17 Imagen" descr="Y:\BACKUP_CESAR\GRAFICAS EUD\JPGS\LOGOS CORPORATIVOS\ORACLE.gif"/>
          <p:cNvPicPr>
            <a:picLocks noChangeAspect="1" noChangeArrowheads="1"/>
          </p:cNvPicPr>
          <p:nvPr/>
        </p:nvPicPr>
        <p:blipFill rotWithShape="1">
          <a:blip r:embed="rId4">
            <a:extLst>
              <a:ext uri="{28A0092B-C50C-407E-A947-70E740481C1C}">
                <a14:useLocalDpi xmlns:a14="http://schemas.microsoft.com/office/drawing/2010/main" val="0"/>
              </a:ext>
            </a:extLst>
          </a:blip>
          <a:srcRect t="1" r="64240" b="-17005"/>
          <a:stretch/>
        </p:blipFill>
        <p:spPr bwMode="auto">
          <a:xfrm>
            <a:off x="3227463" y="4955730"/>
            <a:ext cx="1192118" cy="378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5 Imagen" descr="Cisco Small"/>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56126" y="4864137"/>
            <a:ext cx="480413" cy="452213"/>
          </a:xfrm>
          <a:prstGeom prst="rect">
            <a:avLst/>
          </a:prstGeom>
          <a:noFill/>
          <a:ln>
            <a:noFill/>
          </a:ln>
        </p:spPr>
      </p:pic>
      <p:pic>
        <p:nvPicPr>
          <p:cNvPr id="9" name="8 Imagen"/>
          <p:cNvPicPr/>
          <p:nvPr/>
        </p:nvPicPr>
        <p:blipFill>
          <a:blip r:embed="rId6">
            <a:extLst>
              <a:ext uri="{28A0092B-C50C-407E-A947-70E740481C1C}">
                <a14:useLocalDpi xmlns:a14="http://schemas.microsoft.com/office/drawing/2010/main" val="0"/>
              </a:ext>
            </a:extLst>
          </a:blip>
          <a:srcRect/>
          <a:stretch>
            <a:fillRect/>
          </a:stretch>
        </p:blipFill>
        <p:spPr bwMode="auto">
          <a:xfrm>
            <a:off x="6263592" y="4949037"/>
            <a:ext cx="744440" cy="359110"/>
          </a:xfrm>
          <a:prstGeom prst="rect">
            <a:avLst/>
          </a:prstGeom>
          <a:noFill/>
          <a:ln>
            <a:noFill/>
          </a:ln>
        </p:spPr>
      </p:pic>
      <p:pic>
        <p:nvPicPr>
          <p:cNvPr id="13" name="Imagen 2"/>
          <p:cNvPicPr>
            <a:picLocks noChangeAspect="1" noChangeArrowheads="1"/>
          </p:cNvPicPr>
          <p:nvPr/>
        </p:nvPicPr>
        <p:blipFill rotWithShape="1">
          <a:blip r:embed="rId7">
            <a:extLst>
              <a:ext uri="{28A0092B-C50C-407E-A947-70E740481C1C}">
                <a14:useLocalDpi xmlns:a14="http://schemas.microsoft.com/office/drawing/2010/main" val="0"/>
              </a:ext>
            </a:extLst>
          </a:blip>
          <a:srcRect r="65182" b="64572"/>
          <a:stretch/>
        </p:blipFill>
        <p:spPr bwMode="auto">
          <a:xfrm>
            <a:off x="4764483" y="4970590"/>
            <a:ext cx="1412063" cy="263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Picture 6"/>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053479" y="4914797"/>
            <a:ext cx="1049781" cy="41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2" name="Picture 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187625" y="4914797"/>
            <a:ext cx="685197" cy="39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13 Imagen" descr="http://partners.comptia.org/Libraries/CAPP_Logos/CAPP_Academy_Logo.sflb.ashx"/>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368727" y="5393635"/>
            <a:ext cx="501790" cy="518733"/>
          </a:xfrm>
          <a:prstGeom prst="rect">
            <a:avLst/>
          </a:prstGeom>
          <a:noFill/>
          <a:ln>
            <a:noFill/>
          </a:ln>
        </p:spPr>
      </p:pic>
      <p:grpSp>
        <p:nvGrpSpPr>
          <p:cNvPr id="8" name="7 Grupo"/>
          <p:cNvGrpSpPr/>
          <p:nvPr/>
        </p:nvGrpSpPr>
        <p:grpSpPr>
          <a:xfrm>
            <a:off x="5022038" y="5422048"/>
            <a:ext cx="717030" cy="490320"/>
            <a:chOff x="1691680" y="5501389"/>
            <a:chExt cx="611510" cy="418163"/>
          </a:xfrm>
        </p:grpSpPr>
        <p:pic>
          <p:nvPicPr>
            <p:cNvPr id="18" name="17 Imagen"/>
            <p:cNvPicPr/>
            <p:nvPr/>
          </p:nvPicPr>
          <p:blipFill>
            <a:blip r:embed="rId11" cstate="print">
              <a:extLst>
                <a:ext uri="{28A0092B-C50C-407E-A947-70E740481C1C}">
                  <a14:useLocalDpi xmlns:a14="http://schemas.microsoft.com/office/drawing/2010/main" val="0"/>
                </a:ext>
              </a:extLst>
            </a:blip>
            <a:srcRect l="12137" t="11856" r="61224" b="70190"/>
            <a:stretch>
              <a:fillRect/>
            </a:stretch>
          </p:blipFill>
          <p:spPr bwMode="auto">
            <a:xfrm>
              <a:off x="1691680" y="5501389"/>
              <a:ext cx="611510" cy="231415"/>
            </a:xfrm>
            <a:prstGeom prst="rect">
              <a:avLst/>
            </a:prstGeom>
            <a:noFill/>
            <a:ln>
              <a:noFill/>
            </a:ln>
            <a:effectLst/>
          </p:spPr>
        </p:pic>
        <p:pic>
          <p:nvPicPr>
            <p:cNvPr id="19" name="18 Imagen"/>
            <p:cNvPicPr/>
            <p:nvPr/>
          </p:nvPicPr>
          <p:blipFill>
            <a:blip r:embed="rId12">
              <a:extLst>
                <a:ext uri="{28A0092B-C50C-407E-A947-70E740481C1C}">
                  <a14:useLocalDpi xmlns:a14="http://schemas.microsoft.com/office/drawing/2010/main" val="0"/>
                </a:ext>
              </a:extLst>
            </a:blip>
            <a:stretch>
              <a:fillRect/>
            </a:stretch>
          </p:blipFill>
          <p:spPr>
            <a:xfrm>
              <a:off x="1733136" y="5693647"/>
              <a:ext cx="552495" cy="225905"/>
            </a:xfrm>
            <a:prstGeom prst="rect">
              <a:avLst/>
            </a:prstGeom>
          </p:spPr>
        </p:pic>
      </p:grpSp>
      <p:grpSp>
        <p:nvGrpSpPr>
          <p:cNvPr id="7" name="6 Grupo"/>
          <p:cNvGrpSpPr/>
          <p:nvPr/>
        </p:nvGrpSpPr>
        <p:grpSpPr>
          <a:xfrm>
            <a:off x="2775623" y="5331428"/>
            <a:ext cx="524049" cy="578489"/>
            <a:chOff x="1161194" y="5394489"/>
            <a:chExt cx="487381" cy="538011"/>
          </a:xfrm>
        </p:grpSpPr>
        <p:pic>
          <p:nvPicPr>
            <p:cNvPr id="16" name="15 Imagen"/>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161194" y="5714171"/>
              <a:ext cx="487381" cy="218329"/>
            </a:xfrm>
            <a:prstGeom prst="rect">
              <a:avLst/>
            </a:prstGeom>
            <a:noFill/>
            <a:ln>
              <a:noFill/>
            </a:ln>
            <a:effectLst/>
          </p:spPr>
        </p:pic>
        <p:pic>
          <p:nvPicPr>
            <p:cNvPr id="15" name="14 Imagen"/>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220974" y="5394489"/>
              <a:ext cx="343365" cy="343365"/>
            </a:xfrm>
            <a:prstGeom prst="rect">
              <a:avLst/>
            </a:prstGeom>
            <a:noFill/>
            <a:ln>
              <a:noFill/>
            </a:ln>
            <a:effectLst/>
          </p:spPr>
        </p:pic>
      </p:grpSp>
      <p:grpSp>
        <p:nvGrpSpPr>
          <p:cNvPr id="10" name="9 Grupo"/>
          <p:cNvGrpSpPr/>
          <p:nvPr/>
        </p:nvGrpSpPr>
        <p:grpSpPr>
          <a:xfrm>
            <a:off x="3591786" y="5364416"/>
            <a:ext cx="525851" cy="545500"/>
            <a:chOff x="3532457" y="5326643"/>
            <a:chExt cx="637553" cy="661376"/>
          </a:xfrm>
        </p:grpSpPr>
        <p:pic>
          <p:nvPicPr>
            <p:cNvPr id="14340" name="Picture 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532457" y="5771602"/>
              <a:ext cx="637553" cy="216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3" name="Picture 3"/>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3635897" y="5326643"/>
              <a:ext cx="478348" cy="453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026" name="Picture 2" descr="https://encrypted-tbn1.gstatic.com/images?q=tbn:ANd9GcT_YnUnwFcaVnunzgLmVEJprAwkudJiGbwFOecABcgcAXzv-e3iI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057398" y="5409582"/>
            <a:ext cx="1536105" cy="470314"/>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http://www.srms.asia/images/PECB-Logo.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7942248" y="4839473"/>
            <a:ext cx="542358" cy="542358"/>
          </a:xfrm>
          <a:prstGeom prst="rect">
            <a:avLst/>
          </a:prstGeom>
          <a:noFill/>
          <a:extLst>
            <a:ext uri="{909E8E84-426E-40dd-AFC4-6F175D3DCCD1}">
              <a14:hiddenFill xmlns:a14="http://schemas.microsoft.com/office/drawing/2010/main">
                <a:solidFill>
                  <a:srgbClr val="FFFFFF"/>
                </a:solidFill>
              </a14:hiddenFill>
            </a:ext>
          </a:extLst>
        </p:spPr>
      </p:pic>
      <p:pic>
        <p:nvPicPr>
          <p:cNvPr id="26" name="Imagen 25"/>
          <p:cNvPicPr>
            <a:picLocks noChangeAspect="1"/>
          </p:cNvPicPr>
          <p:nvPr/>
        </p:nvPicPr>
        <p:blipFill>
          <a:blip r:embed="rId19"/>
          <a:stretch>
            <a:fillRect/>
          </a:stretch>
        </p:blipFill>
        <p:spPr>
          <a:xfrm>
            <a:off x="5924189" y="5353543"/>
            <a:ext cx="647101" cy="582391"/>
          </a:xfrm>
          <a:prstGeom prst="rect">
            <a:avLst/>
          </a:prstGeom>
        </p:spPr>
      </p:pic>
      <p:pic>
        <p:nvPicPr>
          <p:cNvPr id="12" name="Picture 2" descr="SCRUMstudy"/>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763965" y="5496232"/>
            <a:ext cx="1641360" cy="374455"/>
          </a:xfrm>
          <a:prstGeom prst="rect">
            <a:avLst/>
          </a:prstGeom>
          <a:noFill/>
          <a:extLst>
            <a:ext uri="{909E8E84-426E-40dd-AFC4-6F175D3DCCD1}">
              <a14:hiddenFill xmlns:a14="http://schemas.microsoft.com/office/drawing/2010/main">
                <a:solidFill>
                  <a:srgbClr val="FFFFFF"/>
                </a:solidFill>
              </a14:hiddenFill>
            </a:ext>
          </a:extLst>
        </p:spPr>
      </p:pic>
      <p:sp>
        <p:nvSpPr>
          <p:cNvPr id="27" name="Rectángulo 26"/>
          <p:cNvSpPr/>
          <p:nvPr/>
        </p:nvSpPr>
        <p:spPr>
          <a:xfrm>
            <a:off x="61218" y="6309320"/>
            <a:ext cx="6847850" cy="443198"/>
          </a:xfrm>
          <a:prstGeom prst="rect">
            <a:avLst/>
          </a:prstGeom>
        </p:spPr>
        <p:txBody>
          <a:bodyPr wrap="square">
            <a:spAutoFit/>
          </a:bodyPr>
          <a:lstStyle/>
          <a:p>
            <a:pPr algn="just"/>
            <a:r>
              <a:rPr lang="es-CO" sz="800" dirty="0" smtClean="0">
                <a:solidFill>
                  <a:schemeClr val="bg1"/>
                </a:solidFill>
              </a:rPr>
              <a:t>Todas </a:t>
            </a:r>
            <a:r>
              <a:rPr lang="es-CO" sz="800" dirty="0">
                <a:solidFill>
                  <a:schemeClr val="bg1"/>
                </a:solidFill>
              </a:rPr>
              <a:t>las marcas, nombres comerciales, marcas de servicios y logotipos a los que se hace referencia en el presente documento pertenecen a sus respectivas empresas. </a:t>
            </a:r>
            <a:r>
              <a:rPr lang="es-CO" sz="800" dirty="0" smtClean="0">
                <a:solidFill>
                  <a:schemeClr val="bg1"/>
                </a:solidFill>
              </a:rPr>
              <a:t>ITIL</a:t>
            </a:r>
            <a:r>
              <a:rPr lang="es-CO" sz="800" dirty="0">
                <a:solidFill>
                  <a:schemeClr val="bg1"/>
                </a:solidFill>
              </a:rPr>
              <a:t>® es una marca registrada de AXELOS </a:t>
            </a:r>
            <a:r>
              <a:rPr lang="es-CO" sz="800" dirty="0" err="1">
                <a:solidFill>
                  <a:schemeClr val="bg1"/>
                </a:solidFill>
              </a:rPr>
              <a:t>Limited</a:t>
            </a:r>
            <a:r>
              <a:rPr lang="es-CO" sz="800" dirty="0">
                <a:solidFill>
                  <a:schemeClr val="bg1"/>
                </a:solidFill>
              </a:rPr>
              <a:t>. El </a:t>
            </a:r>
            <a:r>
              <a:rPr lang="es-CO" sz="800" dirty="0" err="1">
                <a:solidFill>
                  <a:schemeClr val="bg1"/>
                </a:solidFill>
              </a:rPr>
              <a:t>Swirl</a:t>
            </a:r>
            <a:r>
              <a:rPr lang="es-CO" sz="800" dirty="0">
                <a:solidFill>
                  <a:schemeClr val="bg1"/>
                </a:solidFill>
              </a:rPr>
              <a:t> logo™ es una marca de AXELOS </a:t>
            </a:r>
            <a:r>
              <a:rPr lang="es-CO" sz="800" dirty="0" err="1">
                <a:solidFill>
                  <a:schemeClr val="bg1"/>
                </a:solidFill>
              </a:rPr>
              <a:t>Limited</a:t>
            </a:r>
            <a:r>
              <a:rPr lang="es-CO" sz="800" dirty="0">
                <a:solidFill>
                  <a:schemeClr val="bg1"/>
                </a:solidFill>
              </a:rPr>
              <a:t>. PMP, PMI, PMI-RMP, PMI-ACP, PMI-SP, </a:t>
            </a:r>
            <a:r>
              <a:rPr lang="es-CO" sz="800" dirty="0" err="1">
                <a:solidFill>
                  <a:schemeClr val="bg1"/>
                </a:solidFill>
              </a:rPr>
              <a:t>PgMP</a:t>
            </a:r>
            <a:r>
              <a:rPr lang="es-CO" sz="800" dirty="0">
                <a:solidFill>
                  <a:schemeClr val="bg1"/>
                </a:solidFill>
              </a:rPr>
              <a:t>, CAPM, REP </a:t>
            </a:r>
            <a:r>
              <a:rPr lang="es-CO" sz="800" dirty="0" smtClean="0">
                <a:solidFill>
                  <a:schemeClr val="bg1"/>
                </a:solidFill>
              </a:rPr>
              <a:t>Logo </a:t>
            </a:r>
            <a:r>
              <a:rPr lang="es-CO" sz="800" dirty="0">
                <a:solidFill>
                  <a:schemeClr val="bg1"/>
                </a:solidFill>
              </a:rPr>
              <a:t>son marcas registradas del Project Management </a:t>
            </a:r>
            <a:r>
              <a:rPr lang="es-CO" sz="800" dirty="0" err="1">
                <a:solidFill>
                  <a:schemeClr val="bg1"/>
                </a:solidFill>
              </a:rPr>
              <a:t>Institute</a:t>
            </a:r>
            <a:r>
              <a:rPr lang="es-CO" sz="800" dirty="0">
                <a:solidFill>
                  <a:schemeClr val="bg1"/>
                </a:solidFill>
              </a:rPr>
              <a:t>.</a:t>
            </a:r>
          </a:p>
        </p:txBody>
      </p:sp>
    </p:spTree>
    <p:extLst>
      <p:ext uri="{BB962C8B-B14F-4D97-AF65-F5344CB8AC3E}">
        <p14:creationId xmlns:p14="http://schemas.microsoft.com/office/powerpoint/2010/main" val="3292948962"/>
      </p:ext>
    </p:extLst>
  </p:cSld>
  <p:clrMapOvr>
    <a:masterClrMapping/>
  </p:clrMapOvr>
  <p:transition xmlns:p14="http://schemas.microsoft.com/office/powerpoint/2010/main">
    <p:push/>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withEffect">
                                  <p:stCondLst>
                                    <p:cond delay="0"/>
                                  </p:stCondLst>
                                  <p:childTnLst>
                                    <p:animEffect transition="out" filter="fade">
                                      <p:cBhvr>
                                        <p:cTn id="6" dur="6000" tmFilter="0, 0; .2, .5; .8, .5; 1, 0"/>
                                        <p:tgtEl>
                                          <p:spTgt spid="2"/>
                                        </p:tgtEl>
                                      </p:cBhvr>
                                    </p:animEffect>
                                    <p:animScale>
                                      <p:cBhvr>
                                        <p:cTn id="7" dur="300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Aprendiendo </a:t>
            </a:r>
            <a:r>
              <a:rPr lang="es-ES" dirty="0" err="1" smtClean="0"/>
              <a:t>Objective</a:t>
            </a:r>
            <a:r>
              <a:rPr lang="es-ES" dirty="0" smtClean="0"/>
              <a:t> C</a:t>
            </a:r>
            <a:endParaRPr lang="es-ES" dirty="0"/>
          </a:p>
        </p:txBody>
      </p:sp>
      <p:sp>
        <p:nvSpPr>
          <p:cNvPr id="3" name="Marcador de contenido 2"/>
          <p:cNvSpPr>
            <a:spLocks noGrp="1"/>
          </p:cNvSpPr>
          <p:nvPr>
            <p:ph idx="1"/>
          </p:nvPr>
        </p:nvSpPr>
        <p:spPr>
          <a:xfrm>
            <a:off x="539552" y="1556792"/>
            <a:ext cx="5472608" cy="576065"/>
          </a:xfrm>
        </p:spPr>
        <p:txBody>
          <a:bodyPr/>
          <a:lstStyle/>
          <a:p>
            <a:r>
              <a:rPr lang="es-ES" dirty="0" smtClean="0"/>
              <a:t>Tipos de datos primitivos</a:t>
            </a:r>
            <a:endParaRPr lang="es-ES" dirty="0"/>
          </a:p>
        </p:txBody>
      </p:sp>
      <p:pic>
        <p:nvPicPr>
          <p:cNvPr id="7" name="Imagen 6" descr="Screen Shot 2016-05-13 at 6.46.2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2204864"/>
            <a:ext cx="5765800" cy="3441700"/>
          </a:xfrm>
          <a:prstGeom prst="rect">
            <a:avLst/>
          </a:prstGeom>
        </p:spPr>
      </p:pic>
    </p:spTree>
    <p:extLst>
      <p:ext uri="{BB962C8B-B14F-4D97-AF65-F5344CB8AC3E}">
        <p14:creationId xmlns:p14="http://schemas.microsoft.com/office/powerpoint/2010/main" val="3102385344"/>
      </p:ext>
    </p:extLst>
  </p:cSld>
  <p:clrMapOvr>
    <a:masterClrMapping/>
  </p:clrMapOvr>
  <p:transition xmlns:p14="http://schemas.microsoft.com/office/powerpoint/2010/mai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Aprendiendo </a:t>
            </a:r>
            <a:r>
              <a:rPr lang="es-ES" dirty="0" err="1" smtClean="0"/>
              <a:t>Objective</a:t>
            </a:r>
            <a:r>
              <a:rPr lang="es-ES" dirty="0" smtClean="0"/>
              <a:t> C</a:t>
            </a:r>
            <a:endParaRPr lang="es-ES" dirty="0"/>
          </a:p>
        </p:txBody>
      </p:sp>
      <p:sp>
        <p:nvSpPr>
          <p:cNvPr id="3" name="Marcador de contenido 2"/>
          <p:cNvSpPr>
            <a:spLocks noGrp="1"/>
          </p:cNvSpPr>
          <p:nvPr>
            <p:ph idx="1"/>
          </p:nvPr>
        </p:nvSpPr>
        <p:spPr>
          <a:xfrm>
            <a:off x="539552" y="1556792"/>
            <a:ext cx="8136904" cy="4176464"/>
          </a:xfrm>
        </p:spPr>
        <p:txBody>
          <a:bodyPr/>
          <a:lstStyle/>
          <a:p>
            <a:r>
              <a:rPr lang="es-ES" dirty="0" smtClean="0"/>
              <a:t>Tipos de datos comunes</a:t>
            </a:r>
          </a:p>
          <a:p>
            <a:pPr marL="0" indent="0">
              <a:buNone/>
            </a:pPr>
            <a:r>
              <a:rPr lang="es-ES" sz="2400" b="1" dirty="0" err="1" smtClean="0"/>
              <a:t>NSString</a:t>
            </a:r>
            <a:r>
              <a:rPr lang="es-ES" sz="2400" dirty="0" smtClean="0"/>
              <a:t>: Los </a:t>
            </a:r>
            <a:r>
              <a:rPr lang="es-ES" sz="2400" dirty="0" err="1" smtClean="0"/>
              <a:t>String</a:t>
            </a:r>
            <a:r>
              <a:rPr lang="es-ES" sz="2400" dirty="0" smtClean="0"/>
              <a:t> son una agrupación de caracteres.</a:t>
            </a:r>
          </a:p>
          <a:p>
            <a:pPr marL="0" indent="0">
              <a:buNone/>
            </a:pPr>
            <a:endParaRPr lang="es-ES" sz="2400" dirty="0" smtClean="0"/>
          </a:p>
          <a:p>
            <a:pPr marL="0" indent="0">
              <a:buNone/>
            </a:pPr>
            <a:endParaRPr lang="es-ES" sz="2400" dirty="0"/>
          </a:p>
          <a:p>
            <a:pPr marL="0" indent="0">
              <a:buNone/>
            </a:pPr>
            <a:r>
              <a:rPr lang="es-ES" sz="2400" b="1" dirty="0" err="1" smtClean="0"/>
              <a:t>NSNumber</a:t>
            </a:r>
            <a:r>
              <a:rPr lang="es-ES" sz="2400" dirty="0" smtClean="0"/>
              <a:t>: Esta clase es un contenedor ligero que da características orientadas a objetos a los tipos numero primitivos.</a:t>
            </a:r>
          </a:p>
          <a:p>
            <a:pPr marL="0" indent="0">
              <a:buNone/>
            </a:pPr>
            <a:endParaRPr lang="es-ES" sz="2400" dirty="0"/>
          </a:p>
          <a:p>
            <a:pPr marL="0" indent="0">
              <a:buNone/>
            </a:pPr>
            <a:r>
              <a:rPr lang="es-ES" sz="2400" b="1" dirty="0"/>
              <a:t>i</a:t>
            </a:r>
            <a:r>
              <a:rPr lang="es-ES" sz="2400" b="1" dirty="0" smtClean="0"/>
              <a:t>d</a:t>
            </a:r>
            <a:r>
              <a:rPr lang="es-ES" sz="2400" dirty="0" smtClean="0"/>
              <a:t>:  Es un apuntador de cualquier tipo.</a:t>
            </a:r>
          </a:p>
          <a:p>
            <a:pPr marL="0" indent="0">
              <a:buNone/>
            </a:pPr>
            <a:endParaRPr lang="es-ES" dirty="0"/>
          </a:p>
        </p:txBody>
      </p:sp>
      <p:pic>
        <p:nvPicPr>
          <p:cNvPr id="5" name="Imagen 4" descr="Screen Shot 2016-05-13 at 8.41.24 PM.png"/>
          <p:cNvPicPr>
            <a:picLocks noChangeAspect="1"/>
          </p:cNvPicPr>
          <p:nvPr/>
        </p:nvPicPr>
        <p:blipFill rotWithShape="1">
          <a:blip r:embed="rId2">
            <a:extLst>
              <a:ext uri="{28A0092B-C50C-407E-A947-70E740481C1C}">
                <a14:useLocalDpi xmlns:a14="http://schemas.microsoft.com/office/drawing/2010/main" val="0"/>
              </a:ext>
            </a:extLst>
          </a:blip>
          <a:srcRect t="42441"/>
          <a:stretch/>
        </p:blipFill>
        <p:spPr>
          <a:xfrm>
            <a:off x="539552" y="2564904"/>
            <a:ext cx="8089900" cy="387433"/>
          </a:xfrm>
          <a:prstGeom prst="rect">
            <a:avLst/>
          </a:prstGeom>
        </p:spPr>
      </p:pic>
    </p:spTree>
    <p:extLst>
      <p:ext uri="{BB962C8B-B14F-4D97-AF65-F5344CB8AC3E}">
        <p14:creationId xmlns:p14="http://schemas.microsoft.com/office/powerpoint/2010/main" val="3853100899"/>
      </p:ext>
    </p:extLst>
  </p:cSld>
  <p:clrMapOvr>
    <a:masterClrMapping/>
  </p:clrMapOvr>
  <p:transition xmlns:p14="http://schemas.microsoft.com/office/powerpoint/2010/mai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11560" y="116632"/>
            <a:ext cx="7921625" cy="863600"/>
          </a:xfrm>
        </p:spPr>
        <p:txBody>
          <a:bodyPr/>
          <a:lstStyle/>
          <a:p>
            <a:r>
              <a:rPr lang="es-ES" dirty="0" smtClean="0"/>
              <a:t>Aprendiendo </a:t>
            </a:r>
            <a:r>
              <a:rPr lang="es-ES" dirty="0" err="1" smtClean="0"/>
              <a:t>Objective</a:t>
            </a:r>
            <a:r>
              <a:rPr lang="es-ES" dirty="0" smtClean="0"/>
              <a:t> C</a:t>
            </a:r>
            <a:endParaRPr lang="es-ES" dirty="0"/>
          </a:p>
        </p:txBody>
      </p:sp>
      <p:sp>
        <p:nvSpPr>
          <p:cNvPr id="3" name="Marcador de contenido 2"/>
          <p:cNvSpPr>
            <a:spLocks noGrp="1"/>
          </p:cNvSpPr>
          <p:nvPr>
            <p:ph idx="1"/>
          </p:nvPr>
        </p:nvSpPr>
        <p:spPr>
          <a:xfrm>
            <a:off x="539552" y="980728"/>
            <a:ext cx="4104456" cy="576064"/>
          </a:xfrm>
        </p:spPr>
        <p:txBody>
          <a:bodyPr/>
          <a:lstStyle/>
          <a:p>
            <a:pPr marL="0" indent="0">
              <a:buNone/>
            </a:pPr>
            <a:r>
              <a:rPr lang="es-ES" dirty="0" smtClean="0"/>
              <a:t>Sentencias de control</a:t>
            </a:r>
          </a:p>
          <a:p>
            <a:pPr marL="0" indent="0">
              <a:buNone/>
            </a:pPr>
            <a:endParaRPr lang="es-ES" sz="2400" dirty="0" smtClean="0"/>
          </a:p>
          <a:p>
            <a:pPr marL="0" indent="0">
              <a:buNone/>
            </a:pPr>
            <a:endParaRPr lang="es-ES" sz="2400" dirty="0" smtClean="0"/>
          </a:p>
        </p:txBody>
      </p:sp>
      <p:pic>
        <p:nvPicPr>
          <p:cNvPr id="4" name="Imagen 3" descr="Screen Shot 2016-05-13 at 8.57.0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8064" y="859532"/>
            <a:ext cx="3598581" cy="5017740"/>
          </a:xfrm>
          <a:prstGeom prst="rect">
            <a:avLst/>
          </a:prstGeom>
        </p:spPr>
      </p:pic>
    </p:spTree>
    <p:extLst>
      <p:ext uri="{BB962C8B-B14F-4D97-AF65-F5344CB8AC3E}">
        <p14:creationId xmlns:p14="http://schemas.microsoft.com/office/powerpoint/2010/main" val="497756232"/>
      </p:ext>
    </p:extLst>
  </p:cSld>
  <p:clrMapOvr>
    <a:masterClrMapping/>
  </p:clrMapOvr>
  <p:transition xmlns:p14="http://schemas.microsoft.com/office/powerpoint/2010/mai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11560" y="116632"/>
            <a:ext cx="7921625" cy="863600"/>
          </a:xfrm>
        </p:spPr>
        <p:txBody>
          <a:bodyPr/>
          <a:lstStyle/>
          <a:p>
            <a:r>
              <a:rPr lang="es-ES" dirty="0"/>
              <a:t>Estructuras de </a:t>
            </a:r>
            <a:r>
              <a:rPr lang="es-ES" dirty="0" smtClean="0"/>
              <a:t>datos - </a:t>
            </a:r>
            <a:r>
              <a:rPr lang="es-ES" dirty="0" err="1"/>
              <a:t>collections</a:t>
            </a:r>
            <a:endParaRPr lang="es-ES" dirty="0"/>
          </a:p>
        </p:txBody>
      </p:sp>
      <p:sp>
        <p:nvSpPr>
          <p:cNvPr id="3" name="Marcador de contenido 2"/>
          <p:cNvSpPr>
            <a:spLocks noGrp="1"/>
          </p:cNvSpPr>
          <p:nvPr>
            <p:ph idx="1"/>
          </p:nvPr>
        </p:nvSpPr>
        <p:spPr>
          <a:xfrm>
            <a:off x="539552" y="980728"/>
            <a:ext cx="4104456" cy="576064"/>
          </a:xfrm>
        </p:spPr>
        <p:txBody>
          <a:bodyPr/>
          <a:lstStyle/>
          <a:p>
            <a:pPr marL="0" indent="0">
              <a:buNone/>
            </a:pPr>
            <a:r>
              <a:rPr lang="es-ES" dirty="0" smtClean="0"/>
              <a:t>Sentencias de control</a:t>
            </a:r>
          </a:p>
          <a:p>
            <a:pPr marL="0" indent="0">
              <a:buNone/>
            </a:pPr>
            <a:endParaRPr lang="es-ES" sz="2400" dirty="0" smtClean="0"/>
          </a:p>
          <a:p>
            <a:pPr marL="0" indent="0">
              <a:buNone/>
            </a:pPr>
            <a:endParaRPr lang="es-ES" sz="2400" dirty="0" smtClean="0"/>
          </a:p>
        </p:txBody>
      </p:sp>
      <p:pic>
        <p:nvPicPr>
          <p:cNvPr id="5" name="Imagen 4" descr="Screen Shot 2016-05-13 at 9.06.1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1628800"/>
            <a:ext cx="6048672" cy="2608778"/>
          </a:xfrm>
          <a:prstGeom prst="rect">
            <a:avLst/>
          </a:prstGeom>
        </p:spPr>
      </p:pic>
      <p:sp>
        <p:nvSpPr>
          <p:cNvPr id="6" name="Marcador de contenido 2"/>
          <p:cNvSpPr txBox="1">
            <a:spLocks/>
          </p:cNvSpPr>
          <p:nvPr/>
        </p:nvSpPr>
        <p:spPr bwMode="auto">
          <a:xfrm>
            <a:off x="611560" y="4437112"/>
            <a:ext cx="4104456" cy="12961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r>
              <a:rPr lang="es-ES" sz="2400" dirty="0" err="1" smtClean="0"/>
              <a:t>NSMutableSet</a:t>
            </a:r>
            <a:endParaRPr lang="es-ES" sz="2400" dirty="0" smtClean="0"/>
          </a:p>
          <a:p>
            <a:pPr marL="0" indent="0">
              <a:buFontTx/>
              <a:buNone/>
            </a:pPr>
            <a:r>
              <a:rPr lang="es-ES" sz="2400" dirty="0" err="1" smtClean="0"/>
              <a:t>NSMutableArray</a:t>
            </a:r>
            <a:endParaRPr lang="es-ES" sz="2400" dirty="0" smtClean="0"/>
          </a:p>
          <a:p>
            <a:pPr marL="0" indent="0">
              <a:buFontTx/>
              <a:buNone/>
            </a:pPr>
            <a:r>
              <a:rPr lang="es-ES" sz="2400" dirty="0" err="1" smtClean="0"/>
              <a:t>NSMutableDictionary</a:t>
            </a:r>
            <a:endParaRPr lang="es-ES" sz="2400" dirty="0" smtClean="0"/>
          </a:p>
          <a:p>
            <a:pPr marL="0" indent="0">
              <a:buFontTx/>
              <a:buNone/>
            </a:pPr>
            <a:endParaRPr lang="es-ES" sz="2400" dirty="0" smtClean="0"/>
          </a:p>
        </p:txBody>
      </p:sp>
    </p:spTree>
    <p:extLst>
      <p:ext uri="{BB962C8B-B14F-4D97-AF65-F5344CB8AC3E}">
        <p14:creationId xmlns:p14="http://schemas.microsoft.com/office/powerpoint/2010/main" val="1830224540"/>
      </p:ext>
    </p:extLst>
  </p:cSld>
  <p:clrMapOvr>
    <a:masterClrMapping/>
  </p:clrMapOvr>
  <p:transition xmlns:p14="http://schemas.microsoft.com/office/powerpoint/2010/mai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Clases </a:t>
            </a:r>
            <a:r>
              <a:rPr lang="es-ES" dirty="0" err="1" smtClean="0"/>
              <a:t>Objective</a:t>
            </a:r>
            <a:r>
              <a:rPr lang="es-ES" dirty="0" smtClean="0"/>
              <a:t> C</a:t>
            </a:r>
            <a:endParaRPr lang="es-ES" dirty="0"/>
          </a:p>
        </p:txBody>
      </p:sp>
      <p:pic>
        <p:nvPicPr>
          <p:cNvPr id="5" name="Marcador de contenido 4" descr="Screen Shot 2016-05-13 at 9.33.01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4514" t="1014" r="3976" b="1645"/>
          <a:stretch/>
        </p:blipFill>
        <p:spPr>
          <a:xfrm>
            <a:off x="4555846" y="1848130"/>
            <a:ext cx="4480650" cy="2012918"/>
          </a:xfrm>
        </p:spPr>
      </p:pic>
      <p:pic>
        <p:nvPicPr>
          <p:cNvPr id="4" name="Imagen 3" descr="Screen Shot 2016-05-13 at 9.32.44 PM.png"/>
          <p:cNvPicPr>
            <a:picLocks noChangeAspect="1"/>
          </p:cNvPicPr>
          <p:nvPr/>
        </p:nvPicPr>
        <p:blipFill rotWithShape="1">
          <a:blip r:embed="rId3">
            <a:extLst>
              <a:ext uri="{28A0092B-C50C-407E-A947-70E740481C1C}">
                <a14:useLocalDpi xmlns:a14="http://schemas.microsoft.com/office/drawing/2010/main" val="0"/>
              </a:ext>
            </a:extLst>
          </a:blip>
          <a:srcRect l="2417" r="8326" b="6925"/>
          <a:stretch/>
        </p:blipFill>
        <p:spPr>
          <a:xfrm>
            <a:off x="287529" y="1844824"/>
            <a:ext cx="3989456" cy="1809581"/>
          </a:xfrm>
          <a:prstGeom prst="rect">
            <a:avLst/>
          </a:prstGeom>
        </p:spPr>
      </p:pic>
      <p:sp>
        <p:nvSpPr>
          <p:cNvPr id="6" name="CuadroTexto 5"/>
          <p:cNvSpPr txBox="1"/>
          <p:nvPr/>
        </p:nvSpPr>
        <p:spPr>
          <a:xfrm>
            <a:off x="395536" y="1412776"/>
            <a:ext cx="3528392" cy="357790"/>
          </a:xfrm>
          <a:prstGeom prst="rect">
            <a:avLst/>
          </a:prstGeom>
          <a:noFill/>
        </p:spPr>
        <p:txBody>
          <a:bodyPr wrap="square" rtlCol="0">
            <a:spAutoFit/>
          </a:bodyPr>
          <a:lstStyle/>
          <a:p>
            <a:pPr algn="just"/>
            <a:r>
              <a:rPr lang="es-ES" dirty="0" smtClean="0"/>
              <a:t>Archivo .h</a:t>
            </a:r>
            <a:endParaRPr lang="es-ES" dirty="0"/>
          </a:p>
        </p:txBody>
      </p:sp>
      <p:sp>
        <p:nvSpPr>
          <p:cNvPr id="7" name="CuadroTexto 6"/>
          <p:cNvSpPr txBox="1"/>
          <p:nvPr/>
        </p:nvSpPr>
        <p:spPr>
          <a:xfrm>
            <a:off x="4572000" y="1412776"/>
            <a:ext cx="3528392" cy="357790"/>
          </a:xfrm>
          <a:prstGeom prst="rect">
            <a:avLst/>
          </a:prstGeom>
          <a:noFill/>
        </p:spPr>
        <p:txBody>
          <a:bodyPr wrap="square" rtlCol="0">
            <a:spAutoFit/>
          </a:bodyPr>
          <a:lstStyle/>
          <a:p>
            <a:pPr algn="just"/>
            <a:r>
              <a:rPr lang="es-ES" dirty="0" smtClean="0"/>
              <a:t>Archivo .m</a:t>
            </a:r>
            <a:endParaRPr lang="es-ES" dirty="0"/>
          </a:p>
        </p:txBody>
      </p:sp>
      <p:pic>
        <p:nvPicPr>
          <p:cNvPr id="8" name="Imagen 7" descr="Screen Shot 2016-05-13 at 10.35.29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527" y="4577060"/>
            <a:ext cx="3240361" cy="380246"/>
          </a:xfrm>
          <a:prstGeom prst="rect">
            <a:avLst/>
          </a:prstGeom>
        </p:spPr>
      </p:pic>
      <p:sp>
        <p:nvSpPr>
          <p:cNvPr id="9" name="CuadroTexto 8"/>
          <p:cNvSpPr txBox="1"/>
          <p:nvPr/>
        </p:nvSpPr>
        <p:spPr>
          <a:xfrm>
            <a:off x="323528" y="4145012"/>
            <a:ext cx="3528392" cy="357790"/>
          </a:xfrm>
          <a:prstGeom prst="rect">
            <a:avLst/>
          </a:prstGeom>
          <a:noFill/>
        </p:spPr>
        <p:txBody>
          <a:bodyPr wrap="square" rtlCol="0">
            <a:spAutoFit/>
          </a:bodyPr>
          <a:lstStyle/>
          <a:p>
            <a:pPr algn="just"/>
            <a:r>
              <a:rPr lang="es-ES" dirty="0" smtClean="0"/>
              <a:t>Instanciar un objeto</a:t>
            </a:r>
            <a:endParaRPr lang="es-ES" dirty="0"/>
          </a:p>
        </p:txBody>
      </p:sp>
      <p:pic>
        <p:nvPicPr>
          <p:cNvPr id="10" name="Imagen 9" descr="Screen Shot 2016-05-13 at 10.36.59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51920" y="4581128"/>
            <a:ext cx="4968552" cy="222591"/>
          </a:xfrm>
          <a:prstGeom prst="rect">
            <a:avLst/>
          </a:prstGeom>
        </p:spPr>
      </p:pic>
      <p:sp>
        <p:nvSpPr>
          <p:cNvPr id="11" name="CuadroTexto 10"/>
          <p:cNvSpPr txBox="1"/>
          <p:nvPr/>
        </p:nvSpPr>
        <p:spPr>
          <a:xfrm>
            <a:off x="3923928" y="4149080"/>
            <a:ext cx="3528392" cy="357790"/>
          </a:xfrm>
          <a:prstGeom prst="rect">
            <a:avLst/>
          </a:prstGeom>
          <a:noFill/>
        </p:spPr>
        <p:txBody>
          <a:bodyPr wrap="square" rtlCol="0">
            <a:spAutoFit/>
          </a:bodyPr>
          <a:lstStyle/>
          <a:p>
            <a:pPr algn="just"/>
            <a:r>
              <a:rPr lang="es-ES" dirty="0" smtClean="0"/>
              <a:t>Propiedades</a:t>
            </a:r>
            <a:endParaRPr lang="es-ES" dirty="0"/>
          </a:p>
        </p:txBody>
      </p:sp>
      <p:pic>
        <p:nvPicPr>
          <p:cNvPr id="12" name="Imagen 11" descr="Screen Shot 2016-05-13 at 10.38.56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23928" y="4817726"/>
            <a:ext cx="2417068" cy="238302"/>
          </a:xfrm>
          <a:prstGeom prst="rect">
            <a:avLst/>
          </a:prstGeom>
        </p:spPr>
      </p:pic>
      <p:pic>
        <p:nvPicPr>
          <p:cNvPr id="13" name="Imagen 12" descr="Screen Shot 2016-05-13 at 10.39.40 P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23928" y="5105758"/>
            <a:ext cx="2736304" cy="267458"/>
          </a:xfrm>
          <a:prstGeom prst="rect">
            <a:avLst/>
          </a:prstGeom>
        </p:spPr>
      </p:pic>
      <p:pic>
        <p:nvPicPr>
          <p:cNvPr id="14" name="Imagen 13" descr="Screen Shot 2016-05-13 at 10.40.19 P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23928" y="5461365"/>
            <a:ext cx="2476500" cy="292100"/>
          </a:xfrm>
          <a:prstGeom prst="rect">
            <a:avLst/>
          </a:prstGeom>
        </p:spPr>
      </p:pic>
    </p:spTree>
    <p:extLst>
      <p:ext uri="{BB962C8B-B14F-4D97-AF65-F5344CB8AC3E}">
        <p14:creationId xmlns:p14="http://schemas.microsoft.com/office/powerpoint/2010/main" val="452051917"/>
      </p:ext>
    </p:extLst>
  </p:cSld>
  <p:clrMapOvr>
    <a:masterClrMapping/>
  </p:clrMapOvr>
  <p:transition xmlns:p14="http://schemas.microsoft.com/office/powerpoint/2010/mai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Constructores y métodos</a:t>
            </a:r>
            <a:endParaRPr lang="es-ES" dirty="0"/>
          </a:p>
        </p:txBody>
      </p:sp>
      <p:pic>
        <p:nvPicPr>
          <p:cNvPr id="9" name="Imagen 8" descr="Screen Shot 2016-05-13 at 10.02.0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96" y="1340768"/>
            <a:ext cx="5486400" cy="3949700"/>
          </a:xfrm>
          <a:prstGeom prst="rect">
            <a:avLst/>
          </a:prstGeom>
        </p:spPr>
      </p:pic>
    </p:spTree>
    <p:extLst>
      <p:ext uri="{BB962C8B-B14F-4D97-AF65-F5344CB8AC3E}">
        <p14:creationId xmlns:p14="http://schemas.microsoft.com/office/powerpoint/2010/main" val="2115381994"/>
      </p:ext>
    </p:extLst>
  </p:cSld>
  <p:clrMapOvr>
    <a:masterClrMapping/>
  </p:clrMapOvr>
  <p:transition xmlns:p14="http://schemas.microsoft.com/office/powerpoint/2010/mai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Constructores y métodos</a:t>
            </a:r>
            <a:endParaRPr lang="es-ES" dirty="0"/>
          </a:p>
        </p:txBody>
      </p:sp>
      <p:pic>
        <p:nvPicPr>
          <p:cNvPr id="3" name="Imagen 2" descr="Screen Shot 2016-05-13 at 10.05.4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1844824"/>
            <a:ext cx="2781300" cy="1092200"/>
          </a:xfrm>
          <a:prstGeom prst="rect">
            <a:avLst/>
          </a:prstGeom>
        </p:spPr>
      </p:pic>
      <p:pic>
        <p:nvPicPr>
          <p:cNvPr id="4" name="Imagen 3" descr="Screen Shot 2016-05-13 at 10.06.25 PM.png"/>
          <p:cNvPicPr>
            <a:picLocks noChangeAspect="1"/>
          </p:cNvPicPr>
          <p:nvPr/>
        </p:nvPicPr>
        <p:blipFill rotWithShape="1">
          <a:blip r:embed="rId3">
            <a:extLst>
              <a:ext uri="{28A0092B-C50C-407E-A947-70E740481C1C}">
                <a14:useLocalDpi xmlns:a14="http://schemas.microsoft.com/office/drawing/2010/main" val="0"/>
              </a:ext>
            </a:extLst>
          </a:blip>
          <a:srcRect l="12636" t="18551" r="16185" b="26415"/>
          <a:stretch/>
        </p:blipFill>
        <p:spPr>
          <a:xfrm>
            <a:off x="3851920" y="1844824"/>
            <a:ext cx="1988738" cy="251615"/>
          </a:xfrm>
          <a:prstGeom prst="rect">
            <a:avLst/>
          </a:prstGeom>
        </p:spPr>
      </p:pic>
      <p:pic>
        <p:nvPicPr>
          <p:cNvPr id="5" name="Imagen 4" descr="Screen Shot 2016-05-13 at 10.06.44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0152" y="1844824"/>
            <a:ext cx="2247900" cy="406400"/>
          </a:xfrm>
          <a:prstGeom prst="rect">
            <a:avLst/>
          </a:prstGeom>
        </p:spPr>
      </p:pic>
      <p:sp>
        <p:nvSpPr>
          <p:cNvPr id="6" name="CuadroTexto 5"/>
          <p:cNvSpPr txBox="1"/>
          <p:nvPr/>
        </p:nvSpPr>
        <p:spPr>
          <a:xfrm>
            <a:off x="683568" y="1412776"/>
            <a:ext cx="2664296" cy="357790"/>
          </a:xfrm>
          <a:prstGeom prst="rect">
            <a:avLst/>
          </a:prstGeom>
          <a:noFill/>
        </p:spPr>
        <p:txBody>
          <a:bodyPr wrap="square" rtlCol="0">
            <a:spAutoFit/>
          </a:bodyPr>
          <a:lstStyle/>
          <a:p>
            <a:r>
              <a:rPr lang="es-ES" dirty="0" smtClean="0"/>
              <a:t>Definición de un método</a:t>
            </a:r>
            <a:endParaRPr lang="es-ES" dirty="0"/>
          </a:p>
        </p:txBody>
      </p:sp>
      <p:sp>
        <p:nvSpPr>
          <p:cNvPr id="8" name="CuadroTexto 7"/>
          <p:cNvSpPr txBox="1"/>
          <p:nvPr/>
        </p:nvSpPr>
        <p:spPr>
          <a:xfrm>
            <a:off x="3707904" y="1412776"/>
            <a:ext cx="3096344" cy="357790"/>
          </a:xfrm>
          <a:prstGeom prst="rect">
            <a:avLst/>
          </a:prstGeom>
          <a:noFill/>
        </p:spPr>
        <p:txBody>
          <a:bodyPr wrap="square" rtlCol="0">
            <a:spAutoFit/>
          </a:bodyPr>
          <a:lstStyle/>
          <a:p>
            <a:r>
              <a:rPr lang="es-ES" dirty="0" smtClean="0"/>
              <a:t>Invocación de un método</a:t>
            </a:r>
            <a:endParaRPr lang="es-ES" dirty="0"/>
          </a:p>
        </p:txBody>
      </p:sp>
      <p:sp>
        <p:nvSpPr>
          <p:cNvPr id="10" name="CuadroTexto 9"/>
          <p:cNvSpPr txBox="1"/>
          <p:nvPr/>
        </p:nvSpPr>
        <p:spPr>
          <a:xfrm>
            <a:off x="755576" y="3068960"/>
            <a:ext cx="4320480" cy="357790"/>
          </a:xfrm>
          <a:prstGeom prst="rect">
            <a:avLst/>
          </a:prstGeom>
          <a:noFill/>
        </p:spPr>
        <p:txBody>
          <a:bodyPr wrap="square" rtlCol="0">
            <a:spAutoFit/>
          </a:bodyPr>
          <a:lstStyle/>
          <a:p>
            <a:r>
              <a:rPr lang="es-ES" dirty="0" smtClean="0"/>
              <a:t>Definición de un método con parámetros</a:t>
            </a:r>
            <a:endParaRPr lang="es-ES" dirty="0"/>
          </a:p>
        </p:txBody>
      </p:sp>
      <p:sp>
        <p:nvSpPr>
          <p:cNvPr id="12" name="CuadroTexto 11"/>
          <p:cNvSpPr txBox="1"/>
          <p:nvPr/>
        </p:nvSpPr>
        <p:spPr>
          <a:xfrm>
            <a:off x="758212" y="4437112"/>
            <a:ext cx="4536504" cy="357790"/>
          </a:xfrm>
          <a:prstGeom prst="rect">
            <a:avLst/>
          </a:prstGeom>
          <a:noFill/>
        </p:spPr>
        <p:txBody>
          <a:bodyPr wrap="square" rtlCol="0">
            <a:spAutoFit/>
          </a:bodyPr>
          <a:lstStyle/>
          <a:p>
            <a:r>
              <a:rPr lang="es-ES" dirty="0" smtClean="0"/>
              <a:t>Invocación de un método con parámetros</a:t>
            </a:r>
            <a:endParaRPr lang="es-ES" dirty="0"/>
          </a:p>
        </p:txBody>
      </p:sp>
      <p:pic>
        <p:nvPicPr>
          <p:cNvPr id="14" name="Imagen 13" descr="Screen Shot 2016-05-13 at 10.23.11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3568" y="3573016"/>
            <a:ext cx="8100392" cy="524814"/>
          </a:xfrm>
          <a:prstGeom prst="rect">
            <a:avLst/>
          </a:prstGeom>
        </p:spPr>
      </p:pic>
      <p:pic>
        <p:nvPicPr>
          <p:cNvPr id="15" name="Imagen 14" descr="Screen Shot 2016-05-13 at 10.25.53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5576" y="4941168"/>
            <a:ext cx="5562600" cy="330200"/>
          </a:xfrm>
          <a:prstGeom prst="rect">
            <a:avLst/>
          </a:prstGeom>
        </p:spPr>
      </p:pic>
      <p:pic>
        <p:nvPicPr>
          <p:cNvPr id="16" name="Imagen 15" descr="Screen Shot 2016-05-13 at 10.27.17 P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5576" y="5383843"/>
            <a:ext cx="6184900" cy="279400"/>
          </a:xfrm>
          <a:prstGeom prst="rect">
            <a:avLst/>
          </a:prstGeom>
        </p:spPr>
      </p:pic>
    </p:spTree>
    <p:extLst>
      <p:ext uri="{BB962C8B-B14F-4D97-AF65-F5344CB8AC3E}">
        <p14:creationId xmlns:p14="http://schemas.microsoft.com/office/powerpoint/2010/main" val="3191778234"/>
      </p:ext>
    </p:extLst>
  </p:cSld>
  <p:clrMapOvr>
    <a:masterClrMapping/>
  </p:clrMapOvr>
  <p:transition xmlns:p14="http://schemas.microsoft.com/office/powerpoint/2010/mai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Ejercicios</a:t>
            </a:r>
            <a:endParaRPr lang="es-ES" dirty="0"/>
          </a:p>
        </p:txBody>
      </p:sp>
      <p:sp>
        <p:nvSpPr>
          <p:cNvPr id="3" name="Marcador de contenido 2"/>
          <p:cNvSpPr>
            <a:spLocks noGrp="1"/>
          </p:cNvSpPr>
          <p:nvPr>
            <p:ph idx="1"/>
          </p:nvPr>
        </p:nvSpPr>
        <p:spPr>
          <a:xfrm>
            <a:off x="539750" y="1700807"/>
            <a:ext cx="7921625" cy="3599855"/>
          </a:xfrm>
        </p:spPr>
        <p:txBody>
          <a:bodyPr/>
          <a:lstStyle/>
          <a:p>
            <a:r>
              <a:rPr lang="es-ES" dirty="0" smtClean="0"/>
              <a:t>Escribir un mensaje en la interfaz grafica y por medio de un botón pasar el mensaje a otro texto.</a:t>
            </a:r>
          </a:p>
          <a:p>
            <a:pPr marL="0" indent="0">
              <a:buNone/>
            </a:pPr>
            <a:endParaRPr lang="es-ES" dirty="0"/>
          </a:p>
        </p:txBody>
      </p:sp>
    </p:spTree>
    <p:extLst>
      <p:ext uri="{BB962C8B-B14F-4D97-AF65-F5344CB8AC3E}">
        <p14:creationId xmlns:p14="http://schemas.microsoft.com/office/powerpoint/2010/main" val="2474941327"/>
      </p:ext>
    </p:extLst>
  </p:cSld>
  <p:clrMapOvr>
    <a:masterClrMapping/>
  </p:clrMapOvr>
  <p:transition xmlns:p14="http://schemas.microsoft.com/office/powerpoint/2010/mai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Ejercicios</a:t>
            </a:r>
            <a:endParaRPr lang="es-ES" dirty="0"/>
          </a:p>
        </p:txBody>
      </p:sp>
      <p:sp>
        <p:nvSpPr>
          <p:cNvPr id="3" name="Marcador de contenido 2"/>
          <p:cNvSpPr>
            <a:spLocks noGrp="1"/>
          </p:cNvSpPr>
          <p:nvPr>
            <p:ph idx="1"/>
          </p:nvPr>
        </p:nvSpPr>
        <p:spPr>
          <a:xfrm>
            <a:off x="539750" y="1700807"/>
            <a:ext cx="7921625" cy="3599855"/>
          </a:xfrm>
        </p:spPr>
        <p:txBody>
          <a:bodyPr/>
          <a:lstStyle/>
          <a:p>
            <a:r>
              <a:rPr lang="es-ES" dirty="0" smtClean="0"/>
              <a:t>Se debe crear los botones de +, -, x y /, que son operaciones matemáticas. Cuando se haga </a:t>
            </a:r>
            <a:r>
              <a:rPr lang="es-ES" dirty="0" err="1" smtClean="0"/>
              <a:t>click</a:t>
            </a:r>
            <a:r>
              <a:rPr lang="es-ES" dirty="0" smtClean="0"/>
              <a:t> en los botones debe mostrar un mensaje en pantalla que diga la operación. </a:t>
            </a:r>
          </a:p>
          <a:p>
            <a:pPr marL="0" indent="0">
              <a:buNone/>
            </a:pPr>
            <a:endParaRPr lang="es-ES" dirty="0"/>
          </a:p>
        </p:txBody>
      </p:sp>
    </p:spTree>
    <p:extLst>
      <p:ext uri="{BB962C8B-B14F-4D97-AF65-F5344CB8AC3E}">
        <p14:creationId xmlns:p14="http://schemas.microsoft.com/office/powerpoint/2010/main" val="4265644350"/>
      </p:ext>
    </p:extLst>
  </p:cSld>
  <p:clrMapOvr>
    <a:masterClrMapping/>
  </p:clrMapOvr>
  <p:transition xmlns:p14="http://schemas.microsoft.com/office/powerpoint/2010/mai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Ejercicios</a:t>
            </a:r>
            <a:endParaRPr lang="es-ES" dirty="0"/>
          </a:p>
        </p:txBody>
      </p:sp>
      <p:sp>
        <p:nvSpPr>
          <p:cNvPr id="3" name="Marcador de contenido 2"/>
          <p:cNvSpPr>
            <a:spLocks noGrp="1"/>
          </p:cNvSpPr>
          <p:nvPr>
            <p:ph idx="1"/>
          </p:nvPr>
        </p:nvSpPr>
        <p:spPr>
          <a:xfrm>
            <a:off x="539750" y="1556793"/>
            <a:ext cx="7921625" cy="3743870"/>
          </a:xfrm>
        </p:spPr>
        <p:txBody>
          <a:bodyPr/>
          <a:lstStyle/>
          <a:p>
            <a:r>
              <a:rPr lang="es-ES" dirty="0"/>
              <a:t>Realizar una calculadora </a:t>
            </a:r>
            <a:r>
              <a:rPr lang="es-ES" dirty="0" smtClean="0"/>
              <a:t>básica </a:t>
            </a:r>
            <a:r>
              <a:rPr lang="es-ES" dirty="0"/>
              <a:t>que realice una suma, resta, </a:t>
            </a:r>
            <a:r>
              <a:rPr lang="es-ES" dirty="0" smtClean="0"/>
              <a:t>multiplicación </a:t>
            </a:r>
            <a:r>
              <a:rPr lang="es-ES" dirty="0"/>
              <a:t>y </a:t>
            </a:r>
            <a:r>
              <a:rPr lang="es-ES" dirty="0" smtClean="0"/>
              <a:t>división.  </a:t>
            </a:r>
            <a:endParaRPr lang="es-ES" dirty="0"/>
          </a:p>
          <a:p>
            <a:endParaRPr lang="es-ES" dirty="0"/>
          </a:p>
        </p:txBody>
      </p:sp>
    </p:spTree>
    <p:extLst>
      <p:ext uri="{BB962C8B-B14F-4D97-AF65-F5344CB8AC3E}">
        <p14:creationId xmlns:p14="http://schemas.microsoft.com/office/powerpoint/2010/main" val="2462628286"/>
      </p:ext>
    </p:extLst>
  </p:cSld>
  <p:clrMapOvr>
    <a:masterClrMapping/>
  </p:clrMapOvr>
  <p:transition xmlns:p14="http://schemas.microsoft.com/office/powerpoint/2010/mai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11560" y="1700808"/>
            <a:ext cx="7921625" cy="2016646"/>
          </a:xfrm>
        </p:spPr>
        <p:txBody>
          <a:bodyPr/>
          <a:lstStyle/>
          <a:p>
            <a:r>
              <a:rPr lang="es-ES" sz="4800" dirty="0" smtClean="0">
                <a:solidFill>
                  <a:schemeClr val="tx1"/>
                </a:solidFill>
              </a:rPr>
              <a:t>Desarrollo de aplicaciones utilizando SDK - </a:t>
            </a:r>
            <a:r>
              <a:rPr lang="es-ES" sz="4800" dirty="0" err="1" smtClean="0">
                <a:solidFill>
                  <a:schemeClr val="tx1"/>
                </a:solidFill>
              </a:rPr>
              <a:t>iOS</a:t>
            </a:r>
            <a:endParaRPr lang="es-ES" sz="4800" dirty="0">
              <a:solidFill>
                <a:schemeClr val="tx1"/>
              </a:solidFill>
            </a:endParaRPr>
          </a:p>
        </p:txBody>
      </p:sp>
      <p:sp>
        <p:nvSpPr>
          <p:cNvPr id="3" name="Marcador de contenido 2"/>
          <p:cNvSpPr>
            <a:spLocks noGrp="1"/>
          </p:cNvSpPr>
          <p:nvPr>
            <p:ph idx="1"/>
          </p:nvPr>
        </p:nvSpPr>
        <p:spPr>
          <a:xfrm>
            <a:off x="1187624" y="5229200"/>
            <a:ext cx="6624736" cy="648073"/>
          </a:xfrm>
        </p:spPr>
        <p:txBody>
          <a:bodyPr/>
          <a:lstStyle/>
          <a:p>
            <a:pPr marL="0" indent="0">
              <a:buNone/>
            </a:pPr>
            <a:r>
              <a:rPr lang="es-ES" sz="2400" dirty="0" smtClean="0"/>
              <a:t>Diplomado Desarrollo de software para móviles</a:t>
            </a:r>
            <a:endParaRPr lang="es-ES" sz="2400" dirty="0"/>
          </a:p>
        </p:txBody>
      </p:sp>
    </p:spTree>
    <p:extLst>
      <p:ext uri="{BB962C8B-B14F-4D97-AF65-F5344CB8AC3E}">
        <p14:creationId xmlns:p14="http://schemas.microsoft.com/office/powerpoint/2010/main" val="4068733743"/>
      </p:ext>
    </p:extLst>
  </p:cSld>
  <p:clrMapOvr>
    <a:masterClrMapping/>
  </p:clrMapOvr>
  <p:transition xmlns:p14="http://schemas.microsoft.com/office/powerpoint/2010/mai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nSpc>
                <a:spcPct val="95000"/>
              </a:lnSpc>
              <a:buClr>
                <a:srgbClr val="000000"/>
              </a:buClr>
              <a:buSzPct val="45000"/>
              <a:buFont typeface="StarSymbol" charset="0"/>
              <a:buNone/>
              <a:defRPr/>
            </a:pPr>
            <a:r>
              <a:rPr lang="es-ES" sz="2800" b="1" kern="1200" dirty="0" smtClean="0">
                <a:solidFill>
                  <a:srgbClr val="C00000"/>
                </a:solidFill>
                <a:effectLst>
                  <a:outerShdw blurRad="38100" dist="38100" dir="2700000" algn="tl">
                    <a:srgbClr val="000000">
                      <a:alpha val="43137"/>
                    </a:srgbClr>
                  </a:outerShdw>
                </a:effectLst>
                <a:ea typeface="+mn-ea"/>
                <a:cs typeface="+mn-cs"/>
              </a:rPr>
              <a:t>A Continuación</a:t>
            </a:r>
            <a:endParaRPr lang="es-ES" sz="2800" b="1" kern="1200" dirty="0">
              <a:solidFill>
                <a:srgbClr val="C00000"/>
              </a:solidFill>
              <a:effectLst>
                <a:outerShdw blurRad="38100" dist="38100" dir="2700000" algn="tl">
                  <a:srgbClr val="000000">
                    <a:alpha val="43137"/>
                  </a:srgbClr>
                </a:outerShdw>
              </a:effectLst>
              <a:ea typeface="+mn-ea"/>
              <a:cs typeface="+mn-cs"/>
            </a:endParaRPr>
          </a:p>
        </p:txBody>
      </p:sp>
      <p:sp>
        <p:nvSpPr>
          <p:cNvPr id="3075" name="2 Marcador de contenido"/>
          <p:cNvSpPr>
            <a:spLocks noGrp="1"/>
          </p:cNvSpPr>
          <p:nvPr>
            <p:ph idx="1"/>
          </p:nvPr>
        </p:nvSpPr>
        <p:spPr>
          <a:xfrm>
            <a:off x="539750" y="1714500"/>
            <a:ext cx="7921625" cy="3586708"/>
          </a:xfrm>
        </p:spPr>
        <p:txBody>
          <a:bodyPr/>
          <a:lstStyle/>
          <a:p>
            <a:pPr marL="514350" indent="-514350">
              <a:buFontTx/>
              <a:buAutoNum type="arabicPeriod"/>
            </a:pPr>
            <a:r>
              <a:rPr lang="es-ES" sz="1600" dirty="0" err="1" smtClean="0"/>
              <a:t>UIViewController</a:t>
            </a:r>
            <a:endParaRPr lang="es-ES" sz="1600" dirty="0" smtClean="0"/>
          </a:p>
          <a:p>
            <a:pPr marL="514350" indent="-514350">
              <a:buFontTx/>
              <a:buAutoNum type="arabicPeriod"/>
            </a:pPr>
            <a:r>
              <a:rPr lang="es-ES" sz="1600" dirty="0" err="1" smtClean="0"/>
              <a:t>UITableViewController</a:t>
            </a:r>
            <a:endParaRPr lang="es-ES" sz="1600" dirty="0" smtClean="0"/>
          </a:p>
          <a:p>
            <a:pPr marL="514350" indent="-514350">
              <a:buFontTx/>
              <a:buAutoNum type="arabicPeriod"/>
            </a:pPr>
            <a:r>
              <a:rPr lang="es-ES" sz="1600" dirty="0" err="1" smtClean="0"/>
              <a:t>UINavigationController</a:t>
            </a:r>
            <a:endParaRPr lang="es-ES" sz="1600" dirty="0" smtClean="0"/>
          </a:p>
          <a:p>
            <a:pPr marL="514350" indent="-514350">
              <a:buFontTx/>
              <a:buAutoNum type="arabicPeriod"/>
            </a:pPr>
            <a:r>
              <a:rPr lang="es-ES" sz="1600" dirty="0" smtClean="0"/>
              <a:t>Controladores </a:t>
            </a:r>
            <a:r>
              <a:rPr lang="es-ES" sz="1600" dirty="0"/>
              <a:t>de </a:t>
            </a:r>
            <a:r>
              <a:rPr lang="es-ES" sz="1600" dirty="0" smtClean="0"/>
              <a:t>alertas (</a:t>
            </a:r>
            <a:r>
              <a:rPr lang="es-ES" sz="1600" dirty="0" err="1" smtClean="0"/>
              <a:t>UIAlertController</a:t>
            </a:r>
            <a:r>
              <a:rPr lang="es-ES" sz="1600" dirty="0" smtClean="0"/>
              <a:t>)</a:t>
            </a:r>
          </a:p>
          <a:p>
            <a:pPr marL="514350" indent="-514350">
              <a:buFontTx/>
              <a:buAutoNum type="arabicPeriod"/>
            </a:pPr>
            <a:r>
              <a:rPr lang="es-ES" sz="1600" dirty="0" smtClean="0"/>
              <a:t>Ciclo de vida de una aplicación</a:t>
            </a:r>
          </a:p>
          <a:p>
            <a:pPr marL="514350" indent="-514350">
              <a:buFontTx/>
              <a:buAutoNum type="arabicPeriod"/>
            </a:pPr>
            <a:endParaRPr lang="es-ES" sz="1600" dirty="0" smtClean="0"/>
          </a:p>
          <a:p>
            <a:pPr marL="514350" indent="-514350">
              <a:buFontTx/>
              <a:buAutoNum type="arabicPeriod"/>
            </a:pPr>
            <a:endParaRPr lang="es-ES" sz="1600" dirty="0" smtClean="0"/>
          </a:p>
          <a:p>
            <a:pPr marL="514350" indent="-514350">
              <a:buFontTx/>
              <a:buAutoNum type="arabicPeriod"/>
            </a:pPr>
            <a:endParaRPr lang="es-ES" sz="1600" dirty="0" smtClean="0"/>
          </a:p>
          <a:p>
            <a:pPr marL="514350" indent="-514350">
              <a:buFontTx/>
              <a:buAutoNum type="arabicPeriod"/>
            </a:pPr>
            <a:endParaRPr lang="es-ES" sz="1600" dirty="0" smtClean="0"/>
          </a:p>
          <a:p>
            <a:pPr marL="514350" indent="-514350">
              <a:buNone/>
            </a:pPr>
            <a:endParaRPr lang="es-ES" sz="1800" dirty="0" smtClean="0"/>
          </a:p>
          <a:p>
            <a:pPr marL="514350" indent="-514350">
              <a:buFontTx/>
              <a:buAutoNum type="arabicPeriod"/>
            </a:pPr>
            <a:endParaRPr lang="es-ES" sz="1800" dirty="0" smtClean="0"/>
          </a:p>
          <a:p>
            <a:pPr marL="514350" indent="-514350"/>
            <a:endParaRPr lang="es-ES" sz="1800" dirty="0" smtClean="0"/>
          </a:p>
        </p:txBody>
      </p:sp>
    </p:spTree>
    <p:extLst>
      <p:ext uri="{BB962C8B-B14F-4D97-AF65-F5344CB8AC3E}">
        <p14:creationId xmlns:p14="http://schemas.microsoft.com/office/powerpoint/2010/main" val="4002158103"/>
      </p:ext>
    </p:extLst>
  </p:cSld>
  <p:clrMapOvr>
    <a:masterClrMapping/>
  </p:clrMapOvr>
  <p:transition xmlns:p14="http://schemas.microsoft.com/office/powerpoint/2010/main">
    <p:push/>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11188" y="189136"/>
            <a:ext cx="7921625" cy="863600"/>
          </a:xfrm>
        </p:spPr>
        <p:txBody>
          <a:bodyPr/>
          <a:lstStyle/>
          <a:p>
            <a:r>
              <a:rPr lang="es-ES" dirty="0" err="1" smtClean="0"/>
              <a:t>UIViewController</a:t>
            </a:r>
            <a:endParaRPr lang="es-ES" dirty="0"/>
          </a:p>
        </p:txBody>
      </p:sp>
      <p:sp>
        <p:nvSpPr>
          <p:cNvPr id="6" name="CuadroTexto 5"/>
          <p:cNvSpPr txBox="1"/>
          <p:nvPr/>
        </p:nvSpPr>
        <p:spPr>
          <a:xfrm>
            <a:off x="179512" y="908720"/>
            <a:ext cx="4104456" cy="4041877"/>
          </a:xfrm>
          <a:prstGeom prst="rect">
            <a:avLst/>
          </a:prstGeom>
          <a:noFill/>
        </p:spPr>
        <p:txBody>
          <a:bodyPr wrap="square" rtlCol="0">
            <a:spAutoFit/>
          </a:bodyPr>
          <a:lstStyle/>
          <a:p>
            <a:pPr algn="just"/>
            <a:r>
              <a:rPr lang="es-ES" dirty="0" smtClean="0"/>
              <a:t>La clase </a:t>
            </a:r>
            <a:r>
              <a:rPr lang="es-ES" dirty="0" err="1" smtClean="0"/>
              <a:t>UIViewController</a:t>
            </a:r>
            <a:r>
              <a:rPr lang="es-ES" dirty="0" smtClean="0"/>
              <a:t> es la clase base de los controladores en el patrón de diseño MVC (</a:t>
            </a:r>
            <a:r>
              <a:rPr lang="es-ES" dirty="0" err="1" smtClean="0"/>
              <a:t>Model</a:t>
            </a:r>
            <a:r>
              <a:rPr lang="es-ES" dirty="0" smtClean="0"/>
              <a:t> View </a:t>
            </a:r>
            <a:r>
              <a:rPr lang="es-ES" dirty="0" err="1" smtClean="0"/>
              <a:t>Controller</a:t>
            </a:r>
            <a:r>
              <a:rPr lang="es-ES" dirty="0" smtClean="0"/>
              <a:t>) para interfaces de usuario.</a:t>
            </a:r>
          </a:p>
          <a:p>
            <a:pPr algn="just"/>
            <a:endParaRPr lang="es-ES" dirty="0"/>
          </a:p>
          <a:p>
            <a:pPr algn="just"/>
            <a:r>
              <a:rPr lang="es-ES" dirty="0" smtClean="0"/>
              <a:t>En la encargada de tomar el control del flujo entre la estructura de la vista y el resto de la aplicación que es manejada por código.</a:t>
            </a:r>
          </a:p>
          <a:p>
            <a:pPr algn="just"/>
            <a:endParaRPr lang="es-ES" dirty="0"/>
          </a:p>
          <a:p>
            <a:pPr algn="just"/>
            <a:r>
              <a:rPr lang="es-ES" dirty="0" smtClean="0"/>
              <a:t>Las vistas son archivos creados por el Interface </a:t>
            </a:r>
            <a:r>
              <a:rPr lang="es-ES" dirty="0" err="1" smtClean="0"/>
              <a:t>Builder</a:t>
            </a:r>
            <a:r>
              <a:rPr lang="es-ES" dirty="0" smtClean="0"/>
              <a:t> normalmente .</a:t>
            </a:r>
            <a:r>
              <a:rPr lang="es-ES" dirty="0" err="1" smtClean="0"/>
              <a:t>xib</a:t>
            </a:r>
            <a:r>
              <a:rPr lang="es-ES" dirty="0" smtClean="0"/>
              <a:t> o .</a:t>
            </a:r>
            <a:r>
              <a:rPr lang="es-ES" dirty="0" err="1" smtClean="0"/>
              <a:t>storyboard</a:t>
            </a:r>
            <a:r>
              <a:rPr lang="es-ES" dirty="0" smtClean="0"/>
              <a:t>.</a:t>
            </a:r>
          </a:p>
          <a:p>
            <a:pPr algn="just"/>
            <a:endParaRPr lang="es-ES" dirty="0"/>
          </a:p>
          <a:p>
            <a:pPr algn="just"/>
            <a:endParaRPr lang="es-ES" dirty="0"/>
          </a:p>
        </p:txBody>
      </p:sp>
      <p:pic>
        <p:nvPicPr>
          <p:cNvPr id="7" name="Imagen 6" descr="Screen Shot 2016-05-13 at 11.09.20 PM.png"/>
          <p:cNvPicPr>
            <a:picLocks noChangeAspect="1"/>
          </p:cNvPicPr>
          <p:nvPr/>
        </p:nvPicPr>
        <p:blipFill rotWithShape="1">
          <a:blip r:embed="rId2">
            <a:extLst>
              <a:ext uri="{28A0092B-C50C-407E-A947-70E740481C1C}">
                <a14:useLocalDpi xmlns:a14="http://schemas.microsoft.com/office/drawing/2010/main" val="0"/>
              </a:ext>
            </a:extLst>
          </a:blip>
          <a:srcRect l="11863" r="10300" b="4338"/>
          <a:stretch/>
        </p:blipFill>
        <p:spPr>
          <a:xfrm>
            <a:off x="4355976" y="860261"/>
            <a:ext cx="4464496" cy="4224923"/>
          </a:xfrm>
          <a:prstGeom prst="rect">
            <a:avLst/>
          </a:prstGeom>
        </p:spPr>
      </p:pic>
      <p:pic>
        <p:nvPicPr>
          <p:cNvPr id="9" name="Imagen 8" descr="Screen Shot 2016-05-13 at 11.42.1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5589240"/>
            <a:ext cx="7075958" cy="290536"/>
          </a:xfrm>
          <a:prstGeom prst="rect">
            <a:avLst/>
          </a:prstGeom>
        </p:spPr>
      </p:pic>
    </p:spTree>
    <p:extLst>
      <p:ext uri="{BB962C8B-B14F-4D97-AF65-F5344CB8AC3E}">
        <p14:creationId xmlns:p14="http://schemas.microsoft.com/office/powerpoint/2010/main" val="3247468191"/>
      </p:ext>
    </p:extLst>
  </p:cSld>
  <p:clrMapOvr>
    <a:masterClrMapping/>
  </p:clrMapOvr>
  <p:transition xmlns:p14="http://schemas.microsoft.com/office/powerpoint/2010/mai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Protocolos</a:t>
            </a:r>
            <a:endParaRPr lang="es-ES" dirty="0"/>
          </a:p>
        </p:txBody>
      </p:sp>
      <p:sp>
        <p:nvSpPr>
          <p:cNvPr id="5" name="Marcador de contenido 2"/>
          <p:cNvSpPr>
            <a:spLocks noGrp="1"/>
          </p:cNvSpPr>
          <p:nvPr>
            <p:ph idx="1"/>
          </p:nvPr>
        </p:nvSpPr>
        <p:spPr>
          <a:xfrm>
            <a:off x="539750" y="1484783"/>
            <a:ext cx="7921625" cy="3815879"/>
          </a:xfrm>
        </p:spPr>
        <p:txBody>
          <a:bodyPr/>
          <a:lstStyle/>
          <a:p>
            <a:r>
              <a:rPr lang="es-ES" dirty="0" smtClean="0"/>
              <a:t>Los protocolos en </a:t>
            </a:r>
            <a:r>
              <a:rPr lang="es-ES" dirty="0" err="1" smtClean="0"/>
              <a:t>Objective</a:t>
            </a:r>
            <a:r>
              <a:rPr lang="es-ES" dirty="0" smtClean="0"/>
              <a:t> C son similares a las interfaces en Java.</a:t>
            </a:r>
          </a:p>
          <a:p>
            <a:endParaRPr lang="es-ES" dirty="0"/>
          </a:p>
          <a:p>
            <a:r>
              <a:rPr lang="es-ES" dirty="0" smtClean="0"/>
              <a:t>Permiten definir un conjunto de propiedades y métodos para luego ser implementados por parte de otras clases.</a:t>
            </a:r>
          </a:p>
        </p:txBody>
      </p:sp>
    </p:spTree>
    <p:extLst>
      <p:ext uri="{BB962C8B-B14F-4D97-AF65-F5344CB8AC3E}">
        <p14:creationId xmlns:p14="http://schemas.microsoft.com/office/powerpoint/2010/main" val="2007103179"/>
      </p:ext>
    </p:extLst>
  </p:cSld>
  <p:clrMapOvr>
    <a:masterClrMapping/>
  </p:clrMapOvr>
  <p:transition xmlns:p14="http://schemas.microsoft.com/office/powerpoint/2010/mai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UITableViewController</a:t>
            </a:r>
            <a:endParaRPr lang="es-ES" dirty="0"/>
          </a:p>
        </p:txBody>
      </p:sp>
      <p:sp>
        <p:nvSpPr>
          <p:cNvPr id="6" name="CuadroTexto 5"/>
          <p:cNvSpPr txBox="1"/>
          <p:nvPr/>
        </p:nvSpPr>
        <p:spPr>
          <a:xfrm>
            <a:off x="179512" y="1412776"/>
            <a:ext cx="8784976" cy="620939"/>
          </a:xfrm>
          <a:prstGeom prst="rect">
            <a:avLst/>
          </a:prstGeom>
          <a:noFill/>
        </p:spPr>
        <p:txBody>
          <a:bodyPr wrap="square" rtlCol="0">
            <a:spAutoFit/>
          </a:bodyPr>
          <a:lstStyle/>
          <a:p>
            <a:pPr algn="just"/>
            <a:r>
              <a:rPr lang="es-ES" dirty="0" smtClean="0"/>
              <a:t>La clase </a:t>
            </a:r>
            <a:r>
              <a:rPr lang="es-ES" dirty="0" err="1" smtClean="0"/>
              <a:t>UITableViewController</a:t>
            </a:r>
            <a:r>
              <a:rPr lang="es-ES" dirty="0" smtClean="0"/>
              <a:t> es la encargada de tomar el control del flujo de una vista con un </a:t>
            </a:r>
            <a:r>
              <a:rPr lang="es-ES" dirty="0" err="1" smtClean="0"/>
              <a:t>TableView</a:t>
            </a:r>
            <a:r>
              <a:rPr lang="es-ES" dirty="0" smtClean="0"/>
              <a:t>.</a:t>
            </a:r>
          </a:p>
        </p:txBody>
      </p:sp>
      <p:sp>
        <p:nvSpPr>
          <p:cNvPr id="3" name="CuadroTexto 2"/>
          <p:cNvSpPr txBox="1"/>
          <p:nvPr/>
        </p:nvSpPr>
        <p:spPr>
          <a:xfrm>
            <a:off x="251520" y="2276872"/>
            <a:ext cx="4608512" cy="357790"/>
          </a:xfrm>
          <a:prstGeom prst="rect">
            <a:avLst/>
          </a:prstGeom>
          <a:noFill/>
        </p:spPr>
        <p:txBody>
          <a:bodyPr wrap="square" rtlCol="0">
            <a:spAutoFit/>
          </a:bodyPr>
          <a:lstStyle/>
          <a:p>
            <a:pPr algn="just"/>
            <a:r>
              <a:rPr lang="es-ES" b="1" dirty="0" err="1" smtClean="0"/>
              <a:t>Table</a:t>
            </a:r>
            <a:r>
              <a:rPr lang="es-ES" b="1" dirty="0" smtClean="0"/>
              <a:t> </a:t>
            </a:r>
            <a:r>
              <a:rPr lang="es-ES" b="1" dirty="0" err="1" smtClean="0"/>
              <a:t>view</a:t>
            </a:r>
            <a:r>
              <a:rPr lang="es-ES" b="1" dirty="0" smtClean="0"/>
              <a:t> data </a:t>
            </a:r>
            <a:r>
              <a:rPr lang="es-ES" b="1" dirty="0" err="1" smtClean="0"/>
              <a:t>source</a:t>
            </a:r>
            <a:endParaRPr lang="es-ES" b="1" dirty="0"/>
          </a:p>
        </p:txBody>
      </p:sp>
      <p:pic>
        <p:nvPicPr>
          <p:cNvPr id="4" name="Imagen 3" descr="Screen Shot 2016-05-13 at 11.27.1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2780929"/>
            <a:ext cx="8352928" cy="2824136"/>
          </a:xfrm>
          <a:prstGeom prst="rect">
            <a:avLst/>
          </a:prstGeom>
        </p:spPr>
      </p:pic>
    </p:spTree>
    <p:extLst>
      <p:ext uri="{BB962C8B-B14F-4D97-AF65-F5344CB8AC3E}">
        <p14:creationId xmlns:p14="http://schemas.microsoft.com/office/powerpoint/2010/main" val="3440765875"/>
      </p:ext>
    </p:extLst>
  </p:cSld>
  <p:clrMapOvr>
    <a:masterClrMapping/>
  </p:clrMapOvr>
  <p:transition xmlns:p14="http://schemas.microsoft.com/office/powerpoint/2010/mai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UITableViewController</a:t>
            </a:r>
            <a:endParaRPr lang="es-ES" dirty="0"/>
          </a:p>
        </p:txBody>
      </p:sp>
      <p:sp>
        <p:nvSpPr>
          <p:cNvPr id="6" name="CuadroTexto 5"/>
          <p:cNvSpPr txBox="1"/>
          <p:nvPr/>
        </p:nvSpPr>
        <p:spPr>
          <a:xfrm>
            <a:off x="179512" y="1412776"/>
            <a:ext cx="8784976" cy="620939"/>
          </a:xfrm>
          <a:prstGeom prst="rect">
            <a:avLst/>
          </a:prstGeom>
          <a:noFill/>
        </p:spPr>
        <p:txBody>
          <a:bodyPr wrap="square" rtlCol="0">
            <a:spAutoFit/>
          </a:bodyPr>
          <a:lstStyle/>
          <a:p>
            <a:pPr algn="just"/>
            <a:r>
              <a:rPr lang="es-ES" dirty="0" smtClean="0"/>
              <a:t>La clase </a:t>
            </a:r>
            <a:r>
              <a:rPr lang="es-ES" dirty="0" err="1" smtClean="0"/>
              <a:t>UITableViewController</a:t>
            </a:r>
            <a:r>
              <a:rPr lang="es-ES" dirty="0" smtClean="0"/>
              <a:t> es la encargada de tomar el control del flujo de una vista con un </a:t>
            </a:r>
            <a:r>
              <a:rPr lang="es-ES" dirty="0" err="1" smtClean="0"/>
              <a:t>TableView</a:t>
            </a:r>
            <a:r>
              <a:rPr lang="es-ES" dirty="0" smtClean="0"/>
              <a:t>.</a:t>
            </a:r>
          </a:p>
        </p:txBody>
      </p:sp>
      <p:sp>
        <p:nvSpPr>
          <p:cNvPr id="3" name="CuadroTexto 2"/>
          <p:cNvSpPr txBox="1"/>
          <p:nvPr/>
        </p:nvSpPr>
        <p:spPr>
          <a:xfrm>
            <a:off x="251520" y="2276872"/>
            <a:ext cx="4608512" cy="357790"/>
          </a:xfrm>
          <a:prstGeom prst="rect">
            <a:avLst/>
          </a:prstGeom>
          <a:noFill/>
        </p:spPr>
        <p:txBody>
          <a:bodyPr wrap="square" rtlCol="0">
            <a:spAutoFit/>
          </a:bodyPr>
          <a:lstStyle/>
          <a:p>
            <a:pPr algn="just"/>
            <a:r>
              <a:rPr lang="es-ES" b="1" dirty="0" err="1" smtClean="0"/>
              <a:t>Table</a:t>
            </a:r>
            <a:r>
              <a:rPr lang="es-ES" b="1" dirty="0" smtClean="0"/>
              <a:t> </a:t>
            </a:r>
            <a:r>
              <a:rPr lang="es-ES" b="1" dirty="0" err="1" smtClean="0"/>
              <a:t>view</a:t>
            </a:r>
            <a:r>
              <a:rPr lang="es-ES" b="1" dirty="0" smtClean="0"/>
              <a:t> </a:t>
            </a:r>
            <a:r>
              <a:rPr lang="es-ES" b="1" dirty="0" err="1" smtClean="0"/>
              <a:t>delegate</a:t>
            </a:r>
            <a:endParaRPr lang="es-ES" b="1" dirty="0"/>
          </a:p>
        </p:txBody>
      </p:sp>
      <p:pic>
        <p:nvPicPr>
          <p:cNvPr id="5" name="Imagen 4" descr="Screen Shot 2016-05-13 at 11.33.1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7" y="2852936"/>
            <a:ext cx="8351613" cy="1656184"/>
          </a:xfrm>
          <a:prstGeom prst="rect">
            <a:avLst/>
          </a:prstGeom>
        </p:spPr>
      </p:pic>
    </p:spTree>
    <p:extLst>
      <p:ext uri="{BB962C8B-B14F-4D97-AF65-F5344CB8AC3E}">
        <p14:creationId xmlns:p14="http://schemas.microsoft.com/office/powerpoint/2010/main" val="3028811157"/>
      </p:ext>
    </p:extLst>
  </p:cSld>
  <p:clrMapOvr>
    <a:masterClrMapping/>
  </p:clrMapOvr>
  <p:transition xmlns:p14="http://schemas.microsoft.com/office/powerpoint/2010/mai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UINavigationController</a:t>
            </a:r>
            <a:endParaRPr lang="es-ES" dirty="0"/>
          </a:p>
        </p:txBody>
      </p:sp>
      <p:sp>
        <p:nvSpPr>
          <p:cNvPr id="6" name="CuadroTexto 5"/>
          <p:cNvSpPr txBox="1"/>
          <p:nvPr/>
        </p:nvSpPr>
        <p:spPr>
          <a:xfrm>
            <a:off x="179512" y="1412776"/>
            <a:ext cx="8784976" cy="620939"/>
          </a:xfrm>
          <a:prstGeom prst="rect">
            <a:avLst/>
          </a:prstGeom>
          <a:noFill/>
        </p:spPr>
        <p:txBody>
          <a:bodyPr wrap="square" rtlCol="0">
            <a:spAutoFit/>
          </a:bodyPr>
          <a:lstStyle/>
          <a:p>
            <a:pPr algn="just"/>
            <a:r>
              <a:rPr lang="es-ES" dirty="0" smtClean="0"/>
              <a:t>La clase </a:t>
            </a:r>
            <a:r>
              <a:rPr lang="es-ES" dirty="0" err="1" smtClean="0"/>
              <a:t>UINavigationController</a:t>
            </a:r>
            <a:r>
              <a:rPr lang="es-ES" dirty="0" smtClean="0"/>
              <a:t> es la responsable de administrar la navegación del contenido jerárquico.</a:t>
            </a:r>
          </a:p>
        </p:txBody>
      </p:sp>
      <p:pic>
        <p:nvPicPr>
          <p:cNvPr id="4" name="Imagen 3" descr="Screen Shot 2016-05-13 at 11.45.0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2695505"/>
            <a:ext cx="7884368" cy="229439"/>
          </a:xfrm>
          <a:prstGeom prst="rect">
            <a:avLst/>
          </a:prstGeom>
        </p:spPr>
      </p:pic>
      <p:pic>
        <p:nvPicPr>
          <p:cNvPr id="7" name="Imagen 6" descr="Screen Shot 2016-05-13 at 11.46.2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040" y="3573016"/>
            <a:ext cx="8028384" cy="372243"/>
          </a:xfrm>
          <a:prstGeom prst="rect">
            <a:avLst/>
          </a:prstGeom>
        </p:spPr>
      </p:pic>
      <p:pic>
        <p:nvPicPr>
          <p:cNvPr id="8" name="Imagen 7" descr="Screen Shot 2016-05-13 at 11.47.42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536" y="4581128"/>
            <a:ext cx="7740352" cy="371113"/>
          </a:xfrm>
          <a:prstGeom prst="rect">
            <a:avLst/>
          </a:prstGeom>
        </p:spPr>
      </p:pic>
      <p:pic>
        <p:nvPicPr>
          <p:cNvPr id="9" name="Imagen 8" descr="Screen Shot 2016-05-13 at 11.48.21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9596" y="5517232"/>
            <a:ext cx="5016500" cy="317500"/>
          </a:xfrm>
          <a:prstGeom prst="rect">
            <a:avLst/>
          </a:prstGeom>
        </p:spPr>
      </p:pic>
      <p:sp>
        <p:nvSpPr>
          <p:cNvPr id="10" name="CuadroTexto 9"/>
          <p:cNvSpPr txBox="1"/>
          <p:nvPr/>
        </p:nvSpPr>
        <p:spPr>
          <a:xfrm>
            <a:off x="251520" y="2276872"/>
            <a:ext cx="4608512" cy="357790"/>
          </a:xfrm>
          <a:prstGeom prst="rect">
            <a:avLst/>
          </a:prstGeom>
          <a:noFill/>
        </p:spPr>
        <p:txBody>
          <a:bodyPr wrap="square" rtlCol="0">
            <a:spAutoFit/>
          </a:bodyPr>
          <a:lstStyle/>
          <a:p>
            <a:pPr algn="just"/>
            <a:r>
              <a:rPr lang="es-ES" dirty="0" smtClean="0"/>
              <a:t>Instanciar </a:t>
            </a:r>
            <a:r>
              <a:rPr lang="es-ES" dirty="0" err="1" smtClean="0"/>
              <a:t>NavigationViewController</a:t>
            </a:r>
            <a:endParaRPr lang="es-ES" dirty="0"/>
          </a:p>
        </p:txBody>
      </p:sp>
      <p:sp>
        <p:nvSpPr>
          <p:cNvPr id="11" name="CuadroTexto 10"/>
          <p:cNvSpPr txBox="1"/>
          <p:nvPr/>
        </p:nvSpPr>
        <p:spPr>
          <a:xfrm>
            <a:off x="251520" y="3140968"/>
            <a:ext cx="4608512" cy="357790"/>
          </a:xfrm>
          <a:prstGeom prst="rect">
            <a:avLst/>
          </a:prstGeom>
          <a:noFill/>
        </p:spPr>
        <p:txBody>
          <a:bodyPr wrap="square" rtlCol="0">
            <a:spAutoFit/>
          </a:bodyPr>
          <a:lstStyle/>
          <a:p>
            <a:pPr algn="just"/>
            <a:r>
              <a:rPr lang="es-ES" dirty="0" smtClean="0"/>
              <a:t>Botones </a:t>
            </a:r>
            <a:r>
              <a:rPr lang="es-ES" dirty="0" err="1" smtClean="0"/>
              <a:t>NavigationViewController</a:t>
            </a:r>
            <a:endParaRPr lang="es-ES" dirty="0"/>
          </a:p>
        </p:txBody>
      </p:sp>
      <p:sp>
        <p:nvSpPr>
          <p:cNvPr id="12" name="CuadroTexto 11"/>
          <p:cNvSpPr txBox="1"/>
          <p:nvPr/>
        </p:nvSpPr>
        <p:spPr>
          <a:xfrm>
            <a:off x="323528" y="4149080"/>
            <a:ext cx="6336704" cy="357790"/>
          </a:xfrm>
          <a:prstGeom prst="rect">
            <a:avLst/>
          </a:prstGeom>
          <a:noFill/>
        </p:spPr>
        <p:txBody>
          <a:bodyPr wrap="square" rtlCol="0">
            <a:spAutoFit/>
          </a:bodyPr>
          <a:lstStyle/>
          <a:p>
            <a:pPr algn="just"/>
            <a:r>
              <a:rPr lang="es-ES" dirty="0" smtClean="0"/>
              <a:t>Agregar un controlador al </a:t>
            </a:r>
            <a:r>
              <a:rPr lang="es-ES" dirty="0" err="1" smtClean="0"/>
              <a:t>NavigationViewController</a:t>
            </a:r>
            <a:endParaRPr lang="es-ES" dirty="0"/>
          </a:p>
        </p:txBody>
      </p:sp>
      <p:sp>
        <p:nvSpPr>
          <p:cNvPr id="13" name="CuadroTexto 12"/>
          <p:cNvSpPr txBox="1"/>
          <p:nvPr/>
        </p:nvSpPr>
        <p:spPr>
          <a:xfrm>
            <a:off x="323528" y="5157192"/>
            <a:ext cx="6840760" cy="357790"/>
          </a:xfrm>
          <a:prstGeom prst="rect">
            <a:avLst/>
          </a:prstGeom>
          <a:noFill/>
        </p:spPr>
        <p:txBody>
          <a:bodyPr wrap="square" rtlCol="0">
            <a:spAutoFit/>
          </a:bodyPr>
          <a:lstStyle/>
          <a:p>
            <a:pPr algn="just"/>
            <a:r>
              <a:rPr lang="es-ES" dirty="0" smtClean="0"/>
              <a:t>Volver al controlador anterior</a:t>
            </a:r>
            <a:endParaRPr lang="es-ES" dirty="0"/>
          </a:p>
        </p:txBody>
      </p:sp>
    </p:spTree>
    <p:extLst>
      <p:ext uri="{BB962C8B-B14F-4D97-AF65-F5344CB8AC3E}">
        <p14:creationId xmlns:p14="http://schemas.microsoft.com/office/powerpoint/2010/main" val="2591235775"/>
      </p:ext>
    </p:extLst>
  </p:cSld>
  <p:clrMapOvr>
    <a:masterClrMapping/>
  </p:clrMapOvr>
  <p:transition xmlns:p14="http://schemas.microsoft.com/office/powerpoint/2010/mai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1521" y="476672"/>
            <a:ext cx="8352928" cy="648072"/>
          </a:xfrm>
        </p:spPr>
        <p:txBody>
          <a:bodyPr/>
          <a:lstStyle/>
          <a:p>
            <a:r>
              <a:rPr lang="es-ES" dirty="0"/>
              <a:t>Controladores de alertas (</a:t>
            </a:r>
            <a:r>
              <a:rPr lang="es-ES" dirty="0" err="1"/>
              <a:t>UIAlertController</a:t>
            </a:r>
            <a:r>
              <a:rPr lang="es-ES" dirty="0" smtClean="0"/>
              <a:t>)</a:t>
            </a:r>
            <a:endParaRPr lang="es-ES" dirty="0"/>
          </a:p>
        </p:txBody>
      </p:sp>
      <p:sp>
        <p:nvSpPr>
          <p:cNvPr id="6" name="CuadroTexto 5"/>
          <p:cNvSpPr txBox="1"/>
          <p:nvPr/>
        </p:nvSpPr>
        <p:spPr>
          <a:xfrm>
            <a:off x="179512" y="1412776"/>
            <a:ext cx="8784976" cy="884088"/>
          </a:xfrm>
          <a:prstGeom prst="rect">
            <a:avLst/>
          </a:prstGeom>
          <a:noFill/>
        </p:spPr>
        <p:txBody>
          <a:bodyPr wrap="square" rtlCol="0">
            <a:spAutoFit/>
          </a:bodyPr>
          <a:lstStyle/>
          <a:p>
            <a:pPr algn="just"/>
            <a:r>
              <a:rPr lang="es-ES" dirty="0" smtClean="0"/>
              <a:t>La clase </a:t>
            </a:r>
            <a:r>
              <a:rPr lang="es-ES" dirty="0" err="1" smtClean="0"/>
              <a:t>UIAlertController</a:t>
            </a:r>
            <a:r>
              <a:rPr lang="es-ES" dirty="0" smtClean="0"/>
              <a:t> es la responsable de mostrar ventanas modales para enviar mensajes o buscar una interacción con el usuario en cuanto si acepta o no informaciones.</a:t>
            </a:r>
          </a:p>
        </p:txBody>
      </p:sp>
      <p:pic>
        <p:nvPicPr>
          <p:cNvPr id="3" name="Imagen 2" descr="Screen Shot 2016-05-14 at 12.06.20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2564904"/>
            <a:ext cx="8496671" cy="2602689"/>
          </a:xfrm>
          <a:prstGeom prst="rect">
            <a:avLst/>
          </a:prstGeom>
        </p:spPr>
      </p:pic>
    </p:spTree>
    <p:extLst>
      <p:ext uri="{BB962C8B-B14F-4D97-AF65-F5344CB8AC3E}">
        <p14:creationId xmlns:p14="http://schemas.microsoft.com/office/powerpoint/2010/main" val="3608667568"/>
      </p:ext>
    </p:extLst>
  </p:cSld>
  <p:clrMapOvr>
    <a:masterClrMapping/>
  </p:clrMapOvr>
  <p:transition xmlns:p14="http://schemas.microsoft.com/office/powerpoint/2010/mai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1521" y="476672"/>
            <a:ext cx="8352928" cy="648072"/>
          </a:xfrm>
        </p:spPr>
        <p:txBody>
          <a:bodyPr/>
          <a:lstStyle/>
          <a:p>
            <a:pPr marL="514350" indent="-514350"/>
            <a:r>
              <a:rPr lang="es-ES" dirty="0"/>
              <a:t>Ciclo de vida de una aplicación</a:t>
            </a:r>
          </a:p>
        </p:txBody>
      </p:sp>
      <p:sp>
        <p:nvSpPr>
          <p:cNvPr id="6" name="CuadroTexto 5"/>
          <p:cNvSpPr txBox="1"/>
          <p:nvPr/>
        </p:nvSpPr>
        <p:spPr>
          <a:xfrm>
            <a:off x="179512" y="1412776"/>
            <a:ext cx="8784976" cy="387286"/>
          </a:xfrm>
          <a:prstGeom prst="rect">
            <a:avLst/>
          </a:prstGeom>
          <a:noFill/>
        </p:spPr>
        <p:txBody>
          <a:bodyPr wrap="square" rtlCol="0">
            <a:spAutoFit/>
          </a:bodyPr>
          <a:lstStyle/>
          <a:p>
            <a:pPr algn="just"/>
            <a:r>
              <a:rPr lang="es-ES" sz="2000" b="1" dirty="0" smtClean="0"/>
              <a:t>Estados de ejecución de una aplicación</a:t>
            </a:r>
          </a:p>
        </p:txBody>
      </p:sp>
      <p:sp>
        <p:nvSpPr>
          <p:cNvPr id="4" name="CuadroTexto 3"/>
          <p:cNvSpPr txBox="1"/>
          <p:nvPr/>
        </p:nvSpPr>
        <p:spPr>
          <a:xfrm>
            <a:off x="251520" y="2060848"/>
            <a:ext cx="8568952" cy="562205"/>
          </a:xfrm>
          <a:prstGeom prst="rect">
            <a:avLst/>
          </a:prstGeom>
          <a:noFill/>
        </p:spPr>
        <p:txBody>
          <a:bodyPr wrap="square" rtlCol="0">
            <a:spAutoFit/>
          </a:bodyPr>
          <a:lstStyle/>
          <a:p>
            <a:pPr algn="just"/>
            <a:r>
              <a:rPr lang="es-ES" sz="1600" b="1" dirty="0" err="1" smtClean="0"/>
              <a:t>Not</a:t>
            </a:r>
            <a:r>
              <a:rPr lang="es-ES" sz="1600" b="1" dirty="0" smtClean="0"/>
              <a:t> </a:t>
            </a:r>
            <a:r>
              <a:rPr lang="es-ES" sz="1600" b="1" dirty="0" err="1" smtClean="0"/>
              <a:t>Running</a:t>
            </a:r>
            <a:r>
              <a:rPr lang="es-ES" sz="1600" dirty="0" smtClean="0"/>
              <a:t>: </a:t>
            </a:r>
            <a:r>
              <a:rPr lang="es-ES_tradnl" sz="1600" dirty="0"/>
              <a:t>La aplicación no se ha iniciado </a:t>
            </a:r>
            <a:r>
              <a:rPr lang="es-ES_tradnl" sz="1600" dirty="0" smtClean="0"/>
              <a:t>o estaba corriendo y fue cerrada por el sistema.</a:t>
            </a:r>
            <a:endParaRPr lang="es-ES" sz="1600" dirty="0"/>
          </a:p>
        </p:txBody>
      </p:sp>
      <p:sp>
        <p:nvSpPr>
          <p:cNvPr id="7" name="CuadroTexto 6"/>
          <p:cNvSpPr txBox="1"/>
          <p:nvPr/>
        </p:nvSpPr>
        <p:spPr>
          <a:xfrm>
            <a:off x="251520" y="2776901"/>
            <a:ext cx="8568952" cy="796115"/>
          </a:xfrm>
          <a:prstGeom prst="rect">
            <a:avLst/>
          </a:prstGeom>
          <a:noFill/>
        </p:spPr>
        <p:txBody>
          <a:bodyPr wrap="square" rtlCol="0">
            <a:spAutoFit/>
          </a:bodyPr>
          <a:lstStyle/>
          <a:p>
            <a:pPr algn="just"/>
            <a:r>
              <a:rPr lang="es-ES" sz="1600" b="1" dirty="0" smtClean="0"/>
              <a:t>Inactive</a:t>
            </a:r>
            <a:r>
              <a:rPr lang="es-ES" sz="1600" dirty="0" smtClean="0"/>
              <a:t>: </a:t>
            </a:r>
            <a:r>
              <a:rPr lang="es-ES_tradnl" sz="1600" dirty="0"/>
              <a:t>La aplicación se está ejecutando en primer plano, pero actualmente no está recibiendo eventos. (Se puede estar ejecutando otro código sin embargo.) Una aplicación </a:t>
            </a:r>
            <a:r>
              <a:rPr lang="es-ES_tradnl" sz="1600" dirty="0" smtClean="0"/>
              <a:t>generalmente </a:t>
            </a:r>
            <a:r>
              <a:rPr lang="es-ES_tradnl" sz="1600" dirty="0"/>
              <a:t>se mantiene en este estado </a:t>
            </a:r>
            <a:r>
              <a:rPr lang="es-ES_tradnl" sz="1600" dirty="0" smtClean="0"/>
              <a:t>brevemente mientras cambia a </a:t>
            </a:r>
            <a:r>
              <a:rPr lang="es-ES_tradnl" sz="1600" dirty="0"/>
              <a:t>estado diferente.</a:t>
            </a:r>
            <a:endParaRPr lang="es-ES" sz="1600" dirty="0"/>
          </a:p>
        </p:txBody>
      </p:sp>
      <p:sp>
        <p:nvSpPr>
          <p:cNvPr id="8" name="CuadroTexto 7"/>
          <p:cNvSpPr txBox="1"/>
          <p:nvPr/>
        </p:nvSpPr>
        <p:spPr>
          <a:xfrm>
            <a:off x="251520" y="3802899"/>
            <a:ext cx="8568952" cy="562205"/>
          </a:xfrm>
          <a:prstGeom prst="rect">
            <a:avLst/>
          </a:prstGeom>
          <a:noFill/>
        </p:spPr>
        <p:txBody>
          <a:bodyPr wrap="square" rtlCol="0">
            <a:spAutoFit/>
          </a:bodyPr>
          <a:lstStyle/>
          <a:p>
            <a:pPr algn="just"/>
            <a:r>
              <a:rPr lang="es-ES" sz="1600" b="1" dirty="0" smtClean="0"/>
              <a:t>Active</a:t>
            </a:r>
            <a:r>
              <a:rPr lang="es-ES" sz="1600" dirty="0" smtClean="0"/>
              <a:t>: </a:t>
            </a:r>
            <a:r>
              <a:rPr lang="es-ES_tradnl" sz="1600" dirty="0"/>
              <a:t>La aplicación se ejecuta en segundo plano y está recibiendo eventos. Este es el modo normal para aplicaciones de primer plano.</a:t>
            </a:r>
            <a:endParaRPr lang="es-ES" sz="1600" dirty="0"/>
          </a:p>
        </p:txBody>
      </p:sp>
      <p:sp>
        <p:nvSpPr>
          <p:cNvPr id="9" name="CuadroTexto 8"/>
          <p:cNvSpPr txBox="1"/>
          <p:nvPr/>
        </p:nvSpPr>
        <p:spPr>
          <a:xfrm>
            <a:off x="251520" y="4631222"/>
            <a:ext cx="8568952" cy="1030026"/>
          </a:xfrm>
          <a:prstGeom prst="rect">
            <a:avLst/>
          </a:prstGeom>
          <a:noFill/>
        </p:spPr>
        <p:txBody>
          <a:bodyPr wrap="square" rtlCol="0">
            <a:spAutoFit/>
          </a:bodyPr>
          <a:lstStyle/>
          <a:p>
            <a:pPr algn="just"/>
            <a:r>
              <a:rPr lang="es-ES" sz="1600" b="1" dirty="0" err="1" smtClean="0"/>
              <a:t>Background</a:t>
            </a:r>
            <a:r>
              <a:rPr lang="es-ES" sz="1600" dirty="0" smtClean="0"/>
              <a:t>: La aplicación esta en el fondo y ejecutando código. La mayoría de aplicaciones entran en este estado brevemente antes de ser suspendidas. Sin embargo, una aplicación que solicita el tiempo de ejecución adicional puede permanecer en este estado durante un periodo de tiempo.</a:t>
            </a:r>
            <a:endParaRPr lang="es-ES" sz="1600" dirty="0"/>
          </a:p>
        </p:txBody>
      </p:sp>
    </p:spTree>
    <p:extLst>
      <p:ext uri="{BB962C8B-B14F-4D97-AF65-F5344CB8AC3E}">
        <p14:creationId xmlns:p14="http://schemas.microsoft.com/office/powerpoint/2010/main" val="1395715051"/>
      </p:ext>
    </p:extLst>
  </p:cSld>
  <p:clrMapOvr>
    <a:masterClrMapping/>
  </p:clrMapOvr>
  <p:transition xmlns:p14="http://schemas.microsoft.com/office/powerpoint/2010/mai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1521" y="476672"/>
            <a:ext cx="8352928" cy="648072"/>
          </a:xfrm>
        </p:spPr>
        <p:txBody>
          <a:bodyPr/>
          <a:lstStyle/>
          <a:p>
            <a:pPr marL="514350" indent="-514350"/>
            <a:r>
              <a:rPr lang="es-ES" dirty="0"/>
              <a:t>Ciclo de vida de una aplicación</a:t>
            </a:r>
          </a:p>
        </p:txBody>
      </p:sp>
      <p:sp>
        <p:nvSpPr>
          <p:cNvPr id="6" name="CuadroTexto 5"/>
          <p:cNvSpPr txBox="1"/>
          <p:nvPr/>
        </p:nvSpPr>
        <p:spPr>
          <a:xfrm>
            <a:off x="179512" y="1412776"/>
            <a:ext cx="8784976" cy="387286"/>
          </a:xfrm>
          <a:prstGeom prst="rect">
            <a:avLst/>
          </a:prstGeom>
          <a:noFill/>
        </p:spPr>
        <p:txBody>
          <a:bodyPr wrap="square" rtlCol="0">
            <a:spAutoFit/>
          </a:bodyPr>
          <a:lstStyle/>
          <a:p>
            <a:pPr algn="just"/>
            <a:r>
              <a:rPr lang="es-ES" sz="2000" b="1" dirty="0" smtClean="0"/>
              <a:t>Estados de ejecución de una aplicación</a:t>
            </a:r>
          </a:p>
        </p:txBody>
      </p:sp>
      <p:sp>
        <p:nvSpPr>
          <p:cNvPr id="10" name="CuadroTexto 9"/>
          <p:cNvSpPr txBox="1"/>
          <p:nvPr/>
        </p:nvSpPr>
        <p:spPr>
          <a:xfrm>
            <a:off x="251520" y="2219186"/>
            <a:ext cx="8568952" cy="1497846"/>
          </a:xfrm>
          <a:prstGeom prst="rect">
            <a:avLst/>
          </a:prstGeom>
          <a:noFill/>
        </p:spPr>
        <p:txBody>
          <a:bodyPr wrap="square" rtlCol="0">
            <a:spAutoFit/>
          </a:bodyPr>
          <a:lstStyle/>
          <a:p>
            <a:pPr algn="just"/>
            <a:r>
              <a:rPr lang="es-ES" sz="1600" b="1" dirty="0" smtClean="0"/>
              <a:t>Suspended</a:t>
            </a:r>
            <a:r>
              <a:rPr lang="es-ES" sz="1600" dirty="0" smtClean="0"/>
              <a:t>: </a:t>
            </a:r>
            <a:r>
              <a:rPr lang="es-ES_tradnl" sz="1600" dirty="0"/>
              <a:t>La aplicación está en el fondo, pero no ejecuta código. </a:t>
            </a:r>
            <a:r>
              <a:rPr lang="es-ES_tradnl" sz="1600" dirty="0" smtClean="0"/>
              <a:t>La aplicación se </a:t>
            </a:r>
            <a:r>
              <a:rPr lang="es-ES_tradnl" sz="1600" dirty="0"/>
              <a:t>desplaza </a:t>
            </a:r>
            <a:r>
              <a:rPr lang="es-ES_tradnl" sz="1600" dirty="0" smtClean="0"/>
              <a:t>a </a:t>
            </a:r>
            <a:r>
              <a:rPr lang="es-ES_tradnl" sz="1600" dirty="0"/>
              <a:t>este estado de forma automática y no notifica </a:t>
            </a:r>
            <a:r>
              <a:rPr lang="es-ES_tradnl" sz="1600" dirty="0" smtClean="0"/>
              <a:t>antes </a:t>
            </a:r>
            <a:r>
              <a:rPr lang="es-ES_tradnl" sz="1600" dirty="0"/>
              <a:t>de hacerlo. Mientras esté suspendido, una aplicación permanece en la memoria pero no se ejecuta ningún código.</a:t>
            </a:r>
          </a:p>
          <a:p>
            <a:pPr algn="just"/>
            <a:endParaRPr lang="es-ES_tradnl" sz="1600" dirty="0"/>
          </a:p>
          <a:p>
            <a:pPr algn="just"/>
            <a:r>
              <a:rPr lang="es-ES_tradnl" sz="1600" dirty="0"/>
              <a:t>Cuando se produce una condición de poca memoria, el sistema puede </a:t>
            </a:r>
            <a:r>
              <a:rPr lang="es-ES_tradnl" sz="1600" dirty="0" smtClean="0"/>
              <a:t>liberar aplicaciones </a:t>
            </a:r>
            <a:r>
              <a:rPr lang="es-ES_tradnl" sz="1600" dirty="0"/>
              <a:t>suspendidas sin previo aviso para hacer más espacio para la aplicación en </a:t>
            </a:r>
            <a:r>
              <a:rPr lang="es-ES_tradnl" sz="1600" dirty="0" smtClean="0"/>
              <a:t>estado activo.</a:t>
            </a:r>
            <a:endParaRPr lang="es-ES" sz="1600" dirty="0"/>
          </a:p>
        </p:txBody>
      </p:sp>
    </p:spTree>
    <p:extLst>
      <p:ext uri="{BB962C8B-B14F-4D97-AF65-F5344CB8AC3E}">
        <p14:creationId xmlns:p14="http://schemas.microsoft.com/office/powerpoint/2010/main" val="974071496"/>
      </p:ext>
    </p:extLst>
  </p:cSld>
  <p:clrMapOvr>
    <a:masterClrMapping/>
  </p:clrMapOvr>
  <p:transition xmlns:p14="http://schemas.microsoft.com/office/powerpoint/2010/mai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1521" y="188640"/>
            <a:ext cx="8352928" cy="648072"/>
          </a:xfrm>
        </p:spPr>
        <p:txBody>
          <a:bodyPr/>
          <a:lstStyle/>
          <a:p>
            <a:pPr marL="514350" indent="-514350"/>
            <a:r>
              <a:rPr lang="es-ES" dirty="0"/>
              <a:t>Ciclo de vida de una aplicación</a:t>
            </a:r>
          </a:p>
        </p:txBody>
      </p:sp>
      <p:sp>
        <p:nvSpPr>
          <p:cNvPr id="6" name="CuadroTexto 5"/>
          <p:cNvSpPr txBox="1"/>
          <p:nvPr/>
        </p:nvSpPr>
        <p:spPr>
          <a:xfrm>
            <a:off x="179512" y="908720"/>
            <a:ext cx="8784976" cy="387286"/>
          </a:xfrm>
          <a:prstGeom prst="rect">
            <a:avLst/>
          </a:prstGeom>
          <a:noFill/>
        </p:spPr>
        <p:txBody>
          <a:bodyPr wrap="square" rtlCol="0">
            <a:spAutoFit/>
          </a:bodyPr>
          <a:lstStyle/>
          <a:p>
            <a:pPr algn="just"/>
            <a:r>
              <a:rPr lang="es-ES" sz="2000" b="1" dirty="0" smtClean="0"/>
              <a:t>Estados de ejecución de una aplicación</a:t>
            </a:r>
          </a:p>
        </p:txBody>
      </p:sp>
      <p:pic>
        <p:nvPicPr>
          <p:cNvPr id="3" name="Imagen 2" descr="Screen Shot 2016-05-14 at 12.08.13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776" y="1484784"/>
            <a:ext cx="3793302" cy="4176464"/>
          </a:xfrm>
          <a:prstGeom prst="rect">
            <a:avLst/>
          </a:prstGeom>
        </p:spPr>
      </p:pic>
    </p:spTree>
    <p:extLst>
      <p:ext uri="{BB962C8B-B14F-4D97-AF65-F5344CB8AC3E}">
        <p14:creationId xmlns:p14="http://schemas.microsoft.com/office/powerpoint/2010/main" val="786946099"/>
      </p:ext>
    </p:extLst>
  </p:cSld>
  <p:clrMapOvr>
    <a:masterClrMapping/>
  </p:clrMapOvr>
  <p:transition xmlns:p14="http://schemas.microsoft.com/office/powerpoint/2010/mai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nSpc>
                <a:spcPct val="95000"/>
              </a:lnSpc>
              <a:buClr>
                <a:srgbClr val="000000"/>
              </a:buClr>
              <a:buSzPct val="45000"/>
              <a:buFont typeface="StarSymbol" charset="0"/>
              <a:buNone/>
              <a:defRPr/>
            </a:pPr>
            <a:r>
              <a:rPr lang="es-ES" sz="2800" b="1" kern="1200" dirty="0" smtClean="0">
                <a:solidFill>
                  <a:srgbClr val="C00000"/>
                </a:solidFill>
                <a:effectLst>
                  <a:outerShdw blurRad="38100" dist="38100" dir="2700000" algn="tl">
                    <a:srgbClr val="000000">
                      <a:alpha val="43137"/>
                    </a:srgbClr>
                  </a:outerShdw>
                </a:effectLst>
                <a:ea typeface="+mn-ea"/>
                <a:cs typeface="+mn-cs"/>
              </a:rPr>
              <a:t>Contenido</a:t>
            </a:r>
            <a:endParaRPr lang="es-ES" sz="2800" b="1" kern="1200" dirty="0">
              <a:solidFill>
                <a:srgbClr val="C00000"/>
              </a:solidFill>
              <a:effectLst>
                <a:outerShdw blurRad="38100" dist="38100" dir="2700000" algn="tl">
                  <a:srgbClr val="000000">
                    <a:alpha val="43137"/>
                  </a:srgbClr>
                </a:outerShdw>
              </a:effectLst>
              <a:ea typeface="+mn-ea"/>
              <a:cs typeface="+mn-cs"/>
            </a:endParaRPr>
          </a:p>
        </p:txBody>
      </p:sp>
      <p:sp>
        <p:nvSpPr>
          <p:cNvPr id="3075" name="2 Marcador de contenido"/>
          <p:cNvSpPr>
            <a:spLocks noGrp="1"/>
          </p:cNvSpPr>
          <p:nvPr>
            <p:ph idx="1"/>
          </p:nvPr>
        </p:nvSpPr>
        <p:spPr>
          <a:xfrm>
            <a:off x="539750" y="1714500"/>
            <a:ext cx="7921625" cy="3586708"/>
          </a:xfrm>
        </p:spPr>
        <p:txBody>
          <a:bodyPr/>
          <a:lstStyle/>
          <a:p>
            <a:pPr marL="514350" indent="-514350">
              <a:buFontTx/>
              <a:buAutoNum type="arabicPeriod"/>
            </a:pPr>
            <a:r>
              <a:rPr lang="es-ES" sz="1600" dirty="0" err="1" smtClean="0"/>
              <a:t>Xcode</a:t>
            </a:r>
            <a:endParaRPr lang="es-ES" sz="1600" dirty="0" smtClean="0"/>
          </a:p>
          <a:p>
            <a:pPr marL="514350" indent="-514350">
              <a:buFontTx/>
              <a:buAutoNum type="arabicPeriod"/>
            </a:pPr>
            <a:r>
              <a:rPr lang="es-ES" sz="1600" dirty="0" smtClean="0"/>
              <a:t>Interface </a:t>
            </a:r>
            <a:r>
              <a:rPr lang="es-ES" sz="1600" dirty="0" err="1" smtClean="0"/>
              <a:t>builder</a:t>
            </a:r>
            <a:endParaRPr lang="es-ES" sz="1600" dirty="0" smtClean="0"/>
          </a:p>
          <a:p>
            <a:pPr marL="514350" indent="-514350">
              <a:buFontTx/>
              <a:buAutoNum type="arabicPeriod"/>
            </a:pPr>
            <a:r>
              <a:rPr lang="es-ES" sz="1600" dirty="0" smtClean="0"/>
              <a:t>Simulador</a:t>
            </a:r>
          </a:p>
          <a:p>
            <a:pPr marL="514350" indent="-514350">
              <a:buFontTx/>
              <a:buAutoNum type="arabicPeriod"/>
            </a:pPr>
            <a:r>
              <a:rPr lang="es-ES" sz="1600" dirty="0" smtClean="0"/>
              <a:t>Interacciones Interface </a:t>
            </a:r>
            <a:r>
              <a:rPr lang="es-ES" sz="1600" dirty="0" err="1" smtClean="0"/>
              <a:t>builder</a:t>
            </a:r>
            <a:r>
              <a:rPr lang="es-ES" sz="1600" dirty="0" smtClean="0"/>
              <a:t> y código </a:t>
            </a:r>
            <a:r>
              <a:rPr lang="es-ES" sz="1600" dirty="0" err="1"/>
              <a:t>O</a:t>
            </a:r>
            <a:r>
              <a:rPr lang="es-ES" sz="1600" dirty="0" err="1" smtClean="0"/>
              <a:t>bjective</a:t>
            </a:r>
            <a:r>
              <a:rPr lang="es-ES" sz="1600" dirty="0" smtClean="0"/>
              <a:t> </a:t>
            </a:r>
            <a:r>
              <a:rPr lang="es-ES" sz="1600" dirty="0" smtClean="0"/>
              <a:t>c (</a:t>
            </a:r>
            <a:r>
              <a:rPr lang="es-ES" sz="1600" dirty="0" err="1" smtClean="0"/>
              <a:t>StoryBoard</a:t>
            </a:r>
            <a:r>
              <a:rPr lang="es-ES" sz="1600" dirty="0" smtClean="0"/>
              <a:t>)</a:t>
            </a:r>
            <a:endParaRPr lang="es-ES" sz="1600" dirty="0" smtClean="0"/>
          </a:p>
          <a:p>
            <a:pPr marL="514350" indent="-514350">
              <a:buFontTx/>
              <a:buAutoNum type="arabicPeriod"/>
            </a:pPr>
            <a:r>
              <a:rPr lang="es-ES" sz="1600" dirty="0" smtClean="0"/>
              <a:t>Aprendiendo </a:t>
            </a:r>
            <a:r>
              <a:rPr lang="es-ES" sz="1600" dirty="0" err="1"/>
              <a:t>O</a:t>
            </a:r>
            <a:r>
              <a:rPr lang="es-ES" sz="1600" dirty="0" err="1" smtClean="0"/>
              <a:t>bjective</a:t>
            </a:r>
            <a:r>
              <a:rPr lang="es-ES" sz="1600" dirty="0" smtClean="0"/>
              <a:t> C</a:t>
            </a:r>
          </a:p>
          <a:p>
            <a:pPr marL="514350" indent="-514350">
              <a:buFontTx/>
              <a:buAutoNum type="arabicPeriod"/>
            </a:pPr>
            <a:r>
              <a:rPr lang="es-ES" sz="1600" dirty="0" smtClean="0"/>
              <a:t>Estructuras de datos, </a:t>
            </a:r>
            <a:r>
              <a:rPr lang="es-ES" sz="1600" dirty="0" err="1" smtClean="0"/>
              <a:t>collections</a:t>
            </a:r>
            <a:r>
              <a:rPr lang="es-ES" sz="1600" dirty="0" smtClean="0"/>
              <a:t>.</a:t>
            </a:r>
          </a:p>
          <a:p>
            <a:pPr marL="514350" indent="-514350">
              <a:buFontTx/>
              <a:buAutoNum type="arabicPeriod"/>
            </a:pPr>
            <a:r>
              <a:rPr lang="es-ES" sz="1600" dirty="0" smtClean="0"/>
              <a:t>Clases </a:t>
            </a:r>
            <a:r>
              <a:rPr lang="es-ES" sz="1600" dirty="0" err="1" smtClean="0"/>
              <a:t>Objective</a:t>
            </a:r>
            <a:r>
              <a:rPr lang="es-ES" sz="1600" dirty="0" smtClean="0"/>
              <a:t> C</a:t>
            </a:r>
          </a:p>
          <a:p>
            <a:pPr marL="514350" indent="-514350">
              <a:buFontTx/>
              <a:buAutoNum type="arabicPeriod"/>
            </a:pPr>
            <a:r>
              <a:rPr lang="es-ES" sz="1600" dirty="0" smtClean="0"/>
              <a:t>Constructores y métodos</a:t>
            </a:r>
          </a:p>
          <a:p>
            <a:pPr marL="514350" indent="-514350">
              <a:buFontTx/>
              <a:buAutoNum type="arabicPeriod"/>
            </a:pPr>
            <a:r>
              <a:rPr lang="es-ES" sz="1600" dirty="0" smtClean="0"/>
              <a:t>Ejercicio básico (Contador, Calculadora, formulario de registro)</a:t>
            </a:r>
          </a:p>
          <a:p>
            <a:pPr marL="514350" indent="-514350">
              <a:buFontTx/>
              <a:buAutoNum type="arabicPeriod"/>
            </a:pPr>
            <a:endParaRPr lang="es-ES" sz="1600" dirty="0" smtClean="0"/>
          </a:p>
          <a:p>
            <a:pPr marL="514350" indent="-514350">
              <a:buFontTx/>
              <a:buAutoNum type="arabicPeriod"/>
            </a:pPr>
            <a:endParaRPr lang="es-ES" sz="1600" dirty="0" smtClean="0"/>
          </a:p>
          <a:p>
            <a:pPr marL="514350" indent="-514350">
              <a:buFontTx/>
              <a:buAutoNum type="arabicPeriod"/>
            </a:pPr>
            <a:endParaRPr lang="es-ES" sz="1600" dirty="0" smtClean="0"/>
          </a:p>
          <a:p>
            <a:pPr marL="514350" indent="-514350">
              <a:buFontTx/>
              <a:buAutoNum type="arabicPeriod"/>
            </a:pPr>
            <a:endParaRPr lang="es-ES" sz="1600" dirty="0" smtClean="0"/>
          </a:p>
          <a:p>
            <a:pPr marL="514350" indent="-514350">
              <a:buNone/>
            </a:pPr>
            <a:endParaRPr lang="es-ES" sz="1800" dirty="0" smtClean="0"/>
          </a:p>
          <a:p>
            <a:pPr marL="514350" indent="-514350">
              <a:buFontTx/>
              <a:buAutoNum type="arabicPeriod"/>
            </a:pPr>
            <a:endParaRPr lang="es-ES" sz="1800" dirty="0" smtClean="0"/>
          </a:p>
          <a:p>
            <a:pPr marL="514350" indent="-514350"/>
            <a:endParaRPr lang="es-ES" sz="1800" dirty="0" smtClean="0"/>
          </a:p>
        </p:txBody>
      </p:sp>
    </p:spTree>
  </p:cSld>
  <p:clrMapOvr>
    <a:masterClrMapping/>
  </p:clrMapOvr>
  <p:transition xmlns:p14="http://schemas.microsoft.com/office/powerpoint/2010/main">
    <p:push/>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23528" y="1052736"/>
            <a:ext cx="8280920" cy="4070858"/>
          </a:xfrm>
          <a:prstGeom prst="rect">
            <a:avLst/>
          </a:prstGeom>
        </p:spPr>
        <p:txBody>
          <a:bodyPr wrap="square">
            <a:spAutoFit/>
          </a:bodyPr>
          <a:lstStyle/>
          <a:p>
            <a:pPr algn="just"/>
            <a:r>
              <a:rPr lang="es-ES_tradnl" sz="1600" dirty="0" err="1">
                <a:latin typeface="+mj-lt"/>
              </a:rPr>
              <a:t>Xcode</a:t>
            </a:r>
            <a:r>
              <a:rPr lang="es-ES_tradnl" sz="1600" dirty="0">
                <a:latin typeface="+mj-lt"/>
              </a:rPr>
              <a:t> es el entorno de desarrollo integrado (IDE, en sus siglas en inglés) de Apple Inc. y se suministra gratuitamente junto con Mac OS X. </a:t>
            </a:r>
            <a:r>
              <a:rPr lang="es-ES_tradnl" sz="1600" dirty="0" err="1">
                <a:latin typeface="+mj-lt"/>
              </a:rPr>
              <a:t>Xcode</a:t>
            </a:r>
            <a:r>
              <a:rPr lang="es-ES_tradnl" sz="1600" dirty="0">
                <a:latin typeface="+mj-lt"/>
              </a:rPr>
              <a:t> trabaja conjuntamente con Interface </a:t>
            </a:r>
            <a:r>
              <a:rPr lang="es-ES_tradnl" sz="1600" dirty="0" err="1">
                <a:latin typeface="+mj-lt"/>
              </a:rPr>
              <a:t>Builder</a:t>
            </a:r>
            <a:r>
              <a:rPr lang="es-ES_tradnl" sz="1600" dirty="0">
                <a:latin typeface="+mj-lt"/>
              </a:rPr>
              <a:t>, una herencia de </a:t>
            </a:r>
            <a:r>
              <a:rPr lang="es-ES_tradnl" sz="1600" dirty="0" err="1">
                <a:latin typeface="+mj-lt"/>
              </a:rPr>
              <a:t>NeXT</a:t>
            </a:r>
            <a:r>
              <a:rPr lang="es-ES_tradnl" sz="1600" dirty="0">
                <a:latin typeface="+mj-lt"/>
              </a:rPr>
              <a:t>, una herramienta gráfica para la creación de interfaces de usuario.</a:t>
            </a:r>
          </a:p>
          <a:p>
            <a:pPr algn="just"/>
            <a:endParaRPr lang="es-ES_tradnl" sz="1600" dirty="0">
              <a:latin typeface="+mj-lt"/>
            </a:endParaRPr>
          </a:p>
          <a:p>
            <a:pPr algn="just"/>
            <a:r>
              <a:rPr lang="es-ES_tradnl" sz="1600" dirty="0" err="1">
                <a:latin typeface="+mj-lt"/>
              </a:rPr>
              <a:t>Xcode</a:t>
            </a:r>
            <a:r>
              <a:rPr lang="es-ES_tradnl" sz="1600" dirty="0">
                <a:latin typeface="+mj-lt"/>
              </a:rPr>
              <a:t> incluye la colección de compiladores del proyecto GNU (GCC), y puede compilar código C, C++, Swift, </a:t>
            </a:r>
            <a:r>
              <a:rPr lang="es-ES_tradnl" sz="1600" dirty="0" err="1">
                <a:latin typeface="+mj-lt"/>
              </a:rPr>
              <a:t>Objective</a:t>
            </a:r>
            <a:r>
              <a:rPr lang="es-ES_tradnl" sz="1600" dirty="0">
                <a:latin typeface="+mj-lt"/>
              </a:rPr>
              <a:t>-C, </a:t>
            </a:r>
            <a:r>
              <a:rPr lang="es-ES_tradnl" sz="1600" dirty="0" err="1">
                <a:latin typeface="+mj-lt"/>
              </a:rPr>
              <a:t>Objective</a:t>
            </a:r>
            <a:r>
              <a:rPr lang="es-ES_tradnl" sz="1600" dirty="0">
                <a:latin typeface="+mj-lt"/>
              </a:rPr>
              <a:t>-C++, Java y </a:t>
            </a:r>
            <a:r>
              <a:rPr lang="es-ES_tradnl" sz="1600" dirty="0" err="1">
                <a:latin typeface="+mj-lt"/>
              </a:rPr>
              <a:t>AppleScript</a:t>
            </a:r>
            <a:r>
              <a:rPr lang="es-ES_tradnl" sz="1600" dirty="0">
                <a:latin typeface="+mj-lt"/>
              </a:rPr>
              <a:t> mediante una amplia gama de modelos de programación, incluyendo, pero no limitado a </a:t>
            </a:r>
            <a:r>
              <a:rPr lang="es-ES_tradnl" sz="1600" dirty="0" err="1">
                <a:latin typeface="+mj-lt"/>
              </a:rPr>
              <a:t>Cocoa</a:t>
            </a:r>
            <a:r>
              <a:rPr lang="es-ES_tradnl" sz="1600" dirty="0">
                <a:latin typeface="+mj-lt"/>
              </a:rPr>
              <a:t>, Carbón y Java. Otras compañías han añadido soporte para GNU Pascal,1 Free Pascal,2 Ada y Perl.3</a:t>
            </a:r>
          </a:p>
          <a:p>
            <a:pPr algn="just"/>
            <a:endParaRPr lang="es-ES_tradnl" sz="1600" dirty="0">
              <a:latin typeface="+mj-lt"/>
            </a:endParaRPr>
          </a:p>
          <a:p>
            <a:pPr algn="just"/>
            <a:r>
              <a:rPr lang="es-ES_tradnl" sz="1600" dirty="0">
                <a:latin typeface="+mj-lt"/>
              </a:rPr>
              <a:t>Entre las características más apreciadas de </a:t>
            </a:r>
            <a:r>
              <a:rPr lang="es-ES_tradnl" sz="1600" dirty="0" err="1">
                <a:latin typeface="+mj-lt"/>
              </a:rPr>
              <a:t>Xcode</a:t>
            </a:r>
            <a:r>
              <a:rPr lang="es-ES_tradnl" sz="1600" dirty="0">
                <a:latin typeface="+mj-lt"/>
              </a:rPr>
              <a:t> está la tecnología para distribuir el proceso de construcción a partir de código fuente entre varios ordenadores, utilizando </a:t>
            </a:r>
            <a:r>
              <a:rPr lang="es-ES_tradnl" sz="1600" dirty="0" err="1">
                <a:latin typeface="+mj-lt"/>
              </a:rPr>
              <a:t>Bonjour</a:t>
            </a:r>
            <a:r>
              <a:rPr lang="es-ES_tradnl" sz="1600" dirty="0">
                <a:latin typeface="+mj-lt"/>
              </a:rPr>
              <a:t>.</a:t>
            </a:r>
            <a:endParaRPr lang="es-CO" sz="1600" dirty="0" smtClean="0">
              <a:latin typeface="+mj-lt"/>
            </a:endParaRPr>
          </a:p>
          <a:p>
            <a:pPr algn="just"/>
            <a:endParaRPr lang="es-CO" sz="1600" dirty="0">
              <a:latin typeface="+mj-lt"/>
            </a:endParaRPr>
          </a:p>
          <a:p>
            <a:pPr algn="just"/>
            <a:r>
              <a:rPr lang="es-CO" sz="1600" dirty="0" smtClean="0">
                <a:latin typeface="+mj-lt"/>
              </a:rPr>
              <a:t>Para desarrollar en iOS se debe tener un MAC de preferencia con el ultimo sistema operativo del mercado. </a:t>
            </a:r>
          </a:p>
        </p:txBody>
      </p:sp>
      <p:sp>
        <p:nvSpPr>
          <p:cNvPr id="4" name="Título 1"/>
          <p:cNvSpPr txBox="1">
            <a:spLocks/>
          </p:cNvSpPr>
          <p:nvPr/>
        </p:nvSpPr>
        <p:spPr>
          <a:xfrm>
            <a:off x="395536" y="332656"/>
            <a:ext cx="7921625" cy="863600"/>
          </a:xfrm>
          <a:prstGeom prst="rect">
            <a:avLst/>
          </a:prstGeom>
        </p:spPr>
        <p:txBody>
          <a:bodyPr/>
          <a:lst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3200">
                <a:solidFill>
                  <a:schemeClr val="tx2"/>
                </a:solidFill>
                <a:latin typeface="Arial" charset="0"/>
              </a:defRPr>
            </a:lvl6pPr>
            <a:lvl7pPr marL="914400" algn="ctr" rtl="0" fontAlgn="base">
              <a:spcBef>
                <a:spcPct val="0"/>
              </a:spcBef>
              <a:spcAft>
                <a:spcPct val="0"/>
              </a:spcAft>
              <a:defRPr sz="3200">
                <a:solidFill>
                  <a:schemeClr val="tx2"/>
                </a:solidFill>
                <a:latin typeface="Arial" charset="0"/>
              </a:defRPr>
            </a:lvl7pPr>
            <a:lvl8pPr marL="1371600" algn="ctr" rtl="0" fontAlgn="base">
              <a:spcBef>
                <a:spcPct val="0"/>
              </a:spcBef>
              <a:spcAft>
                <a:spcPct val="0"/>
              </a:spcAft>
              <a:defRPr sz="3200">
                <a:solidFill>
                  <a:schemeClr val="tx2"/>
                </a:solidFill>
                <a:latin typeface="Arial" charset="0"/>
              </a:defRPr>
            </a:lvl8pPr>
            <a:lvl9pPr marL="1828800" algn="ctr" rtl="0" fontAlgn="base">
              <a:spcBef>
                <a:spcPct val="0"/>
              </a:spcBef>
              <a:spcAft>
                <a:spcPct val="0"/>
              </a:spcAft>
              <a:defRPr sz="3200">
                <a:solidFill>
                  <a:schemeClr val="tx2"/>
                </a:solidFill>
                <a:latin typeface="Arial" charset="0"/>
              </a:defRPr>
            </a:lvl9pPr>
          </a:lstStyle>
          <a:p>
            <a:r>
              <a:rPr lang="es-ES" dirty="0" err="1" smtClean="0"/>
              <a:t>Xcode</a:t>
            </a:r>
            <a:endParaRPr lang="es-ES" dirty="0"/>
          </a:p>
        </p:txBody>
      </p:sp>
    </p:spTree>
  </p:cSld>
  <p:clrMapOvr>
    <a:masterClrMapping/>
  </p:clrMapOvr>
  <p:transition xmlns:p14="http://schemas.microsoft.com/office/powerpoint/2010/main">
    <p:push/>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Interface </a:t>
            </a:r>
            <a:r>
              <a:rPr lang="es-ES" dirty="0" err="1" smtClean="0"/>
              <a:t>Builder</a:t>
            </a:r>
            <a:endParaRPr lang="es-ES" dirty="0"/>
          </a:p>
        </p:txBody>
      </p:sp>
      <p:sp>
        <p:nvSpPr>
          <p:cNvPr id="3" name="Marcador de contenido 2"/>
          <p:cNvSpPr>
            <a:spLocks noGrp="1"/>
          </p:cNvSpPr>
          <p:nvPr>
            <p:ph idx="1"/>
          </p:nvPr>
        </p:nvSpPr>
        <p:spPr>
          <a:xfrm>
            <a:off x="539750" y="1628799"/>
            <a:ext cx="7921625" cy="3671863"/>
          </a:xfrm>
        </p:spPr>
        <p:txBody>
          <a:bodyPr/>
          <a:lstStyle/>
          <a:p>
            <a:pPr marL="0" indent="0">
              <a:buNone/>
            </a:pPr>
            <a:r>
              <a:rPr lang="es-ES_tradnl" sz="1800" dirty="0"/>
              <a:t>El editor de Interface </a:t>
            </a:r>
            <a:r>
              <a:rPr lang="es-ES_tradnl" sz="1800" dirty="0" err="1"/>
              <a:t>Builder</a:t>
            </a:r>
            <a:r>
              <a:rPr lang="es-ES_tradnl" sz="1800" dirty="0"/>
              <a:t> dentro de </a:t>
            </a:r>
            <a:r>
              <a:rPr lang="es-ES_tradnl" sz="1800" dirty="0" err="1"/>
              <a:t>Xcode</a:t>
            </a:r>
            <a:r>
              <a:rPr lang="es-ES_tradnl" sz="1800" dirty="0"/>
              <a:t> hace que sea sencillo para diseñar una interfaz de usuario completa sin necesidad de escribir código. Basta con arrastrar y soltar ventanas, botones, campos de texto y otros objetos en el lienzo de diseño para crear una interfaz de usuario que funcione.</a:t>
            </a:r>
          </a:p>
          <a:p>
            <a:endParaRPr lang="es-ES_tradnl" sz="1800" dirty="0"/>
          </a:p>
          <a:p>
            <a:pPr marL="0" indent="0">
              <a:buNone/>
            </a:pPr>
            <a:r>
              <a:rPr lang="es-ES_tradnl" sz="1800" dirty="0"/>
              <a:t>Debido a </a:t>
            </a:r>
            <a:r>
              <a:rPr lang="es-ES_tradnl" sz="1800" dirty="0" err="1"/>
              <a:t>Cocoa</a:t>
            </a:r>
            <a:r>
              <a:rPr lang="es-ES_tradnl" sz="1800" dirty="0"/>
              <a:t> y </a:t>
            </a:r>
            <a:r>
              <a:rPr lang="es-ES_tradnl" sz="1800" dirty="0" err="1"/>
              <a:t>Cocoa</a:t>
            </a:r>
            <a:r>
              <a:rPr lang="es-ES_tradnl" sz="1800" dirty="0"/>
              <a:t> </a:t>
            </a:r>
            <a:r>
              <a:rPr lang="es-ES_tradnl" sz="1800" dirty="0" err="1" smtClean="0"/>
              <a:t>Touch</a:t>
            </a:r>
            <a:r>
              <a:rPr lang="es-ES_tradnl" sz="1800" dirty="0" smtClean="0"/>
              <a:t> se </a:t>
            </a:r>
            <a:r>
              <a:rPr lang="es-ES_tradnl" sz="1800" dirty="0"/>
              <a:t>construyen utilizando el patrón </a:t>
            </a:r>
            <a:r>
              <a:rPr lang="es-ES_tradnl" sz="1800" dirty="0" err="1" smtClean="0"/>
              <a:t>Model</a:t>
            </a:r>
            <a:r>
              <a:rPr lang="es-ES_tradnl" sz="1800" dirty="0" smtClean="0"/>
              <a:t>-View-</a:t>
            </a:r>
            <a:r>
              <a:rPr lang="es-ES_tradnl" sz="1800" dirty="0" err="1" smtClean="0"/>
              <a:t>Controller</a:t>
            </a:r>
            <a:r>
              <a:rPr lang="es-ES_tradnl" sz="1800" dirty="0" smtClean="0"/>
              <a:t>, </a:t>
            </a:r>
            <a:r>
              <a:rPr lang="es-ES_tradnl" sz="1800" dirty="0"/>
              <a:t>es fácil de diseñar de forma independiente sus </a:t>
            </a:r>
            <a:r>
              <a:rPr lang="es-ES_tradnl" sz="1800" dirty="0" smtClean="0"/>
              <a:t>interfaces</a:t>
            </a:r>
            <a:r>
              <a:rPr lang="es-ES_tradnl" sz="1800" dirty="0"/>
              <a:t>, separados de sus implementaciones. Las interfaces de usuario son en realidad objetos archivados </a:t>
            </a:r>
            <a:r>
              <a:rPr lang="es-ES_tradnl" sz="1800" dirty="0" err="1" smtClean="0"/>
              <a:t>Cocoa</a:t>
            </a:r>
            <a:r>
              <a:rPr lang="es-ES_tradnl" sz="1800" dirty="0" smtClean="0"/>
              <a:t> o </a:t>
            </a:r>
            <a:r>
              <a:rPr lang="es-ES_tradnl" sz="1800" dirty="0" err="1" smtClean="0"/>
              <a:t>Cocoa</a:t>
            </a:r>
            <a:r>
              <a:rPr lang="es-ES_tradnl" sz="1800" dirty="0" smtClean="0"/>
              <a:t> </a:t>
            </a:r>
            <a:r>
              <a:rPr lang="es-ES_tradnl" sz="1800" dirty="0" err="1" smtClean="0"/>
              <a:t>Touch</a:t>
            </a:r>
            <a:r>
              <a:rPr lang="es-ES_tradnl" sz="1800" dirty="0" smtClean="0"/>
              <a:t> </a:t>
            </a:r>
            <a:r>
              <a:rPr lang="es-ES_tradnl" sz="1800" dirty="0"/>
              <a:t>(</a:t>
            </a:r>
            <a:r>
              <a:rPr lang="es-ES_tradnl" sz="1800" dirty="0" smtClean="0"/>
              <a:t>guardados </a:t>
            </a:r>
            <a:r>
              <a:rPr lang="es-ES_tradnl" sz="1800" dirty="0"/>
              <a:t>como archivos </a:t>
            </a:r>
            <a:r>
              <a:rPr lang="es-ES_tradnl" sz="1800" dirty="0" smtClean="0"/>
              <a:t>.</a:t>
            </a:r>
            <a:r>
              <a:rPr lang="es-ES_tradnl" sz="1800" dirty="0" err="1" smtClean="0"/>
              <a:t>xib</a:t>
            </a:r>
            <a:r>
              <a:rPr lang="es-ES_tradnl" sz="1800" dirty="0" smtClean="0"/>
              <a:t>)</a:t>
            </a:r>
            <a:r>
              <a:rPr lang="es-ES_tradnl" sz="1800" dirty="0"/>
              <a:t>, y OS X e </a:t>
            </a:r>
            <a:r>
              <a:rPr lang="es-ES_tradnl" sz="1800" dirty="0" err="1"/>
              <a:t>iOS</a:t>
            </a:r>
            <a:r>
              <a:rPr lang="es-ES_tradnl" sz="1800" dirty="0"/>
              <a:t> crea dinámicamente la conexión entre la interfaz de usuario y el código cuando se ejecuta la aplicación.</a:t>
            </a:r>
            <a:endParaRPr lang="es-ES" sz="1800" dirty="0"/>
          </a:p>
        </p:txBody>
      </p:sp>
    </p:spTree>
    <p:extLst>
      <p:ext uri="{BB962C8B-B14F-4D97-AF65-F5344CB8AC3E}">
        <p14:creationId xmlns:p14="http://schemas.microsoft.com/office/powerpoint/2010/main" val="1460851023"/>
      </p:ext>
    </p:extLst>
  </p:cSld>
  <p:clrMapOvr>
    <a:masterClrMapping/>
  </p:clrMapOvr>
  <p:transition xmlns:p14="http://schemas.microsoft.com/office/powerpoint/2010/mai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11189" y="476250"/>
            <a:ext cx="7921252" cy="1080542"/>
          </a:xfrm>
        </p:spPr>
        <p:txBody>
          <a:bodyPr/>
          <a:lstStyle/>
          <a:p>
            <a:r>
              <a:rPr lang="es-ES" dirty="0"/>
              <a:t>Interacciones Interface </a:t>
            </a:r>
            <a:r>
              <a:rPr lang="es-ES" dirty="0" err="1"/>
              <a:t>builder</a:t>
            </a:r>
            <a:r>
              <a:rPr lang="es-ES" dirty="0"/>
              <a:t> </a:t>
            </a:r>
            <a:r>
              <a:rPr lang="es-ES" dirty="0" smtClean="0"/>
              <a:t/>
            </a:r>
            <a:br>
              <a:rPr lang="es-ES" dirty="0" smtClean="0"/>
            </a:br>
            <a:r>
              <a:rPr lang="es-ES" dirty="0" smtClean="0"/>
              <a:t>y </a:t>
            </a:r>
            <a:r>
              <a:rPr lang="es-ES" dirty="0" err="1" smtClean="0"/>
              <a:t>codigo</a:t>
            </a:r>
            <a:endParaRPr lang="es-ES" dirty="0"/>
          </a:p>
        </p:txBody>
      </p:sp>
      <p:sp>
        <p:nvSpPr>
          <p:cNvPr id="3" name="Marcador de contenido 2"/>
          <p:cNvSpPr>
            <a:spLocks noGrp="1"/>
          </p:cNvSpPr>
          <p:nvPr>
            <p:ph idx="1"/>
          </p:nvPr>
        </p:nvSpPr>
        <p:spPr>
          <a:xfrm>
            <a:off x="539750" y="1844823"/>
            <a:ext cx="7921625" cy="3888433"/>
          </a:xfrm>
        </p:spPr>
        <p:txBody>
          <a:bodyPr/>
          <a:lstStyle/>
          <a:p>
            <a:pPr marL="0" indent="0">
              <a:buNone/>
            </a:pPr>
            <a:r>
              <a:rPr lang="es-ES" dirty="0" smtClean="0"/>
              <a:t>Las interacciones entre el Interface </a:t>
            </a:r>
            <a:r>
              <a:rPr lang="es-ES" dirty="0" err="1" smtClean="0"/>
              <a:t>Builder</a:t>
            </a:r>
            <a:r>
              <a:rPr lang="es-ES" dirty="0" smtClean="0"/>
              <a:t> y el código se realizan por medio del Asistente.</a:t>
            </a:r>
          </a:p>
          <a:p>
            <a:pPr marL="0" indent="0">
              <a:buNone/>
            </a:pPr>
            <a:r>
              <a:rPr lang="es-ES" dirty="0" smtClean="0"/>
              <a:t>El Asistente conecta el archivo de guion </a:t>
            </a:r>
            <a:r>
              <a:rPr lang="es-ES" dirty="0" smtClean="0"/>
              <a:t>grafico, </a:t>
            </a:r>
            <a:r>
              <a:rPr lang="es-ES" dirty="0" smtClean="0"/>
              <a:t>los controles de la interfaz de usuario con el código que implementa su comportamiento.</a:t>
            </a:r>
            <a:endParaRPr lang="es-ES" dirty="0"/>
          </a:p>
          <a:p>
            <a:pPr marL="0" indent="0">
              <a:buNone/>
            </a:pPr>
            <a:endParaRPr lang="es-ES" dirty="0"/>
          </a:p>
        </p:txBody>
      </p:sp>
    </p:spTree>
    <p:extLst>
      <p:ext uri="{BB962C8B-B14F-4D97-AF65-F5344CB8AC3E}">
        <p14:creationId xmlns:p14="http://schemas.microsoft.com/office/powerpoint/2010/main" val="2931739036"/>
      </p:ext>
    </p:extLst>
  </p:cSld>
  <p:clrMapOvr>
    <a:masterClrMapping/>
  </p:clrMapOvr>
  <p:transition xmlns:p14="http://schemas.microsoft.com/office/powerpoint/2010/mai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Interacciones Interface </a:t>
            </a:r>
            <a:r>
              <a:rPr lang="es-ES" dirty="0" err="1"/>
              <a:t>builder</a:t>
            </a:r>
            <a:r>
              <a:rPr lang="es-ES" dirty="0"/>
              <a:t> </a:t>
            </a:r>
            <a:br>
              <a:rPr lang="es-ES" dirty="0"/>
            </a:br>
            <a:r>
              <a:rPr lang="es-ES" dirty="0"/>
              <a:t>y </a:t>
            </a:r>
            <a:r>
              <a:rPr lang="es-ES" dirty="0" err="1"/>
              <a:t>codigo</a:t>
            </a:r>
            <a:endParaRPr lang="es-ES" dirty="0"/>
          </a:p>
        </p:txBody>
      </p:sp>
      <p:sp>
        <p:nvSpPr>
          <p:cNvPr id="3" name="Marcador de contenido 2"/>
          <p:cNvSpPr>
            <a:spLocks noGrp="1"/>
          </p:cNvSpPr>
          <p:nvPr>
            <p:ph idx="1"/>
          </p:nvPr>
        </p:nvSpPr>
        <p:spPr>
          <a:xfrm>
            <a:off x="539750" y="1628799"/>
            <a:ext cx="7921625" cy="3671863"/>
          </a:xfrm>
        </p:spPr>
        <p:txBody>
          <a:bodyPr/>
          <a:lstStyle/>
          <a:p>
            <a:r>
              <a:rPr lang="es-ES" dirty="0" smtClean="0"/>
              <a:t>.</a:t>
            </a:r>
            <a:r>
              <a:rPr lang="es-ES" dirty="0" err="1" smtClean="0"/>
              <a:t>xib</a:t>
            </a:r>
            <a:r>
              <a:rPr lang="es-ES" dirty="0" smtClean="0"/>
              <a:t>: Es cada pantalla de la aplicaci</a:t>
            </a:r>
            <a:r>
              <a:rPr lang="es-ES" dirty="0" smtClean="0"/>
              <a:t>ón. </a:t>
            </a:r>
            <a:endParaRPr lang="es-ES" dirty="0" smtClean="0"/>
          </a:p>
          <a:p>
            <a:r>
              <a:rPr lang="es-ES" dirty="0" err="1" smtClean="0"/>
              <a:t>Storyboard</a:t>
            </a:r>
            <a:endParaRPr lang="es-ES" dirty="0" smtClean="0"/>
          </a:p>
          <a:p>
            <a:pPr lvl="1"/>
            <a:r>
              <a:rPr lang="es-ES" dirty="0" smtClean="0"/>
              <a:t>Escena: una escena es lo que podríamos denominar una vista de nuestra aplicaci</a:t>
            </a:r>
            <a:r>
              <a:rPr lang="es-ES" dirty="0" smtClean="0"/>
              <a:t>ón.</a:t>
            </a:r>
            <a:endParaRPr lang="es-ES" dirty="0" smtClean="0"/>
          </a:p>
          <a:p>
            <a:pPr lvl="1"/>
            <a:r>
              <a:rPr lang="es-ES" dirty="0" err="1" smtClean="0"/>
              <a:t>Segue</a:t>
            </a:r>
            <a:r>
              <a:rPr lang="es-ES" dirty="0" smtClean="0"/>
              <a:t>: es la navegaci</a:t>
            </a:r>
            <a:r>
              <a:rPr lang="es-ES" dirty="0" smtClean="0"/>
              <a:t>ón/transición entre una escena y otra.</a:t>
            </a:r>
            <a:endParaRPr lang="es-ES" dirty="0"/>
          </a:p>
        </p:txBody>
      </p:sp>
    </p:spTree>
    <p:extLst>
      <p:ext uri="{BB962C8B-B14F-4D97-AF65-F5344CB8AC3E}">
        <p14:creationId xmlns:p14="http://schemas.microsoft.com/office/powerpoint/2010/main" val="276122637"/>
      </p:ext>
    </p:extLst>
  </p:cSld>
  <p:clrMapOvr>
    <a:masterClrMapping/>
  </p:clrMapOvr>
  <p:transition xmlns:p14="http://schemas.microsoft.com/office/powerpoint/2010/mai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Interacciones Interface </a:t>
            </a:r>
            <a:r>
              <a:rPr lang="es-ES" dirty="0" err="1"/>
              <a:t>builder</a:t>
            </a:r>
            <a:r>
              <a:rPr lang="es-ES" dirty="0"/>
              <a:t> </a:t>
            </a:r>
            <a:br>
              <a:rPr lang="es-ES" dirty="0"/>
            </a:br>
            <a:r>
              <a:rPr lang="es-ES" dirty="0"/>
              <a:t>y </a:t>
            </a:r>
            <a:r>
              <a:rPr lang="es-ES" dirty="0" smtClean="0"/>
              <a:t>código</a:t>
            </a:r>
            <a:endParaRPr lang="es-ES" dirty="0"/>
          </a:p>
        </p:txBody>
      </p:sp>
      <p:sp>
        <p:nvSpPr>
          <p:cNvPr id="3" name="Marcador de contenido 2"/>
          <p:cNvSpPr>
            <a:spLocks noGrp="1"/>
          </p:cNvSpPr>
          <p:nvPr>
            <p:ph idx="1"/>
          </p:nvPr>
        </p:nvSpPr>
        <p:spPr>
          <a:xfrm>
            <a:off x="539750" y="1628800"/>
            <a:ext cx="7921625" cy="4320479"/>
          </a:xfrm>
        </p:spPr>
        <p:txBody>
          <a:bodyPr/>
          <a:lstStyle/>
          <a:p>
            <a:r>
              <a:rPr lang="es-ES" dirty="0" err="1" smtClean="0"/>
              <a:t>IBOutlet</a:t>
            </a:r>
            <a:r>
              <a:rPr lang="es-ES" dirty="0" smtClean="0"/>
              <a:t>: Son propiedad especiales que están unidas a vistas de la interfaz grafica.</a:t>
            </a:r>
          </a:p>
          <a:p>
            <a:endParaRPr lang="es-ES" dirty="0" smtClean="0"/>
          </a:p>
          <a:p>
            <a:r>
              <a:rPr lang="es-ES" dirty="0" err="1" smtClean="0"/>
              <a:t>IBAction</a:t>
            </a:r>
            <a:r>
              <a:rPr lang="es-ES" dirty="0" smtClean="0"/>
              <a:t>: Son métodos especiales que reciben el evento de una vista. </a:t>
            </a:r>
            <a:endParaRPr lang="es-ES" dirty="0"/>
          </a:p>
        </p:txBody>
      </p:sp>
      <p:pic>
        <p:nvPicPr>
          <p:cNvPr id="4" name="Imagen 3" descr="Screen Shot 2016-11-16 at 9.18.4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3212976"/>
            <a:ext cx="5842000" cy="571500"/>
          </a:xfrm>
          <a:prstGeom prst="rect">
            <a:avLst/>
          </a:prstGeom>
        </p:spPr>
      </p:pic>
      <p:pic>
        <p:nvPicPr>
          <p:cNvPr id="5" name="Imagen 4" descr="Screen Shot 2016-11-16 at 9.20.4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4941168"/>
            <a:ext cx="3873500" cy="825500"/>
          </a:xfrm>
          <a:prstGeom prst="rect">
            <a:avLst/>
          </a:prstGeom>
        </p:spPr>
      </p:pic>
    </p:spTree>
    <p:extLst>
      <p:ext uri="{BB962C8B-B14F-4D97-AF65-F5344CB8AC3E}">
        <p14:creationId xmlns:p14="http://schemas.microsoft.com/office/powerpoint/2010/main" val="2791700014"/>
      </p:ext>
    </p:extLst>
  </p:cSld>
  <p:clrMapOvr>
    <a:masterClrMapping/>
  </p:clrMapOvr>
  <p:transition xmlns:p14="http://schemas.microsoft.com/office/powerpoint/2010/mai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Aprendiendo </a:t>
            </a:r>
            <a:r>
              <a:rPr lang="es-ES" dirty="0" err="1" smtClean="0"/>
              <a:t>Objective</a:t>
            </a:r>
            <a:r>
              <a:rPr lang="es-ES" dirty="0" smtClean="0"/>
              <a:t> C</a:t>
            </a:r>
            <a:endParaRPr lang="es-ES" dirty="0"/>
          </a:p>
        </p:txBody>
      </p:sp>
      <p:sp>
        <p:nvSpPr>
          <p:cNvPr id="3" name="Marcador de contenido 2"/>
          <p:cNvSpPr>
            <a:spLocks noGrp="1"/>
          </p:cNvSpPr>
          <p:nvPr>
            <p:ph idx="1"/>
          </p:nvPr>
        </p:nvSpPr>
        <p:spPr>
          <a:xfrm>
            <a:off x="539552" y="1556792"/>
            <a:ext cx="3024138" cy="576065"/>
          </a:xfrm>
        </p:spPr>
        <p:txBody>
          <a:bodyPr/>
          <a:lstStyle/>
          <a:p>
            <a:r>
              <a:rPr lang="es-ES" dirty="0" smtClean="0"/>
              <a:t>Comentarios</a:t>
            </a:r>
            <a:endParaRPr lang="es-ES" dirty="0"/>
          </a:p>
        </p:txBody>
      </p:sp>
      <p:pic>
        <p:nvPicPr>
          <p:cNvPr id="5" name="Imagen 4" descr="Screen Shot 2016-05-13 at 6.42.3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2492896"/>
            <a:ext cx="3594100" cy="850900"/>
          </a:xfrm>
          <a:prstGeom prst="rect">
            <a:avLst/>
          </a:prstGeom>
        </p:spPr>
      </p:pic>
    </p:spTree>
    <p:extLst>
      <p:ext uri="{BB962C8B-B14F-4D97-AF65-F5344CB8AC3E}">
        <p14:creationId xmlns:p14="http://schemas.microsoft.com/office/powerpoint/2010/main" val="1251899801"/>
      </p:ext>
    </p:extLst>
  </p:cSld>
  <p:clrMapOvr>
    <a:masterClrMapping/>
  </p:clrMapOvr>
  <p:transition xmlns:p14="http://schemas.microsoft.com/office/powerpoint/2010/main"/>
</p:sld>
</file>

<file path=ppt/theme/theme1.xml><?xml version="1.0" encoding="utf-8"?>
<a:theme xmlns:a="http://schemas.openxmlformats.org/drawingml/2006/main" name="Plantilla Fundac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lantilla Fundac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828675" rtl="0" eaLnBrk="1" fontAlgn="base" latinLnBrk="0" hangingPunct="0">
          <a:lnSpc>
            <a:spcPct val="95000"/>
          </a:lnSpc>
          <a:spcBef>
            <a:spcPct val="0"/>
          </a:spcBef>
          <a:spcAft>
            <a:spcPct val="0"/>
          </a:spcAft>
          <a:buClr>
            <a:srgbClr val="000000"/>
          </a:buClr>
          <a:buSzPct val="45000"/>
          <a:buFont typeface="StarSymbol" charset="0"/>
          <a:buNone/>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kumimoji="0" lang="en-GB" sz="1800" b="0" i="0" u="none" strike="noStrike" cap="none" normalizeH="0" baseline="0" smtClean="0">
            <a:ln>
              <a:noFill/>
            </a:ln>
            <a:solidFill>
              <a:srgbClr val="000000"/>
            </a:solidFill>
            <a:effectLst/>
            <a:latin typeface="Arial" charset="0"/>
          </a:defRPr>
        </a:defPPr>
      </a:lstStyle>
    </a:spDef>
    <a:lnDef>
      <a:spPr bwMode="auto">
        <a:xfrm>
          <a:off x="0" y="0"/>
          <a:ext cx="1" cy="1"/>
        </a:xfrm>
        <a:custGeom>
          <a:avLst/>
          <a:gdLst/>
          <a:ahLst/>
          <a:cxnLst/>
          <a:rect l="0" t="0" r="0" b="0"/>
          <a:pathLst/>
        </a:custGeom>
        <a:noFill/>
        <a:ln w="9525"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828675" rtl="0" eaLnBrk="1" fontAlgn="base" latinLnBrk="0" hangingPunct="0">
          <a:lnSpc>
            <a:spcPct val="95000"/>
          </a:lnSpc>
          <a:spcBef>
            <a:spcPct val="0"/>
          </a:spcBef>
          <a:spcAft>
            <a:spcPct val="0"/>
          </a:spcAft>
          <a:buClr>
            <a:srgbClr val="000000"/>
          </a:buClr>
          <a:buSzPct val="45000"/>
          <a:buFont typeface="StarSymbol" charset="0"/>
          <a:buNone/>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kumimoji="0" lang="en-GB" sz="1800" b="0" i="0" u="none" strike="noStrike" cap="none" normalizeH="0" baseline="0" smtClean="0">
            <a:ln>
              <a:noFill/>
            </a:ln>
            <a:solidFill>
              <a:srgbClr val="000000"/>
            </a:solidFill>
            <a:effectLst/>
            <a:latin typeface="Arial" charset="0"/>
          </a:defRPr>
        </a:defPPr>
      </a:lstStyle>
    </a:lnDef>
  </a:objectDefaults>
  <a:extraClrSchemeLst>
    <a:extraClrScheme>
      <a:clrScheme name="Plantilla Fundac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lantilla Fundac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lantilla Fundac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lantilla Fundac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lantilla Fundac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lantilla Fundac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lantilla Fundacio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lantilla Fundac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lantilla Fundac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lantilla Fundac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lantilla Fundac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lantilla Fundac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Settings\Administrador\Datos de programa\Microsoft\Plantillas\Plantilla Fundacion.pot</Template>
  <TotalTime>15178</TotalTime>
  <Words>1249</Words>
  <Application>Microsoft Macintosh PowerPoint</Application>
  <PresentationFormat>Presentación en pantalla (4:3)</PresentationFormat>
  <Paragraphs>127</Paragraphs>
  <Slides>29</Slides>
  <Notes>2</Notes>
  <HiddenSlides>0</HiddenSlides>
  <MMClips>0</MMClips>
  <ScaleCrop>false</ScaleCrop>
  <HeadingPairs>
    <vt:vector size="4" baseType="variant">
      <vt:variant>
        <vt:lpstr>Tema</vt:lpstr>
      </vt:variant>
      <vt:variant>
        <vt:i4>1</vt:i4>
      </vt:variant>
      <vt:variant>
        <vt:lpstr>Títulos de diapositiva</vt:lpstr>
      </vt:variant>
      <vt:variant>
        <vt:i4>29</vt:i4>
      </vt:variant>
    </vt:vector>
  </HeadingPairs>
  <TitlesOfParts>
    <vt:vector size="30" baseType="lpstr">
      <vt:lpstr>Plantilla Fundacion</vt:lpstr>
      <vt:lpstr>Presentación de PowerPoint</vt:lpstr>
      <vt:lpstr>Desarrollo de aplicaciones utilizando SDK - iOS</vt:lpstr>
      <vt:lpstr>Contenido</vt:lpstr>
      <vt:lpstr>Presentación de PowerPoint</vt:lpstr>
      <vt:lpstr>Interface Builder</vt:lpstr>
      <vt:lpstr>Interacciones Interface builder  y codigo</vt:lpstr>
      <vt:lpstr>Interacciones Interface builder  y codigo</vt:lpstr>
      <vt:lpstr>Interacciones Interface builder  y código</vt:lpstr>
      <vt:lpstr>Aprendiendo Objective C</vt:lpstr>
      <vt:lpstr>Aprendiendo Objective C</vt:lpstr>
      <vt:lpstr>Aprendiendo Objective C</vt:lpstr>
      <vt:lpstr>Aprendiendo Objective C</vt:lpstr>
      <vt:lpstr>Estructuras de datos - collections</vt:lpstr>
      <vt:lpstr>Clases Objective C</vt:lpstr>
      <vt:lpstr>Constructores y métodos</vt:lpstr>
      <vt:lpstr>Constructores y métodos</vt:lpstr>
      <vt:lpstr>Ejercicios</vt:lpstr>
      <vt:lpstr>Ejercicios</vt:lpstr>
      <vt:lpstr>Ejercicios</vt:lpstr>
      <vt:lpstr>A Continuación</vt:lpstr>
      <vt:lpstr>UIViewController</vt:lpstr>
      <vt:lpstr>Protocolos</vt:lpstr>
      <vt:lpstr>UITableViewController</vt:lpstr>
      <vt:lpstr>UITableViewController</vt:lpstr>
      <vt:lpstr>UINavigationController</vt:lpstr>
      <vt:lpstr>Controladores de alertas (UIAlertController)</vt:lpstr>
      <vt:lpstr>Ciclo de vida de una aplicación</vt:lpstr>
      <vt:lpstr>Ciclo de vida de una aplicación</vt:lpstr>
      <vt:lpstr>Ciclo de vida de una aplicación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 es Java?</dc:title>
  <dc:creator>AgentGKR</dc:creator>
  <cp:lastModifiedBy>Julio Laptop</cp:lastModifiedBy>
  <cp:revision>1680</cp:revision>
  <dcterms:modified xsi:type="dcterms:W3CDTF">2016-11-19T12:59:53Z</dcterms:modified>
</cp:coreProperties>
</file>