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24"/>
  </p:notesMasterIdLst>
  <p:handoutMasterIdLst>
    <p:handoutMasterId r:id="rId25"/>
  </p:handoutMasterIdLst>
  <p:sldIdLst>
    <p:sldId id="440" r:id="rId2"/>
    <p:sldId id="441" r:id="rId3"/>
    <p:sldId id="424" r:id="rId4"/>
    <p:sldId id="439" r:id="rId5"/>
    <p:sldId id="467" r:id="rId6"/>
    <p:sldId id="471" r:id="rId7"/>
    <p:sldId id="466" r:id="rId8"/>
    <p:sldId id="443" r:id="rId9"/>
    <p:sldId id="444" r:id="rId10"/>
    <p:sldId id="445" r:id="rId11"/>
    <p:sldId id="461" r:id="rId12"/>
    <p:sldId id="446" r:id="rId13"/>
    <p:sldId id="462" r:id="rId14"/>
    <p:sldId id="447" r:id="rId15"/>
    <p:sldId id="448" r:id="rId16"/>
    <p:sldId id="449" r:id="rId17"/>
    <p:sldId id="465" r:id="rId18"/>
    <p:sldId id="464" r:id="rId19"/>
    <p:sldId id="463" r:id="rId20"/>
    <p:sldId id="468" r:id="rId21"/>
    <p:sldId id="469" r:id="rId22"/>
    <p:sldId id="470" r:id="rId23"/>
  </p:sldIdLst>
  <p:sldSz cx="9144000" cy="6858000" type="screen4x3"/>
  <p:notesSz cx="7124700" cy="9410700"/>
  <p:defaultTextStyle>
    <a:defPPr>
      <a:defRPr lang="en-GB"/>
    </a:defPPr>
    <a:lvl1pPr algn="ctr" rtl="0" fontAlgn="base" hangingPunct="0">
      <a:lnSpc>
        <a:spcPct val="95000"/>
      </a:lnSpc>
      <a:spcBef>
        <a:spcPct val="0"/>
      </a:spcBef>
      <a:spcAft>
        <a:spcPct val="0"/>
      </a:spcAft>
      <a:buClr>
        <a:srgbClr val="000000"/>
      </a:buClr>
      <a:buSzPct val="45000"/>
      <a:buFont typeface="StarSymbol" charset="0"/>
      <a:defRPr kern="1200">
        <a:solidFill>
          <a:srgbClr val="000000"/>
        </a:solidFill>
        <a:latin typeface="Arial" charset="0"/>
        <a:ea typeface="+mn-ea"/>
        <a:cs typeface="+mn-cs"/>
      </a:defRPr>
    </a:lvl1pPr>
    <a:lvl2pPr marL="457200" algn="ctr" rtl="0" fontAlgn="base" hangingPunct="0">
      <a:lnSpc>
        <a:spcPct val="95000"/>
      </a:lnSpc>
      <a:spcBef>
        <a:spcPct val="0"/>
      </a:spcBef>
      <a:spcAft>
        <a:spcPct val="0"/>
      </a:spcAft>
      <a:buClr>
        <a:srgbClr val="000000"/>
      </a:buClr>
      <a:buSzPct val="45000"/>
      <a:buFont typeface="StarSymbol" charset="0"/>
      <a:defRPr kern="1200">
        <a:solidFill>
          <a:srgbClr val="000000"/>
        </a:solidFill>
        <a:latin typeface="Arial" charset="0"/>
        <a:ea typeface="+mn-ea"/>
        <a:cs typeface="+mn-cs"/>
      </a:defRPr>
    </a:lvl2pPr>
    <a:lvl3pPr marL="914400" algn="ctr" rtl="0" fontAlgn="base" hangingPunct="0">
      <a:lnSpc>
        <a:spcPct val="95000"/>
      </a:lnSpc>
      <a:spcBef>
        <a:spcPct val="0"/>
      </a:spcBef>
      <a:spcAft>
        <a:spcPct val="0"/>
      </a:spcAft>
      <a:buClr>
        <a:srgbClr val="000000"/>
      </a:buClr>
      <a:buSzPct val="45000"/>
      <a:buFont typeface="StarSymbol" charset="0"/>
      <a:defRPr kern="1200">
        <a:solidFill>
          <a:srgbClr val="000000"/>
        </a:solidFill>
        <a:latin typeface="Arial" charset="0"/>
        <a:ea typeface="+mn-ea"/>
        <a:cs typeface="+mn-cs"/>
      </a:defRPr>
    </a:lvl3pPr>
    <a:lvl4pPr marL="1371600" algn="ctr" rtl="0" fontAlgn="base" hangingPunct="0">
      <a:lnSpc>
        <a:spcPct val="95000"/>
      </a:lnSpc>
      <a:spcBef>
        <a:spcPct val="0"/>
      </a:spcBef>
      <a:spcAft>
        <a:spcPct val="0"/>
      </a:spcAft>
      <a:buClr>
        <a:srgbClr val="000000"/>
      </a:buClr>
      <a:buSzPct val="45000"/>
      <a:buFont typeface="StarSymbol" charset="0"/>
      <a:defRPr kern="1200">
        <a:solidFill>
          <a:srgbClr val="000000"/>
        </a:solidFill>
        <a:latin typeface="Arial" charset="0"/>
        <a:ea typeface="+mn-ea"/>
        <a:cs typeface="+mn-cs"/>
      </a:defRPr>
    </a:lvl4pPr>
    <a:lvl5pPr marL="1828800" algn="ctr" rtl="0" fontAlgn="base" hangingPunct="0">
      <a:lnSpc>
        <a:spcPct val="95000"/>
      </a:lnSpc>
      <a:spcBef>
        <a:spcPct val="0"/>
      </a:spcBef>
      <a:spcAft>
        <a:spcPct val="0"/>
      </a:spcAft>
      <a:buClr>
        <a:srgbClr val="000000"/>
      </a:buClr>
      <a:buSzPct val="45000"/>
      <a:buFont typeface="StarSymbol" charset="0"/>
      <a:defRPr kern="1200">
        <a:solidFill>
          <a:srgbClr val="000000"/>
        </a:solidFill>
        <a:latin typeface="Arial" charset="0"/>
        <a:ea typeface="+mn-ea"/>
        <a:cs typeface="+mn-cs"/>
      </a:defRPr>
    </a:lvl5pPr>
    <a:lvl6pPr marL="2286000" algn="l" defTabSz="914400" rtl="0" eaLnBrk="1" latinLnBrk="0" hangingPunct="1">
      <a:defRPr kern="1200">
        <a:solidFill>
          <a:srgbClr val="000000"/>
        </a:solidFill>
        <a:latin typeface="Arial" charset="0"/>
        <a:ea typeface="+mn-ea"/>
        <a:cs typeface="+mn-cs"/>
      </a:defRPr>
    </a:lvl6pPr>
    <a:lvl7pPr marL="2743200" algn="l" defTabSz="914400" rtl="0" eaLnBrk="1" latinLnBrk="0" hangingPunct="1">
      <a:defRPr kern="1200">
        <a:solidFill>
          <a:srgbClr val="000000"/>
        </a:solidFill>
        <a:latin typeface="Arial" charset="0"/>
        <a:ea typeface="+mn-ea"/>
        <a:cs typeface="+mn-cs"/>
      </a:defRPr>
    </a:lvl7pPr>
    <a:lvl8pPr marL="3200400" algn="l" defTabSz="914400" rtl="0" eaLnBrk="1" latinLnBrk="0" hangingPunct="1">
      <a:defRPr kern="1200">
        <a:solidFill>
          <a:srgbClr val="000000"/>
        </a:solidFill>
        <a:latin typeface="Arial" charset="0"/>
        <a:ea typeface="+mn-ea"/>
        <a:cs typeface="+mn-cs"/>
      </a:defRPr>
    </a:lvl8pPr>
    <a:lvl9pPr marL="3657600" algn="l" defTabSz="914400" rtl="0" eaLnBrk="1" latinLnBrk="0" hangingPunct="1">
      <a:defRPr kern="1200">
        <a:solidFill>
          <a:srgbClr val="000000"/>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64">
          <p15:clr>
            <a:srgbClr val="A4A3A4"/>
          </p15:clr>
        </p15:guide>
        <p15:guide id="2" pos="22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7676"/>
    <a:srgbClr val="FF7C8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27" autoAdjust="0"/>
    <p:restoredTop sz="94660" autoAdjust="0"/>
  </p:normalViewPr>
  <p:slideViewPr>
    <p:cSldViewPr>
      <p:cViewPr varScale="1">
        <p:scale>
          <a:sx n="104" d="100"/>
          <a:sy n="104" d="100"/>
        </p:scale>
        <p:origin x="-816" y="-104"/>
      </p:cViewPr>
      <p:guideLst>
        <p:guide orient="horz" pos="2160"/>
        <p:guide pos="2880"/>
      </p:guideLst>
    </p:cSldViewPr>
  </p:slideViewPr>
  <p:outlineViewPr>
    <p:cViewPr varScale="1">
      <p:scale>
        <a:sx n="170" d="200"/>
        <a:sy n="170" d="200"/>
      </p:scale>
      <p:origin x="0" y="13048"/>
    </p:cViewPr>
  </p:outlineViewPr>
  <p:notesTextViewPr>
    <p:cViewPr>
      <p:scale>
        <a:sx n="100" d="100"/>
        <a:sy n="100" d="100"/>
      </p:scale>
      <p:origin x="0" y="0"/>
    </p:cViewPr>
  </p:notesTextViewPr>
  <p:sorterViewPr>
    <p:cViewPr>
      <p:scale>
        <a:sx n="100" d="100"/>
        <a:sy n="100" d="100"/>
      </p:scale>
      <p:origin x="0" y="2604"/>
    </p:cViewPr>
  </p:sorterViewPr>
  <p:notesViewPr>
    <p:cSldViewPr>
      <p:cViewPr varScale="1">
        <p:scale>
          <a:sx n="63" d="100"/>
          <a:sy n="63" d="100"/>
        </p:scale>
        <p:origin x="-1722" y="-108"/>
      </p:cViewPr>
      <p:guideLst>
        <p:guide orient="horz" pos="2964"/>
        <p:guide pos="224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4037013" y="0"/>
            <a:ext cx="3087687" cy="469900"/>
          </a:xfrm>
          <a:prstGeom prst="rect">
            <a:avLst/>
          </a:prstGeom>
          <a:noFill/>
          <a:ln w="9525">
            <a:noFill/>
            <a:miter lim="800000"/>
            <a:headEnd/>
            <a:tailEnd/>
          </a:ln>
          <a:effectLst/>
        </p:spPr>
        <p:txBody>
          <a:bodyPr vert="horz" wrap="square" lIns="94485" tIns="47242" rIns="94485" bIns="47242" numCol="1" anchor="t" anchorCtr="0" compatLnSpc="1">
            <a:prstTxWarp prst="textNoShape">
              <a:avLst/>
            </a:prstTxWarp>
          </a:bodyPr>
          <a:lstStyle>
            <a:lvl1pPr algn="l" defTabSz="944563" eaLnBrk="0">
              <a:lnSpc>
                <a:spcPct val="100000"/>
              </a:lnSpc>
              <a:buClrTx/>
              <a:buSzTx/>
              <a:buFontTx/>
              <a:buNone/>
              <a:defRPr sz="1000" b="1">
                <a:solidFill>
                  <a:schemeClr val="tx1"/>
                </a:solidFill>
                <a:latin typeface="Palatino Linotype" pitchFamily="18" charset="0"/>
              </a:defRPr>
            </a:lvl1pPr>
          </a:lstStyle>
          <a:p>
            <a:pPr>
              <a:defRPr/>
            </a:pPr>
            <a:r>
              <a:rPr lang="es-ES"/>
              <a:t>Fundación de Egresados U.D.</a:t>
            </a:r>
          </a:p>
          <a:p>
            <a:pPr>
              <a:defRPr/>
            </a:pPr>
            <a:r>
              <a:rPr lang="es-ES"/>
              <a:t>Construyendo Profesionales</a:t>
            </a:r>
          </a:p>
        </p:txBody>
      </p:sp>
      <p:sp>
        <p:nvSpPr>
          <p:cNvPr id="240644" name="Rectangle 4"/>
          <p:cNvSpPr>
            <a:spLocks noGrp="1" noChangeArrowheads="1"/>
          </p:cNvSpPr>
          <p:nvPr>
            <p:ph type="ftr" sz="quarter" idx="2"/>
          </p:nvPr>
        </p:nvSpPr>
        <p:spPr bwMode="auto">
          <a:xfrm>
            <a:off x="0" y="8939213"/>
            <a:ext cx="3087688" cy="469900"/>
          </a:xfrm>
          <a:prstGeom prst="rect">
            <a:avLst/>
          </a:prstGeom>
          <a:noFill/>
          <a:ln w="9525">
            <a:noFill/>
            <a:miter lim="800000"/>
            <a:headEnd/>
            <a:tailEnd/>
          </a:ln>
          <a:effectLst/>
        </p:spPr>
        <p:txBody>
          <a:bodyPr vert="horz" wrap="square" lIns="94485" tIns="47242" rIns="94485" bIns="47242" numCol="1" anchor="b" anchorCtr="0" compatLnSpc="1">
            <a:prstTxWarp prst="textNoShape">
              <a:avLst/>
            </a:prstTxWarp>
          </a:bodyPr>
          <a:lstStyle>
            <a:lvl1pPr algn="l" defTabSz="944563" eaLnBrk="0">
              <a:lnSpc>
                <a:spcPct val="100000"/>
              </a:lnSpc>
              <a:buClrTx/>
              <a:buSzTx/>
              <a:buFontTx/>
              <a:buNone/>
              <a:defRPr sz="1200">
                <a:solidFill>
                  <a:schemeClr val="tx1"/>
                </a:solidFill>
                <a:latin typeface="Times New Roman" pitchFamily="18" charset="0"/>
              </a:defRPr>
            </a:lvl1pPr>
          </a:lstStyle>
          <a:p>
            <a:pPr>
              <a:defRPr/>
            </a:pPr>
            <a:r>
              <a:rPr lang="es-ES"/>
              <a:t>FUNDACION DE EGRESADOS DE LA UNIVERSIDAD DISTRITAL</a:t>
            </a:r>
          </a:p>
        </p:txBody>
      </p:sp>
      <p:sp>
        <p:nvSpPr>
          <p:cNvPr id="240645" name="Rectangle 5"/>
          <p:cNvSpPr>
            <a:spLocks noGrp="1" noChangeArrowheads="1"/>
          </p:cNvSpPr>
          <p:nvPr>
            <p:ph type="sldNum" sz="quarter" idx="3"/>
          </p:nvPr>
        </p:nvSpPr>
        <p:spPr bwMode="auto">
          <a:xfrm>
            <a:off x="4035425" y="8939213"/>
            <a:ext cx="3087688" cy="469900"/>
          </a:xfrm>
          <a:prstGeom prst="rect">
            <a:avLst/>
          </a:prstGeom>
          <a:noFill/>
          <a:ln w="9525">
            <a:noFill/>
            <a:miter lim="800000"/>
            <a:headEnd/>
            <a:tailEnd/>
          </a:ln>
          <a:effectLst/>
        </p:spPr>
        <p:txBody>
          <a:bodyPr vert="horz" wrap="square" lIns="94485" tIns="47242" rIns="94485" bIns="47242" numCol="1" anchor="b" anchorCtr="0" compatLnSpc="1">
            <a:prstTxWarp prst="textNoShape">
              <a:avLst/>
            </a:prstTxWarp>
          </a:bodyPr>
          <a:lstStyle>
            <a:lvl1pPr algn="r" defTabSz="944563" eaLnBrk="0">
              <a:lnSpc>
                <a:spcPct val="100000"/>
              </a:lnSpc>
              <a:buClrTx/>
              <a:buSzTx/>
              <a:buFontTx/>
              <a:buNone/>
              <a:defRPr sz="1200">
                <a:solidFill>
                  <a:schemeClr val="tx1"/>
                </a:solidFill>
                <a:latin typeface="Times New Roman" pitchFamily="18" charset="0"/>
              </a:defRPr>
            </a:lvl1pPr>
          </a:lstStyle>
          <a:p>
            <a:pPr>
              <a:defRPr/>
            </a:pPr>
            <a:fld id="{6F58FFB9-F045-4AFE-97AC-D54714B97ADF}" type="slidenum">
              <a:rPr lang="es-ES"/>
              <a:pPr>
                <a:defRPr/>
              </a:pPr>
              <a:t>‹Nr.›</a:t>
            </a:fld>
            <a:endParaRPr lang="es-ES"/>
          </a:p>
        </p:txBody>
      </p:sp>
    </p:spTree>
    <p:extLst>
      <p:ext uri="{BB962C8B-B14F-4D97-AF65-F5344CB8AC3E}">
        <p14:creationId xmlns:p14="http://schemas.microsoft.com/office/powerpoint/2010/main" val="8108099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124700" cy="9410700"/>
          </a:xfrm>
          <a:prstGeom prst="roundRect">
            <a:avLst>
              <a:gd name="adj" fmla="val 23"/>
            </a:avLst>
          </a:prstGeom>
          <a:solidFill>
            <a:srgbClr val="FFFFFF"/>
          </a:solidFill>
          <a:ln w="9360">
            <a:noFill/>
            <a:round/>
            <a:headEnd/>
            <a:tailEnd/>
          </a:ln>
        </p:spPr>
        <p:txBody>
          <a:bodyPr wrap="none" anchor="ctr"/>
          <a:lstStyle/>
          <a:p>
            <a:pPr>
              <a:defRPr/>
            </a:pPr>
            <a:endParaRPr lang="es-ES"/>
          </a:p>
        </p:txBody>
      </p:sp>
      <p:sp>
        <p:nvSpPr>
          <p:cNvPr id="2050" name="AutoShape 2"/>
          <p:cNvSpPr>
            <a:spLocks noChangeArrowheads="1"/>
          </p:cNvSpPr>
          <p:nvPr/>
        </p:nvSpPr>
        <p:spPr bwMode="auto">
          <a:xfrm>
            <a:off x="0" y="0"/>
            <a:ext cx="7124700" cy="9410700"/>
          </a:xfrm>
          <a:prstGeom prst="roundRect">
            <a:avLst>
              <a:gd name="adj" fmla="val 23"/>
            </a:avLst>
          </a:prstGeom>
          <a:solidFill>
            <a:srgbClr val="FFFFFF"/>
          </a:solidFill>
          <a:ln w="9525">
            <a:noFill/>
            <a:round/>
            <a:headEnd/>
            <a:tailEnd/>
          </a:ln>
        </p:spPr>
        <p:txBody>
          <a:bodyPr wrap="none" anchor="ctr"/>
          <a:lstStyle/>
          <a:p>
            <a:pPr>
              <a:defRPr/>
            </a:pPr>
            <a:endParaRPr lang="es-ES"/>
          </a:p>
        </p:txBody>
      </p:sp>
      <p:sp>
        <p:nvSpPr>
          <p:cNvPr id="26628" name="Rectangle 3"/>
          <p:cNvSpPr>
            <a:spLocks noGrp="1" noRot="1" noChangeAspect="1" noChangeArrowheads="1" noTextEdit="1"/>
          </p:cNvSpPr>
          <p:nvPr>
            <p:ph type="sldImg"/>
          </p:nvPr>
        </p:nvSpPr>
        <p:spPr bwMode="auto">
          <a:xfrm>
            <a:off x="0" y="312738"/>
            <a:ext cx="20581938" cy="15436850"/>
          </a:xfrm>
          <a:prstGeom prst="rect">
            <a:avLst/>
          </a:prstGeom>
          <a:solidFill>
            <a:srgbClr val="FFFFFF"/>
          </a:solidFill>
          <a:ln w="9525">
            <a:solidFill>
              <a:srgbClr val="000000"/>
            </a:solidFill>
            <a:miter lim="800000"/>
            <a:headEnd/>
            <a:tailEnd/>
          </a:ln>
        </p:spPr>
      </p:sp>
      <p:sp>
        <p:nvSpPr>
          <p:cNvPr id="2052" name="Rectangle 4"/>
          <p:cNvSpPr txBox="1">
            <a:spLocks noGrp="1" noChangeArrowheads="1"/>
          </p:cNvSpPr>
          <p:nvPr>
            <p:ph type="body" idx="1"/>
          </p:nvPr>
        </p:nvSpPr>
        <p:spPr bwMode="auto">
          <a:xfrm>
            <a:off x="522288" y="4441825"/>
            <a:ext cx="6084887" cy="41783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s-ES" noProof="0" smtClean="0"/>
          </a:p>
        </p:txBody>
      </p:sp>
    </p:spTree>
    <p:extLst>
      <p:ext uri="{BB962C8B-B14F-4D97-AF65-F5344CB8AC3E}">
        <p14:creationId xmlns:p14="http://schemas.microsoft.com/office/powerpoint/2010/main" val="234338358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257300" y="720725"/>
            <a:ext cx="4800600" cy="3600450"/>
          </a:xfrm>
          <a:noFill/>
          <a:ln/>
        </p:spPr>
      </p:sp>
      <p:sp>
        <p:nvSpPr>
          <p:cNvPr id="27651" name="Rectangle 3"/>
          <p:cNvSpPr txBox="1">
            <a:spLocks noGrp="1" noChangeArrowheads="1"/>
          </p:cNvSpPr>
          <p:nvPr>
            <p:ph type="body" idx="1"/>
          </p:nvPr>
        </p:nvSpPr>
        <p:spPr>
          <a:noFill/>
          <a:ln/>
        </p:spPr>
        <p:txBody>
          <a:bodyPr/>
          <a:lstStyle/>
          <a:p>
            <a:endParaRPr lang="es-ES" dirty="0" smtClean="0"/>
          </a:p>
        </p:txBody>
      </p:sp>
    </p:spTree>
    <p:extLst>
      <p:ext uri="{BB962C8B-B14F-4D97-AF65-F5344CB8AC3E}">
        <p14:creationId xmlns:p14="http://schemas.microsoft.com/office/powerpoint/2010/main" val="1756329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209675" y="706438"/>
            <a:ext cx="4705350" cy="3529012"/>
          </a:xfrm>
          <a:noFill/>
          <a:ln/>
        </p:spPr>
      </p:sp>
      <p:sp>
        <p:nvSpPr>
          <p:cNvPr id="28675" name="Rectangle 3"/>
          <p:cNvSpPr txBox="1">
            <a:spLocks noGrp="1" noChangeArrowheads="1"/>
          </p:cNvSpPr>
          <p:nvPr>
            <p:ph type="body" idx="1"/>
          </p:nvPr>
        </p:nvSpPr>
        <p:spPr>
          <a:noFill/>
          <a:ln/>
        </p:spPr>
        <p:txBody>
          <a:bodyPr/>
          <a:lstStyle/>
          <a:p>
            <a:endParaRPr lang="es-ES" dirty="0" smtClean="0"/>
          </a:p>
        </p:txBody>
      </p:sp>
    </p:spTree>
    <p:extLst>
      <p:ext uri="{BB962C8B-B14F-4D97-AF65-F5344CB8AC3E}">
        <p14:creationId xmlns:p14="http://schemas.microsoft.com/office/powerpoint/2010/main" val="4188242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209675" y="706438"/>
            <a:ext cx="4705350" cy="3529012"/>
          </a:xfrm>
          <a:noFill/>
          <a:ln/>
        </p:spPr>
      </p:sp>
      <p:sp>
        <p:nvSpPr>
          <p:cNvPr id="28675" name="Rectangle 3"/>
          <p:cNvSpPr txBox="1">
            <a:spLocks noGrp="1" noChangeArrowheads="1"/>
          </p:cNvSpPr>
          <p:nvPr>
            <p:ph type="body" idx="1"/>
          </p:nvPr>
        </p:nvSpPr>
        <p:spPr>
          <a:noFill/>
          <a:ln/>
        </p:spPr>
        <p:txBody>
          <a:bodyPr/>
          <a:lstStyle/>
          <a:p>
            <a:endParaRPr lang="es-ES" dirty="0" smtClean="0"/>
          </a:p>
        </p:txBody>
      </p:sp>
    </p:spTree>
    <p:extLst>
      <p:ext uri="{BB962C8B-B14F-4D97-AF65-F5344CB8AC3E}">
        <p14:creationId xmlns:p14="http://schemas.microsoft.com/office/powerpoint/2010/main" val="4188242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209675" y="706438"/>
            <a:ext cx="4705350" cy="3529012"/>
          </a:xfrm>
          <a:noFill/>
          <a:ln/>
        </p:spPr>
      </p:sp>
      <p:sp>
        <p:nvSpPr>
          <p:cNvPr id="28675" name="Rectangle 3"/>
          <p:cNvSpPr txBox="1">
            <a:spLocks noGrp="1" noChangeArrowheads="1"/>
          </p:cNvSpPr>
          <p:nvPr>
            <p:ph type="body" idx="1"/>
          </p:nvPr>
        </p:nvSpPr>
        <p:spPr>
          <a:noFill/>
          <a:ln/>
        </p:spPr>
        <p:txBody>
          <a:bodyPr/>
          <a:lstStyle/>
          <a:p>
            <a:endParaRPr lang="es-ES" dirty="0" smtClean="0"/>
          </a:p>
        </p:txBody>
      </p:sp>
    </p:spTree>
    <p:extLst>
      <p:ext uri="{BB962C8B-B14F-4D97-AF65-F5344CB8AC3E}">
        <p14:creationId xmlns:p14="http://schemas.microsoft.com/office/powerpoint/2010/main" val="4188242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grpSp>
        <p:nvGrpSpPr>
          <p:cNvPr id="7" name="6 Grupo"/>
          <p:cNvGrpSpPr/>
          <p:nvPr userDrawn="1"/>
        </p:nvGrpSpPr>
        <p:grpSpPr>
          <a:xfrm>
            <a:off x="0" y="6021288"/>
            <a:ext cx="9144000" cy="836712"/>
            <a:chOff x="0" y="6021288"/>
            <a:chExt cx="9144000" cy="836712"/>
          </a:xfrm>
        </p:grpSpPr>
        <p:sp>
          <p:nvSpPr>
            <p:cNvPr id="6" name="5 Rectángulo"/>
            <p:cNvSpPr/>
            <p:nvPr userDrawn="1"/>
          </p:nvSpPr>
          <p:spPr bwMode="auto">
            <a:xfrm flipH="1">
              <a:off x="0" y="6021288"/>
              <a:ext cx="9144000" cy="836712"/>
            </a:xfrm>
            <a:prstGeom prst="rect">
              <a:avLst/>
            </a:prstGeom>
            <a:gradFill>
              <a:gsLst>
                <a:gs pos="0">
                  <a:srgbClr val="C00000"/>
                </a:gs>
                <a:gs pos="65000">
                  <a:srgbClr val="C00000"/>
                </a:gs>
                <a:gs pos="100000">
                  <a:schemeClr val="accent2">
                    <a:lumMod val="50000"/>
                  </a:scheme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828675" rtl="0" eaLnBrk="1" fontAlgn="base" latinLnBrk="0" hangingPunct="0">
                <a:lnSpc>
                  <a:spcPct val="95000"/>
                </a:lnSpc>
                <a:spcBef>
                  <a:spcPct val="0"/>
                </a:spcBef>
                <a:spcAft>
                  <a:spcPct val="0"/>
                </a:spcAft>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endParaRPr kumimoji="0" lang="es-CO" sz="1800" b="0" i="0" u="none" strike="noStrike" cap="none" normalizeH="0" baseline="0" smtClean="0">
                <a:ln>
                  <a:noFill/>
                </a:ln>
                <a:solidFill>
                  <a:srgbClr val="000000"/>
                </a:solidFill>
                <a:effectLst/>
                <a:latin typeface="Arial" charset="0"/>
              </a:endParaRPr>
            </a:p>
          </p:txBody>
        </p:sp>
        <p:pic>
          <p:nvPicPr>
            <p:cNvPr id="4" name="3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l="3475" t="42356" r="51768" b="35422"/>
            <a:stretch/>
          </p:blipFill>
          <p:spPr>
            <a:xfrm>
              <a:off x="6971967" y="6024671"/>
              <a:ext cx="2172033" cy="833329"/>
            </a:xfrm>
            <a:prstGeom prst="rect">
              <a:avLst/>
            </a:prstGeom>
          </p:spPr>
        </p:pic>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35738" y="476250"/>
            <a:ext cx="1997075" cy="4824413"/>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539750" y="476250"/>
            <a:ext cx="5843588" cy="482441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539750" y="836613"/>
            <a:ext cx="3884613"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576763" y="836613"/>
            <a:ext cx="3884612"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3"/>
          <p:cNvSpPr>
            <a:spLocks noGrp="1" noChangeArrowheads="1"/>
          </p:cNvSpPr>
          <p:nvPr>
            <p:ph type="title"/>
          </p:nvPr>
        </p:nvSpPr>
        <p:spPr bwMode="auto">
          <a:xfrm>
            <a:off x="611188" y="476250"/>
            <a:ext cx="7921625" cy="863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14"/>
          <p:cNvSpPr>
            <a:spLocks noGrp="1" noChangeArrowheads="1"/>
          </p:cNvSpPr>
          <p:nvPr>
            <p:ph type="body" idx="1"/>
          </p:nvPr>
        </p:nvSpPr>
        <p:spPr bwMode="auto">
          <a:xfrm>
            <a:off x="539750" y="836613"/>
            <a:ext cx="7921625" cy="4464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pic>
        <p:nvPicPr>
          <p:cNvPr id="1028" name="Picture 17" descr="BANNER Fund Egres UD"/>
          <p:cNvPicPr>
            <a:picLocks noChangeAspect="1" noChangeArrowheads="1"/>
          </p:cNvPicPr>
          <p:nvPr userDrawn="1"/>
        </p:nvPicPr>
        <p:blipFill>
          <a:blip r:embed="rId13" cstate="print"/>
          <a:srcRect l="4509"/>
          <a:stretch>
            <a:fillRect/>
          </a:stretch>
        </p:blipFill>
        <p:spPr bwMode="auto">
          <a:xfrm>
            <a:off x="0" y="6008688"/>
            <a:ext cx="9144000" cy="876300"/>
          </a:xfrm>
          <a:prstGeom prst="rect">
            <a:avLst/>
          </a:prstGeom>
          <a:noFill/>
          <a:ln w="9525">
            <a:noFill/>
            <a:miter lim="800000"/>
            <a:headEnd/>
            <a:tailEnd/>
          </a:ln>
        </p:spPr>
      </p:pic>
      <p:grpSp>
        <p:nvGrpSpPr>
          <p:cNvPr id="6" name="5 Grupo"/>
          <p:cNvGrpSpPr/>
          <p:nvPr userDrawn="1"/>
        </p:nvGrpSpPr>
        <p:grpSpPr>
          <a:xfrm>
            <a:off x="0" y="6021288"/>
            <a:ext cx="9144000" cy="836712"/>
            <a:chOff x="0" y="6021288"/>
            <a:chExt cx="9144000" cy="836712"/>
          </a:xfrm>
        </p:grpSpPr>
        <p:sp>
          <p:nvSpPr>
            <p:cNvPr id="7" name="6 Rectángulo"/>
            <p:cNvSpPr/>
            <p:nvPr userDrawn="1"/>
          </p:nvSpPr>
          <p:spPr bwMode="auto">
            <a:xfrm flipH="1">
              <a:off x="0" y="6021288"/>
              <a:ext cx="9144000" cy="836712"/>
            </a:xfrm>
            <a:prstGeom prst="rect">
              <a:avLst/>
            </a:prstGeom>
            <a:gradFill>
              <a:gsLst>
                <a:gs pos="0">
                  <a:srgbClr val="C00000"/>
                </a:gs>
                <a:gs pos="65000">
                  <a:srgbClr val="C00000"/>
                </a:gs>
                <a:gs pos="100000">
                  <a:schemeClr val="accent2">
                    <a:lumMod val="50000"/>
                  </a:scheme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828675" rtl="0" eaLnBrk="1" fontAlgn="base" latinLnBrk="0" hangingPunct="0">
                <a:lnSpc>
                  <a:spcPct val="95000"/>
                </a:lnSpc>
                <a:spcBef>
                  <a:spcPct val="0"/>
                </a:spcBef>
                <a:spcAft>
                  <a:spcPct val="0"/>
                </a:spcAft>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endParaRPr kumimoji="0" lang="es-CO" sz="1800" b="0" i="0" u="none" strike="noStrike" cap="none" normalizeH="0" baseline="0" smtClean="0">
                <a:ln>
                  <a:noFill/>
                </a:ln>
                <a:solidFill>
                  <a:srgbClr val="000000"/>
                </a:solidFill>
                <a:effectLst/>
                <a:latin typeface="Arial" charset="0"/>
              </a:endParaRPr>
            </a:p>
          </p:txBody>
        </p:sp>
        <p:pic>
          <p:nvPicPr>
            <p:cNvPr id="8" name="7 Imagen"/>
            <p:cNvPicPr>
              <a:picLocks noChangeAspect="1"/>
            </p:cNvPicPr>
            <p:nvPr userDrawn="1"/>
          </p:nvPicPr>
          <p:blipFill rotWithShape="1">
            <a:blip r:embed="rId14" cstate="print">
              <a:extLst>
                <a:ext uri="{28A0092B-C50C-407E-A947-70E740481C1C}">
                  <a14:useLocalDpi xmlns:a14="http://schemas.microsoft.com/office/drawing/2010/main" val="0"/>
                </a:ext>
              </a:extLst>
            </a:blip>
            <a:srcRect l="3475" t="42356" r="51768" b="35422"/>
            <a:stretch/>
          </p:blipFill>
          <p:spPr>
            <a:xfrm>
              <a:off x="6971967" y="6024671"/>
              <a:ext cx="2172033" cy="833329"/>
            </a:xfrm>
            <a:prstGeom prst="rect">
              <a:avLst/>
            </a:prstGeom>
          </p:spPr>
        </p:pic>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xmlns:p14="http://schemas.microsoft.com/office/powerpoint/2010/main"/>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20" Type="http://schemas.openxmlformats.org/officeDocument/2006/relationships/image" Target="../media/image20.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jpeg"/><Relationship Id="rId17" Type="http://schemas.openxmlformats.org/officeDocument/2006/relationships/image" Target="../media/image17.jpeg"/><Relationship Id="rId18" Type="http://schemas.openxmlformats.org/officeDocument/2006/relationships/image" Target="../media/image18.png"/><Relationship Id="rId19"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FNetworking/AFNetworking/releases/tag/2.5.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rotWithShape="1">
          <a:blip r:embed="rId3" cstate="print">
            <a:extLst>
              <a:ext uri="{28A0092B-C50C-407E-A947-70E740481C1C}">
                <a14:useLocalDpi xmlns:a14="http://schemas.microsoft.com/office/drawing/2010/main" val="0"/>
              </a:ext>
            </a:extLst>
          </a:blip>
          <a:srcRect l="6683" t="25663" r="4246" b="30609"/>
          <a:stretch/>
        </p:blipFill>
        <p:spPr>
          <a:xfrm>
            <a:off x="2051721" y="548680"/>
            <a:ext cx="6825016" cy="2589092"/>
          </a:xfrm>
          <a:prstGeom prst="rect">
            <a:avLst/>
          </a:prstGeom>
        </p:spPr>
      </p:pic>
      <p:sp>
        <p:nvSpPr>
          <p:cNvPr id="3" name="2 Rectángulo"/>
          <p:cNvSpPr/>
          <p:nvPr/>
        </p:nvSpPr>
        <p:spPr>
          <a:xfrm>
            <a:off x="323528" y="4221191"/>
            <a:ext cx="7801833" cy="501676"/>
          </a:xfrm>
          <a:prstGeom prst="rect">
            <a:avLst/>
          </a:prstGeom>
        </p:spPr>
        <p:txBody>
          <a:bodyPr wrap="square">
            <a:spAutoFit/>
          </a:bodyPr>
          <a:lstStyle/>
          <a:p>
            <a:pPr algn="just"/>
            <a:r>
              <a:rPr lang="es-CO" sz="1400" b="1" i="1" dirty="0">
                <a:solidFill>
                  <a:schemeClr val="accent2">
                    <a:lumMod val="75000"/>
                  </a:schemeClr>
                </a:solidFill>
                <a:latin typeface="Verdana" pitchFamily="34" charset="0"/>
                <a:ea typeface="Verdana" pitchFamily="34" charset="0"/>
                <a:cs typeface="Verdana" pitchFamily="34" charset="0"/>
              </a:rPr>
              <a:t>Somos el Centro de Entrenamiento Autorizado por marcas representativas en Gobierno </a:t>
            </a:r>
            <a:r>
              <a:rPr lang="es-CO" sz="1400" b="1" i="1" dirty="0" smtClean="0">
                <a:solidFill>
                  <a:schemeClr val="accent2">
                    <a:lumMod val="75000"/>
                  </a:schemeClr>
                </a:solidFill>
                <a:latin typeface="Verdana" pitchFamily="34" charset="0"/>
                <a:ea typeface="Verdana" pitchFamily="34" charset="0"/>
                <a:cs typeface="Verdana" pitchFamily="34" charset="0"/>
              </a:rPr>
              <a:t>TI y empresa, </a:t>
            </a:r>
            <a:r>
              <a:rPr lang="es-CO" sz="1400" b="1" i="1" dirty="0">
                <a:solidFill>
                  <a:schemeClr val="accent2">
                    <a:lumMod val="75000"/>
                  </a:schemeClr>
                </a:solidFill>
                <a:latin typeface="Verdana" pitchFamily="34" charset="0"/>
                <a:ea typeface="Verdana" pitchFamily="34" charset="0"/>
                <a:cs typeface="Verdana" pitchFamily="34" charset="0"/>
              </a:rPr>
              <a:t>con el portafolio más amplio en Latinoamérica:</a:t>
            </a:r>
          </a:p>
        </p:txBody>
      </p:sp>
      <p:pic>
        <p:nvPicPr>
          <p:cNvPr id="4" name="17 Imagen" descr="Y:\BACKUP_CESAR\GRAFICAS EUD\JPGS\LOGOS CORPORATIVOS\ORACLE.gif"/>
          <p:cNvPicPr>
            <a:picLocks noChangeAspect="1" noChangeArrowheads="1"/>
          </p:cNvPicPr>
          <p:nvPr/>
        </p:nvPicPr>
        <p:blipFill rotWithShape="1">
          <a:blip r:embed="rId4">
            <a:extLst>
              <a:ext uri="{28A0092B-C50C-407E-A947-70E740481C1C}">
                <a14:useLocalDpi xmlns:a14="http://schemas.microsoft.com/office/drawing/2010/main" val="0"/>
              </a:ext>
            </a:extLst>
          </a:blip>
          <a:srcRect t="1" r="64240" b="-17005"/>
          <a:stretch/>
        </p:blipFill>
        <p:spPr bwMode="auto">
          <a:xfrm>
            <a:off x="3227463" y="4955730"/>
            <a:ext cx="1192118" cy="378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5 Imagen" descr="Cisco Small"/>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56126" y="4864137"/>
            <a:ext cx="480413" cy="452213"/>
          </a:xfrm>
          <a:prstGeom prst="rect">
            <a:avLst/>
          </a:prstGeom>
          <a:noFill/>
          <a:ln>
            <a:noFill/>
          </a:ln>
        </p:spPr>
      </p:pic>
      <p:pic>
        <p:nvPicPr>
          <p:cNvPr id="9" name="8 Imagen"/>
          <p:cNvPicPr/>
          <p:nvPr/>
        </p:nvPicPr>
        <p:blipFill>
          <a:blip r:embed="rId6">
            <a:extLst>
              <a:ext uri="{28A0092B-C50C-407E-A947-70E740481C1C}">
                <a14:useLocalDpi xmlns:a14="http://schemas.microsoft.com/office/drawing/2010/main" val="0"/>
              </a:ext>
            </a:extLst>
          </a:blip>
          <a:srcRect/>
          <a:stretch>
            <a:fillRect/>
          </a:stretch>
        </p:blipFill>
        <p:spPr bwMode="auto">
          <a:xfrm>
            <a:off x="6263592" y="4949037"/>
            <a:ext cx="744440" cy="359110"/>
          </a:xfrm>
          <a:prstGeom prst="rect">
            <a:avLst/>
          </a:prstGeom>
          <a:noFill/>
          <a:ln>
            <a:noFill/>
          </a:ln>
        </p:spPr>
      </p:pic>
      <p:pic>
        <p:nvPicPr>
          <p:cNvPr id="13" name="Imagen 2"/>
          <p:cNvPicPr>
            <a:picLocks noChangeAspect="1" noChangeArrowheads="1"/>
          </p:cNvPicPr>
          <p:nvPr/>
        </p:nvPicPr>
        <p:blipFill rotWithShape="1">
          <a:blip r:embed="rId7">
            <a:extLst>
              <a:ext uri="{28A0092B-C50C-407E-A947-70E740481C1C}">
                <a14:useLocalDpi xmlns:a14="http://schemas.microsoft.com/office/drawing/2010/main" val="0"/>
              </a:ext>
            </a:extLst>
          </a:blip>
          <a:srcRect r="65182" b="64572"/>
          <a:stretch/>
        </p:blipFill>
        <p:spPr bwMode="auto">
          <a:xfrm>
            <a:off x="4764483" y="4970590"/>
            <a:ext cx="1412063" cy="263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53479" y="4914797"/>
            <a:ext cx="1049781" cy="41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2"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87625" y="4914797"/>
            <a:ext cx="685197" cy="39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13 Imagen" descr="http://partners.comptia.org/Libraries/CAPP_Logos/CAPP_Academy_Logo.sflb.ashx"/>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68727" y="5393635"/>
            <a:ext cx="501790" cy="518733"/>
          </a:xfrm>
          <a:prstGeom prst="rect">
            <a:avLst/>
          </a:prstGeom>
          <a:noFill/>
          <a:ln>
            <a:noFill/>
          </a:ln>
        </p:spPr>
      </p:pic>
      <p:grpSp>
        <p:nvGrpSpPr>
          <p:cNvPr id="8" name="7 Grupo"/>
          <p:cNvGrpSpPr/>
          <p:nvPr/>
        </p:nvGrpSpPr>
        <p:grpSpPr>
          <a:xfrm>
            <a:off x="5022038" y="5422048"/>
            <a:ext cx="717030" cy="490320"/>
            <a:chOff x="1691680" y="5501389"/>
            <a:chExt cx="611510" cy="418163"/>
          </a:xfrm>
        </p:grpSpPr>
        <p:pic>
          <p:nvPicPr>
            <p:cNvPr id="18" name="17 Imagen"/>
            <p:cNvPicPr/>
            <p:nvPr/>
          </p:nvPicPr>
          <p:blipFill>
            <a:blip r:embed="rId11" cstate="print">
              <a:extLst>
                <a:ext uri="{28A0092B-C50C-407E-A947-70E740481C1C}">
                  <a14:useLocalDpi xmlns:a14="http://schemas.microsoft.com/office/drawing/2010/main" val="0"/>
                </a:ext>
              </a:extLst>
            </a:blip>
            <a:srcRect l="12137" t="11856" r="61224" b="70190"/>
            <a:stretch>
              <a:fillRect/>
            </a:stretch>
          </p:blipFill>
          <p:spPr bwMode="auto">
            <a:xfrm>
              <a:off x="1691680" y="5501389"/>
              <a:ext cx="611510" cy="231415"/>
            </a:xfrm>
            <a:prstGeom prst="rect">
              <a:avLst/>
            </a:prstGeom>
            <a:noFill/>
            <a:ln>
              <a:noFill/>
            </a:ln>
            <a:effectLst/>
          </p:spPr>
        </p:pic>
        <p:pic>
          <p:nvPicPr>
            <p:cNvPr id="19" name="18 Imagen"/>
            <p:cNvPicPr/>
            <p:nvPr/>
          </p:nvPicPr>
          <p:blipFill>
            <a:blip r:embed="rId12">
              <a:extLst>
                <a:ext uri="{28A0092B-C50C-407E-A947-70E740481C1C}">
                  <a14:useLocalDpi xmlns:a14="http://schemas.microsoft.com/office/drawing/2010/main" val="0"/>
                </a:ext>
              </a:extLst>
            </a:blip>
            <a:stretch>
              <a:fillRect/>
            </a:stretch>
          </p:blipFill>
          <p:spPr>
            <a:xfrm>
              <a:off x="1733136" y="5693647"/>
              <a:ext cx="552495" cy="225905"/>
            </a:xfrm>
            <a:prstGeom prst="rect">
              <a:avLst/>
            </a:prstGeom>
          </p:spPr>
        </p:pic>
      </p:grpSp>
      <p:grpSp>
        <p:nvGrpSpPr>
          <p:cNvPr id="7" name="6 Grupo"/>
          <p:cNvGrpSpPr/>
          <p:nvPr/>
        </p:nvGrpSpPr>
        <p:grpSpPr>
          <a:xfrm>
            <a:off x="2775623" y="5331428"/>
            <a:ext cx="524049" cy="578489"/>
            <a:chOff x="1161194" y="5394489"/>
            <a:chExt cx="487381" cy="538011"/>
          </a:xfrm>
        </p:grpSpPr>
        <p:pic>
          <p:nvPicPr>
            <p:cNvPr id="16" name="15 Imagen"/>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61194" y="5714171"/>
              <a:ext cx="487381" cy="218329"/>
            </a:xfrm>
            <a:prstGeom prst="rect">
              <a:avLst/>
            </a:prstGeom>
            <a:noFill/>
            <a:ln>
              <a:noFill/>
            </a:ln>
            <a:effectLst/>
          </p:spPr>
        </p:pic>
        <p:pic>
          <p:nvPicPr>
            <p:cNvPr id="15" name="14 Imagen"/>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220974" y="5394489"/>
              <a:ext cx="343365" cy="343365"/>
            </a:xfrm>
            <a:prstGeom prst="rect">
              <a:avLst/>
            </a:prstGeom>
            <a:noFill/>
            <a:ln>
              <a:noFill/>
            </a:ln>
            <a:effectLst/>
          </p:spPr>
        </p:pic>
      </p:grpSp>
      <p:grpSp>
        <p:nvGrpSpPr>
          <p:cNvPr id="10" name="9 Grupo"/>
          <p:cNvGrpSpPr/>
          <p:nvPr/>
        </p:nvGrpSpPr>
        <p:grpSpPr>
          <a:xfrm>
            <a:off x="3591786" y="5364416"/>
            <a:ext cx="525851" cy="545500"/>
            <a:chOff x="3532457" y="5326643"/>
            <a:chExt cx="637553" cy="661376"/>
          </a:xfrm>
        </p:grpSpPr>
        <p:pic>
          <p:nvPicPr>
            <p:cNvPr id="14340" name="Picture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32457" y="5771602"/>
              <a:ext cx="637553" cy="216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635897" y="5326643"/>
              <a:ext cx="478348" cy="45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6" name="Picture 2" descr="https://encrypted-tbn1.gstatic.com/images?q=tbn:ANd9GcT_YnUnwFcaVnunzgLmVEJprAwkudJiGbwFOecABcgcAXzv-e3iI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057398" y="5409582"/>
            <a:ext cx="1536105" cy="47031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http://www.srms.asia/images/PECB-Logo.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942248" y="4839473"/>
            <a:ext cx="542358" cy="542358"/>
          </a:xfrm>
          <a:prstGeom prst="rect">
            <a:avLst/>
          </a:prstGeom>
          <a:noFill/>
          <a:extLst>
            <a:ext uri="{909E8E84-426E-40dd-AFC4-6F175D3DCCD1}">
              <a14:hiddenFill xmlns:a14="http://schemas.microsoft.com/office/drawing/2010/main">
                <a:solidFill>
                  <a:srgbClr val="FFFFFF"/>
                </a:solidFill>
              </a14:hiddenFill>
            </a:ext>
          </a:extLst>
        </p:spPr>
      </p:pic>
      <p:pic>
        <p:nvPicPr>
          <p:cNvPr id="26" name="Imagen 25"/>
          <p:cNvPicPr>
            <a:picLocks noChangeAspect="1"/>
          </p:cNvPicPr>
          <p:nvPr/>
        </p:nvPicPr>
        <p:blipFill>
          <a:blip r:embed="rId19"/>
          <a:stretch>
            <a:fillRect/>
          </a:stretch>
        </p:blipFill>
        <p:spPr>
          <a:xfrm>
            <a:off x="5924189" y="5353543"/>
            <a:ext cx="647101" cy="582391"/>
          </a:xfrm>
          <a:prstGeom prst="rect">
            <a:avLst/>
          </a:prstGeom>
        </p:spPr>
      </p:pic>
      <p:pic>
        <p:nvPicPr>
          <p:cNvPr id="12" name="Picture 2" descr="SCRUMstudy"/>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63965" y="5496232"/>
            <a:ext cx="1641360" cy="374455"/>
          </a:xfrm>
          <a:prstGeom prst="rect">
            <a:avLst/>
          </a:prstGeom>
          <a:noFill/>
          <a:extLst>
            <a:ext uri="{909E8E84-426E-40dd-AFC4-6F175D3DCCD1}">
              <a14:hiddenFill xmlns:a14="http://schemas.microsoft.com/office/drawing/2010/main">
                <a:solidFill>
                  <a:srgbClr val="FFFFFF"/>
                </a:solidFill>
              </a14:hiddenFill>
            </a:ext>
          </a:extLst>
        </p:spPr>
      </p:pic>
      <p:sp>
        <p:nvSpPr>
          <p:cNvPr id="27" name="Rectángulo 26"/>
          <p:cNvSpPr/>
          <p:nvPr/>
        </p:nvSpPr>
        <p:spPr>
          <a:xfrm>
            <a:off x="61218" y="6309320"/>
            <a:ext cx="6847850" cy="443198"/>
          </a:xfrm>
          <a:prstGeom prst="rect">
            <a:avLst/>
          </a:prstGeom>
        </p:spPr>
        <p:txBody>
          <a:bodyPr wrap="square">
            <a:spAutoFit/>
          </a:bodyPr>
          <a:lstStyle/>
          <a:p>
            <a:pPr algn="just"/>
            <a:r>
              <a:rPr lang="es-CO" sz="800" dirty="0" smtClean="0">
                <a:solidFill>
                  <a:schemeClr val="bg1"/>
                </a:solidFill>
              </a:rPr>
              <a:t>Todas </a:t>
            </a:r>
            <a:r>
              <a:rPr lang="es-CO" sz="800" dirty="0">
                <a:solidFill>
                  <a:schemeClr val="bg1"/>
                </a:solidFill>
              </a:rPr>
              <a:t>las marcas, nombres comerciales, marcas de servicios y logotipos a los que se hace referencia en el presente documento pertenecen a sus respectivas empresas. </a:t>
            </a:r>
            <a:r>
              <a:rPr lang="es-CO" sz="800" dirty="0" smtClean="0">
                <a:solidFill>
                  <a:schemeClr val="bg1"/>
                </a:solidFill>
              </a:rPr>
              <a:t>ITIL</a:t>
            </a:r>
            <a:r>
              <a:rPr lang="es-CO" sz="800" dirty="0">
                <a:solidFill>
                  <a:schemeClr val="bg1"/>
                </a:solidFill>
              </a:rPr>
              <a:t>® es una marca registrada de AXELOS </a:t>
            </a:r>
            <a:r>
              <a:rPr lang="es-CO" sz="800" dirty="0" err="1">
                <a:solidFill>
                  <a:schemeClr val="bg1"/>
                </a:solidFill>
              </a:rPr>
              <a:t>Limited</a:t>
            </a:r>
            <a:r>
              <a:rPr lang="es-CO" sz="800" dirty="0">
                <a:solidFill>
                  <a:schemeClr val="bg1"/>
                </a:solidFill>
              </a:rPr>
              <a:t>. El </a:t>
            </a:r>
            <a:r>
              <a:rPr lang="es-CO" sz="800" dirty="0" err="1">
                <a:solidFill>
                  <a:schemeClr val="bg1"/>
                </a:solidFill>
              </a:rPr>
              <a:t>Swirl</a:t>
            </a:r>
            <a:r>
              <a:rPr lang="es-CO" sz="800" dirty="0">
                <a:solidFill>
                  <a:schemeClr val="bg1"/>
                </a:solidFill>
              </a:rPr>
              <a:t> logo™ es una marca de AXELOS </a:t>
            </a:r>
            <a:r>
              <a:rPr lang="es-CO" sz="800" dirty="0" err="1">
                <a:solidFill>
                  <a:schemeClr val="bg1"/>
                </a:solidFill>
              </a:rPr>
              <a:t>Limited</a:t>
            </a:r>
            <a:r>
              <a:rPr lang="es-CO" sz="800" dirty="0">
                <a:solidFill>
                  <a:schemeClr val="bg1"/>
                </a:solidFill>
              </a:rPr>
              <a:t>. PMP, PMI, PMI-RMP, PMI-ACP, PMI-SP, </a:t>
            </a:r>
            <a:r>
              <a:rPr lang="es-CO" sz="800" dirty="0" err="1">
                <a:solidFill>
                  <a:schemeClr val="bg1"/>
                </a:solidFill>
              </a:rPr>
              <a:t>PgMP</a:t>
            </a:r>
            <a:r>
              <a:rPr lang="es-CO" sz="800" dirty="0">
                <a:solidFill>
                  <a:schemeClr val="bg1"/>
                </a:solidFill>
              </a:rPr>
              <a:t>, CAPM, REP </a:t>
            </a:r>
            <a:r>
              <a:rPr lang="es-CO" sz="800" dirty="0" smtClean="0">
                <a:solidFill>
                  <a:schemeClr val="bg1"/>
                </a:solidFill>
              </a:rPr>
              <a:t>Logo </a:t>
            </a:r>
            <a:r>
              <a:rPr lang="es-CO" sz="800" dirty="0">
                <a:solidFill>
                  <a:schemeClr val="bg1"/>
                </a:solidFill>
              </a:rPr>
              <a:t>son marcas registradas del Project Management </a:t>
            </a:r>
            <a:r>
              <a:rPr lang="es-CO" sz="800" dirty="0" err="1">
                <a:solidFill>
                  <a:schemeClr val="bg1"/>
                </a:solidFill>
              </a:rPr>
              <a:t>Institute</a:t>
            </a:r>
            <a:r>
              <a:rPr lang="es-CO" sz="800" dirty="0">
                <a:solidFill>
                  <a:schemeClr val="bg1"/>
                </a:solidFill>
              </a:rPr>
              <a:t>.</a:t>
            </a:r>
          </a:p>
        </p:txBody>
      </p:sp>
    </p:spTree>
    <p:extLst>
      <p:ext uri="{BB962C8B-B14F-4D97-AF65-F5344CB8AC3E}">
        <p14:creationId xmlns:p14="http://schemas.microsoft.com/office/powerpoint/2010/main" val="3292948962"/>
      </p:ext>
    </p:extLst>
  </p:cSld>
  <p:clrMapOvr>
    <a:masterClrMapping/>
  </p:clrMapOvr>
  <p:transition xmlns:p14="http://schemas.microsoft.com/office/powerpoint/2010/main">
    <p:push/>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6000" tmFilter="0, 0; .2, .5; .8, .5; 1, 0"/>
                                        <p:tgtEl>
                                          <p:spTgt spid="2"/>
                                        </p:tgtEl>
                                      </p:cBhvr>
                                    </p:animEffect>
                                    <p:animScale>
                                      <p:cBhvr>
                                        <p:cTn id="7" dur="30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Segues</a:t>
            </a:r>
            <a:r>
              <a:rPr lang="es-ES" dirty="0" smtClean="0"/>
              <a:t> (Control de escenas)</a:t>
            </a:r>
            <a:endParaRPr lang="es-ES" dirty="0"/>
          </a:p>
        </p:txBody>
      </p:sp>
      <p:sp>
        <p:nvSpPr>
          <p:cNvPr id="3" name="Marcador de contenido 2"/>
          <p:cNvSpPr>
            <a:spLocks noGrp="1"/>
          </p:cNvSpPr>
          <p:nvPr>
            <p:ph idx="1"/>
          </p:nvPr>
        </p:nvSpPr>
        <p:spPr>
          <a:xfrm>
            <a:off x="539552" y="1556792"/>
            <a:ext cx="8136904" cy="3960440"/>
          </a:xfrm>
        </p:spPr>
        <p:txBody>
          <a:bodyPr/>
          <a:lstStyle/>
          <a:p>
            <a:pPr marL="0" indent="0">
              <a:buNone/>
            </a:pPr>
            <a:r>
              <a:rPr lang="es-ES_tradnl" dirty="0" smtClean="0"/>
              <a:t>Los </a:t>
            </a:r>
            <a:r>
              <a:rPr lang="es-ES_tradnl" dirty="0" err="1"/>
              <a:t>S</a:t>
            </a:r>
            <a:r>
              <a:rPr lang="es-ES_tradnl" dirty="0" err="1" smtClean="0"/>
              <a:t>toryBoard</a:t>
            </a:r>
            <a:r>
              <a:rPr lang="es-ES_tradnl" dirty="0" smtClean="0"/>
              <a:t> son </a:t>
            </a:r>
            <a:r>
              <a:rPr lang="es-ES_tradnl" dirty="0"/>
              <a:t>una </a:t>
            </a:r>
            <a:r>
              <a:rPr lang="es-ES_tradnl" dirty="0" smtClean="0"/>
              <a:t>car</a:t>
            </a:r>
            <a:r>
              <a:rPr lang="cs-CZ" dirty="0" smtClean="0"/>
              <a:t>á</a:t>
            </a:r>
            <a:r>
              <a:rPr lang="es-ES_tradnl" dirty="0" err="1" smtClean="0"/>
              <a:t>cterística</a:t>
            </a:r>
            <a:r>
              <a:rPr lang="es-ES_tradnl" dirty="0"/>
              <a:t> </a:t>
            </a:r>
            <a:r>
              <a:rPr lang="es-ES_tradnl" dirty="0" smtClean="0"/>
              <a:t>que introdujo </a:t>
            </a:r>
            <a:r>
              <a:rPr lang="es-ES_tradnl" dirty="0"/>
              <a:t>por primera vez </a:t>
            </a:r>
            <a:r>
              <a:rPr lang="es-ES_tradnl" dirty="0" err="1" smtClean="0"/>
              <a:t>iOS</a:t>
            </a:r>
            <a:r>
              <a:rPr lang="es-ES_tradnl" dirty="0" smtClean="0"/>
              <a:t> </a:t>
            </a:r>
            <a:r>
              <a:rPr lang="es-ES_tradnl" dirty="0"/>
              <a:t>5 </a:t>
            </a:r>
            <a:r>
              <a:rPr lang="es-ES_tradnl" dirty="0" smtClean="0"/>
              <a:t>para </a:t>
            </a:r>
            <a:r>
              <a:rPr lang="es-ES_tradnl" dirty="0"/>
              <a:t>guardar una gran cantidad de interfaces de </a:t>
            </a:r>
            <a:r>
              <a:rPr lang="es-ES_tradnl" dirty="0" smtClean="0"/>
              <a:t>usuario </a:t>
            </a:r>
            <a:r>
              <a:rPr lang="es-ES_tradnl" dirty="0"/>
              <a:t>de sus aplicaciones</a:t>
            </a:r>
            <a:r>
              <a:rPr lang="es-ES_tradnl" dirty="0" smtClean="0"/>
              <a:t>.</a:t>
            </a:r>
          </a:p>
          <a:p>
            <a:pPr marL="0" indent="0">
              <a:buNone/>
            </a:pPr>
            <a:endParaRPr lang="es-ES" dirty="0"/>
          </a:p>
          <a:p>
            <a:pPr marL="0" indent="0">
              <a:buNone/>
            </a:pPr>
            <a:r>
              <a:rPr lang="es-ES" dirty="0" smtClean="0"/>
              <a:t>Las otra forma de interfaces son los archivos .</a:t>
            </a:r>
            <a:r>
              <a:rPr lang="es-ES" dirty="0" err="1" smtClean="0"/>
              <a:t>xib</a:t>
            </a:r>
            <a:endParaRPr lang="es-ES_tradnl" dirty="0"/>
          </a:p>
        </p:txBody>
      </p:sp>
    </p:spTree>
    <p:extLst>
      <p:ext uri="{BB962C8B-B14F-4D97-AF65-F5344CB8AC3E}">
        <p14:creationId xmlns:p14="http://schemas.microsoft.com/office/powerpoint/2010/main" val="1251899801"/>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Segues</a:t>
            </a:r>
            <a:r>
              <a:rPr lang="es-ES" dirty="0" smtClean="0"/>
              <a:t> (Control de escenas)</a:t>
            </a:r>
            <a:endParaRPr lang="es-ES" dirty="0"/>
          </a:p>
        </p:txBody>
      </p:sp>
      <p:sp>
        <p:nvSpPr>
          <p:cNvPr id="3" name="Marcador de contenido 2"/>
          <p:cNvSpPr>
            <a:spLocks noGrp="1"/>
          </p:cNvSpPr>
          <p:nvPr>
            <p:ph idx="1"/>
          </p:nvPr>
        </p:nvSpPr>
        <p:spPr>
          <a:xfrm>
            <a:off x="539552" y="1556792"/>
            <a:ext cx="8136904" cy="3960440"/>
          </a:xfrm>
        </p:spPr>
        <p:txBody>
          <a:bodyPr/>
          <a:lstStyle/>
          <a:p>
            <a:pPr marL="0" indent="0">
              <a:buNone/>
            </a:pPr>
            <a:r>
              <a:rPr lang="es-ES_tradnl" dirty="0" smtClean="0"/>
              <a:t>Son la conexión y/o </a:t>
            </a:r>
            <a:r>
              <a:rPr lang="es-ES_tradnl" dirty="0" err="1" smtClean="0"/>
              <a:t>transicion</a:t>
            </a:r>
            <a:r>
              <a:rPr lang="es-ES_tradnl" dirty="0" smtClean="0"/>
              <a:t> de una vista y otra en un </a:t>
            </a:r>
            <a:r>
              <a:rPr lang="es-ES_tradnl" dirty="0" err="1" smtClean="0"/>
              <a:t>StoryBoard</a:t>
            </a:r>
            <a:r>
              <a:rPr lang="es-ES_tradnl" dirty="0" smtClean="0"/>
              <a:t>. </a:t>
            </a:r>
          </a:p>
        </p:txBody>
      </p:sp>
      <p:pic>
        <p:nvPicPr>
          <p:cNvPr id="4" name="Imagen 3" descr="Screen Shot 2016-05-27 at 2.48.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708920"/>
            <a:ext cx="7912100" cy="2489200"/>
          </a:xfrm>
          <a:prstGeom prst="rect">
            <a:avLst/>
          </a:prstGeom>
        </p:spPr>
      </p:pic>
    </p:spTree>
    <p:extLst>
      <p:ext uri="{BB962C8B-B14F-4D97-AF65-F5344CB8AC3E}">
        <p14:creationId xmlns:p14="http://schemas.microsoft.com/office/powerpoint/2010/main" val="1105346409"/>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Animaciones</a:t>
            </a:r>
            <a:endParaRPr lang="es-ES" dirty="0"/>
          </a:p>
        </p:txBody>
      </p:sp>
      <p:sp>
        <p:nvSpPr>
          <p:cNvPr id="3" name="Marcador de contenido 2"/>
          <p:cNvSpPr>
            <a:spLocks noGrp="1"/>
          </p:cNvSpPr>
          <p:nvPr>
            <p:ph idx="1"/>
          </p:nvPr>
        </p:nvSpPr>
        <p:spPr>
          <a:xfrm>
            <a:off x="539552" y="1268760"/>
            <a:ext cx="8208912" cy="3960440"/>
          </a:xfrm>
        </p:spPr>
        <p:txBody>
          <a:bodyPr/>
          <a:lstStyle/>
          <a:p>
            <a:r>
              <a:rPr lang="es-ES" sz="1800" dirty="0" err="1" smtClean="0"/>
              <a:t>UIView</a:t>
            </a:r>
            <a:r>
              <a:rPr lang="es-ES" sz="1800" dirty="0" smtClean="0"/>
              <a:t> </a:t>
            </a:r>
            <a:r>
              <a:rPr lang="es-ES" sz="1800" dirty="0" err="1" smtClean="0"/>
              <a:t>Animation</a:t>
            </a:r>
            <a:endParaRPr lang="es-ES" sz="1800" dirty="0"/>
          </a:p>
          <a:p>
            <a:pPr marL="0" indent="0">
              <a:buNone/>
            </a:pPr>
            <a:r>
              <a:rPr lang="es-ES" sz="1800" dirty="0" smtClean="0"/>
              <a:t>Se realiza con el método </a:t>
            </a:r>
            <a:r>
              <a:rPr lang="es-ES" sz="1800" dirty="0" err="1" smtClean="0"/>
              <a:t>animationWithDuration</a:t>
            </a:r>
            <a:r>
              <a:rPr lang="es-ES" sz="1800" dirty="0" smtClean="0"/>
              <a:t>: que ayuda a cambiar las propiedades de las vistas.</a:t>
            </a:r>
          </a:p>
          <a:p>
            <a:pPr marL="0" indent="0">
              <a:buNone/>
            </a:pPr>
            <a:r>
              <a:rPr lang="es-ES" sz="1800" dirty="0" smtClean="0"/>
              <a:t>Las propiedades importantes para animar en un </a:t>
            </a:r>
            <a:r>
              <a:rPr lang="es-ES" sz="1800" dirty="0" err="1" smtClean="0"/>
              <a:t>UIView</a:t>
            </a:r>
            <a:r>
              <a:rPr lang="es-ES" sz="1800" dirty="0" smtClean="0"/>
              <a:t> son: </a:t>
            </a:r>
          </a:p>
          <a:p>
            <a:pPr>
              <a:buFontTx/>
              <a:buChar char="-"/>
            </a:pPr>
            <a:r>
              <a:rPr lang="es-ES" sz="1800" dirty="0" err="1" smtClean="0"/>
              <a:t>Frame</a:t>
            </a:r>
            <a:r>
              <a:rPr lang="es-ES" sz="1800" dirty="0" smtClean="0"/>
              <a:t>: Principalmente cambia las dimensiones</a:t>
            </a:r>
          </a:p>
          <a:p>
            <a:pPr>
              <a:buFontTx/>
              <a:buChar char="-"/>
            </a:pPr>
            <a:r>
              <a:rPr lang="es-ES" sz="1800" dirty="0" err="1" smtClean="0"/>
              <a:t>Transform</a:t>
            </a:r>
            <a:r>
              <a:rPr lang="es-ES" sz="1800" dirty="0" smtClean="0"/>
              <a:t>: Usada para la translación, rotación y escalamiento.</a:t>
            </a:r>
          </a:p>
          <a:p>
            <a:pPr>
              <a:buFontTx/>
              <a:buChar char="-"/>
            </a:pPr>
            <a:r>
              <a:rPr lang="es-ES" sz="1800" dirty="0" err="1" smtClean="0"/>
              <a:t>Alpha</a:t>
            </a:r>
            <a:r>
              <a:rPr lang="es-ES" sz="1800" dirty="0" smtClean="0"/>
              <a:t>: Usada para cambiar la opacidad de la vista.</a:t>
            </a:r>
            <a:endParaRPr lang="es-ES" sz="1800" dirty="0"/>
          </a:p>
        </p:txBody>
      </p:sp>
      <p:pic>
        <p:nvPicPr>
          <p:cNvPr id="5" name="Imagen 4" descr="Screen Shot 2016-05-27 at 3.12.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4497919"/>
            <a:ext cx="4896544" cy="1523369"/>
          </a:xfrm>
          <a:prstGeom prst="rect">
            <a:avLst/>
          </a:prstGeom>
        </p:spPr>
      </p:pic>
      <p:pic>
        <p:nvPicPr>
          <p:cNvPr id="6" name="Imagen 5" descr="Screen Shot 2016-05-27 at 3.12.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3501008"/>
            <a:ext cx="4608512" cy="1122280"/>
          </a:xfrm>
          <a:prstGeom prst="rect">
            <a:avLst/>
          </a:prstGeom>
        </p:spPr>
      </p:pic>
    </p:spTree>
    <p:extLst>
      <p:ext uri="{BB962C8B-B14F-4D97-AF65-F5344CB8AC3E}">
        <p14:creationId xmlns:p14="http://schemas.microsoft.com/office/powerpoint/2010/main" val="3102385344"/>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Animaciones</a:t>
            </a:r>
            <a:endParaRPr lang="es-ES" dirty="0"/>
          </a:p>
        </p:txBody>
      </p:sp>
      <p:sp>
        <p:nvSpPr>
          <p:cNvPr id="3" name="Marcador de contenido 2"/>
          <p:cNvSpPr>
            <a:spLocks noGrp="1"/>
          </p:cNvSpPr>
          <p:nvPr>
            <p:ph idx="1"/>
          </p:nvPr>
        </p:nvSpPr>
        <p:spPr>
          <a:xfrm>
            <a:off x="539552" y="1556792"/>
            <a:ext cx="8208912" cy="4248472"/>
          </a:xfrm>
        </p:spPr>
        <p:txBody>
          <a:bodyPr/>
          <a:lstStyle/>
          <a:p>
            <a:r>
              <a:rPr lang="es-ES" sz="1800" dirty="0" err="1" smtClean="0"/>
              <a:t>Core</a:t>
            </a:r>
            <a:r>
              <a:rPr lang="es-ES" sz="1800" dirty="0" smtClean="0"/>
              <a:t> </a:t>
            </a:r>
            <a:r>
              <a:rPr lang="es-ES" sz="1800" dirty="0" err="1" smtClean="0"/>
              <a:t>Animation</a:t>
            </a:r>
            <a:endParaRPr lang="es-ES_tradnl" sz="1800" dirty="0" smtClean="0"/>
          </a:p>
          <a:p>
            <a:pPr marL="0" indent="0">
              <a:buNone/>
            </a:pPr>
            <a:r>
              <a:rPr lang="es-ES_tradnl" sz="1800" dirty="0" smtClean="0"/>
              <a:t>Es </a:t>
            </a:r>
            <a:r>
              <a:rPr lang="es-ES_tradnl" sz="1800" dirty="0"/>
              <a:t>una infraestructura para la composición y manipulación de contenido de la aplicación en el hardware. En </a:t>
            </a:r>
            <a:r>
              <a:rPr lang="es-ES_tradnl" sz="1800" dirty="0" smtClean="0"/>
              <a:t>esta </a:t>
            </a:r>
            <a:r>
              <a:rPr lang="es-ES_tradnl" sz="1800" dirty="0"/>
              <a:t>infraestructura son objetos </a:t>
            </a:r>
            <a:r>
              <a:rPr lang="es-ES_tradnl" sz="1800" dirty="0" err="1" smtClean="0"/>
              <a:t>layer</a:t>
            </a:r>
            <a:r>
              <a:rPr lang="es-ES_tradnl" sz="1800" dirty="0" smtClean="0"/>
              <a:t>, </a:t>
            </a:r>
            <a:r>
              <a:rPr lang="es-ES_tradnl" sz="1800" dirty="0"/>
              <a:t>que se usan para administrar y manipular su contenido. </a:t>
            </a:r>
            <a:r>
              <a:rPr lang="es-ES_tradnl" sz="1800" dirty="0" smtClean="0"/>
              <a:t>Un </a:t>
            </a:r>
            <a:r>
              <a:rPr lang="es-ES_tradnl" sz="1800" dirty="0" err="1" smtClean="0"/>
              <a:t>layer</a:t>
            </a:r>
            <a:r>
              <a:rPr lang="es-ES_tradnl" sz="1800" dirty="0" smtClean="0"/>
              <a:t> </a:t>
            </a:r>
            <a:r>
              <a:rPr lang="es-ES_tradnl" sz="1800" dirty="0"/>
              <a:t>captura su contenido en un mapa de bits que puede ser manipulado fácilmente por el hardware de gráficos.</a:t>
            </a:r>
            <a:endParaRPr lang="es-ES" sz="1800" dirty="0" smtClean="0"/>
          </a:p>
          <a:p>
            <a:endParaRPr lang="es-ES" sz="1800" dirty="0" smtClean="0"/>
          </a:p>
          <a:p>
            <a:r>
              <a:rPr lang="es-ES" sz="1800" dirty="0" err="1" smtClean="0"/>
              <a:t>ViewController</a:t>
            </a:r>
            <a:r>
              <a:rPr lang="es-ES" sz="1800" dirty="0" smtClean="0"/>
              <a:t> </a:t>
            </a:r>
            <a:r>
              <a:rPr lang="es-ES" sz="1800" dirty="0" err="1" smtClean="0"/>
              <a:t>Transitions</a:t>
            </a:r>
            <a:endParaRPr lang="es-ES" sz="1800" dirty="0" smtClean="0"/>
          </a:p>
          <a:p>
            <a:pPr marL="0" indent="0">
              <a:buNone/>
            </a:pPr>
            <a:r>
              <a:rPr lang="es-ES_tradnl" sz="1800" dirty="0" smtClean="0"/>
              <a:t>Proporcionan </a:t>
            </a:r>
            <a:r>
              <a:rPr lang="es-ES_tradnl" sz="1800" dirty="0"/>
              <a:t>información visual sobre los cambios en la interfaz de su aplicación. </a:t>
            </a:r>
            <a:r>
              <a:rPr lang="es-ES_tradnl" sz="1800" dirty="0" err="1"/>
              <a:t>UIKit</a:t>
            </a:r>
            <a:r>
              <a:rPr lang="es-ES_tradnl" sz="1800" dirty="0"/>
              <a:t> proporciona un conjunto de estilos estándar de transición para utilizar en la presentación de los controladores de vista, y se puede complementar las transiciones estándar con transiciones personalizadas de su propia.</a:t>
            </a:r>
            <a:endParaRPr lang="es-ES" sz="1800" dirty="0"/>
          </a:p>
        </p:txBody>
      </p:sp>
    </p:spTree>
    <p:extLst>
      <p:ext uri="{BB962C8B-B14F-4D97-AF65-F5344CB8AC3E}">
        <p14:creationId xmlns:p14="http://schemas.microsoft.com/office/powerpoint/2010/main" val="1826185292"/>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Mapas</a:t>
            </a:r>
            <a:endParaRPr lang="es-ES" dirty="0"/>
          </a:p>
        </p:txBody>
      </p:sp>
      <p:sp>
        <p:nvSpPr>
          <p:cNvPr id="3" name="Marcador de contenido 2"/>
          <p:cNvSpPr>
            <a:spLocks noGrp="1"/>
          </p:cNvSpPr>
          <p:nvPr>
            <p:ph idx="1"/>
          </p:nvPr>
        </p:nvSpPr>
        <p:spPr>
          <a:xfrm>
            <a:off x="539552" y="1268760"/>
            <a:ext cx="8136904" cy="4176464"/>
          </a:xfrm>
        </p:spPr>
        <p:txBody>
          <a:bodyPr/>
          <a:lstStyle/>
          <a:p>
            <a:pPr marL="0" indent="0">
              <a:buNone/>
            </a:pPr>
            <a:r>
              <a:rPr lang="es-ES_tradnl" sz="2800" dirty="0"/>
              <a:t>Un objeto </a:t>
            </a:r>
            <a:r>
              <a:rPr lang="es-ES_tradnl" sz="2800" dirty="0" err="1"/>
              <a:t>MKMapView</a:t>
            </a:r>
            <a:r>
              <a:rPr lang="es-ES_tradnl" sz="2800" dirty="0"/>
              <a:t> proporciona una interfaz mapa </a:t>
            </a:r>
            <a:r>
              <a:rPr lang="es-ES_tradnl" sz="2800" dirty="0" smtClean="0"/>
              <a:t>embebida, </a:t>
            </a:r>
            <a:r>
              <a:rPr lang="es-ES_tradnl" sz="2800" dirty="0"/>
              <a:t>similar a la proporcionada por la </a:t>
            </a:r>
            <a:r>
              <a:rPr lang="es-ES_tradnl" sz="2800" dirty="0" smtClean="0"/>
              <a:t>aplicación de mapas del dispositivo. Se utiliza para </a:t>
            </a:r>
            <a:r>
              <a:rPr lang="es-ES_tradnl" sz="2800" dirty="0"/>
              <a:t>visualizar la información del mapa y para manipular el contenido del mapa desde la aplicación. Se puede centrar el mapa en una determinada coordenada, </a:t>
            </a:r>
            <a:r>
              <a:rPr lang="es-ES_tradnl" sz="2800" dirty="0" smtClean="0"/>
              <a:t>especificar </a:t>
            </a:r>
            <a:r>
              <a:rPr lang="es-ES_tradnl" sz="2800" dirty="0"/>
              <a:t>el tamaño del área que desea visualizar y </a:t>
            </a:r>
            <a:r>
              <a:rPr lang="es-ES_tradnl" sz="2800" dirty="0" smtClean="0"/>
              <a:t>agregar notas en el </a:t>
            </a:r>
            <a:r>
              <a:rPr lang="es-ES_tradnl" sz="2800" dirty="0"/>
              <a:t>mapa con información personalizada.</a:t>
            </a:r>
            <a:endParaRPr lang="es-ES" sz="2800" dirty="0"/>
          </a:p>
        </p:txBody>
      </p:sp>
    </p:spTree>
    <p:extLst>
      <p:ext uri="{BB962C8B-B14F-4D97-AF65-F5344CB8AC3E}">
        <p14:creationId xmlns:p14="http://schemas.microsoft.com/office/powerpoint/2010/main" val="3853100899"/>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116632"/>
            <a:ext cx="7921625" cy="863600"/>
          </a:xfrm>
        </p:spPr>
        <p:txBody>
          <a:bodyPr/>
          <a:lstStyle/>
          <a:p>
            <a:r>
              <a:rPr lang="es-ES" dirty="0" err="1" smtClean="0"/>
              <a:t>Camara</a:t>
            </a:r>
            <a:endParaRPr lang="es-ES" dirty="0"/>
          </a:p>
        </p:txBody>
      </p:sp>
      <p:sp>
        <p:nvSpPr>
          <p:cNvPr id="3" name="Marcador de contenido 2"/>
          <p:cNvSpPr>
            <a:spLocks noGrp="1"/>
          </p:cNvSpPr>
          <p:nvPr>
            <p:ph idx="1"/>
          </p:nvPr>
        </p:nvSpPr>
        <p:spPr>
          <a:xfrm>
            <a:off x="251520" y="980728"/>
            <a:ext cx="8604448" cy="2736304"/>
          </a:xfrm>
        </p:spPr>
        <p:txBody>
          <a:bodyPr/>
          <a:lstStyle/>
          <a:p>
            <a:pPr marL="0" indent="0">
              <a:buNone/>
            </a:pPr>
            <a:r>
              <a:rPr lang="es-ES_tradnl" sz="2400" dirty="0"/>
              <a:t>La clase </a:t>
            </a:r>
            <a:r>
              <a:rPr lang="es-ES_tradnl" sz="2400" dirty="0" err="1"/>
              <a:t>UIImagePickerController</a:t>
            </a:r>
            <a:r>
              <a:rPr lang="es-ES_tradnl" sz="2400" dirty="0"/>
              <a:t> gestiona las interfaces personalizables, </a:t>
            </a:r>
            <a:r>
              <a:rPr lang="es-ES_tradnl" sz="2400" dirty="0" smtClean="0"/>
              <a:t>suministradas </a:t>
            </a:r>
            <a:r>
              <a:rPr lang="es-ES_tradnl" sz="2400" dirty="0"/>
              <a:t>por el sistema </a:t>
            </a:r>
            <a:r>
              <a:rPr lang="es-ES_tradnl" sz="2400" dirty="0" smtClean="0"/>
              <a:t>para </a:t>
            </a:r>
            <a:r>
              <a:rPr lang="es-ES_tradnl" sz="2400" dirty="0"/>
              <a:t>la toma de fotografías y películas en dispositivos soportados y para la elección de las imágenes y vídeos grabados para </a:t>
            </a:r>
            <a:r>
              <a:rPr lang="es-ES_tradnl" sz="2400" dirty="0" smtClean="0"/>
              <a:t>usarlos en la aplicación. </a:t>
            </a:r>
            <a:r>
              <a:rPr lang="es-ES_tradnl" sz="2400" dirty="0"/>
              <a:t>Un </a:t>
            </a:r>
            <a:r>
              <a:rPr lang="es-ES_tradnl" sz="2400" dirty="0" err="1" smtClean="0"/>
              <a:t>PickerController</a:t>
            </a:r>
            <a:r>
              <a:rPr lang="es-ES_tradnl" sz="2400" dirty="0" smtClean="0"/>
              <a:t> </a:t>
            </a:r>
            <a:r>
              <a:rPr lang="es-ES_tradnl" sz="2400" dirty="0"/>
              <a:t>gestiona las interacciones del usuario y obtiene el resultado de esas interacciones a un objeto delegado</a:t>
            </a:r>
            <a:r>
              <a:rPr lang="es-ES_tradnl" sz="2400" dirty="0" smtClean="0"/>
              <a:t>.</a:t>
            </a:r>
          </a:p>
          <a:p>
            <a:pPr marL="0" indent="0">
              <a:buNone/>
            </a:pPr>
            <a:endParaRPr lang="es-ES_tradnl" sz="2400" dirty="0"/>
          </a:p>
          <a:p>
            <a:pPr marL="0" indent="0">
              <a:buNone/>
            </a:pPr>
            <a:endParaRPr lang="es-ES" sz="2400" dirty="0" smtClean="0"/>
          </a:p>
        </p:txBody>
      </p:sp>
      <p:pic>
        <p:nvPicPr>
          <p:cNvPr id="4" name="Imagen 3" descr="Screen Shot 2016-11-25 at 7.53.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272" y="3641824"/>
            <a:ext cx="8331200" cy="1803400"/>
          </a:xfrm>
          <a:prstGeom prst="rect">
            <a:avLst/>
          </a:prstGeom>
        </p:spPr>
      </p:pic>
      <p:sp>
        <p:nvSpPr>
          <p:cNvPr id="5" name="CuadroTexto 4"/>
          <p:cNvSpPr txBox="1"/>
          <p:nvPr/>
        </p:nvSpPr>
        <p:spPr>
          <a:xfrm>
            <a:off x="251520" y="5661248"/>
            <a:ext cx="6763390" cy="357790"/>
          </a:xfrm>
          <a:prstGeom prst="rect">
            <a:avLst/>
          </a:prstGeom>
          <a:noFill/>
        </p:spPr>
        <p:txBody>
          <a:bodyPr wrap="none" rtlCol="0">
            <a:spAutoFit/>
          </a:bodyPr>
          <a:lstStyle/>
          <a:p>
            <a:r>
              <a:rPr lang="en-US" dirty="0">
                <a:solidFill>
                  <a:srgbClr val="0000FF"/>
                </a:solidFill>
              </a:rPr>
              <a:t>https://</a:t>
            </a:r>
            <a:r>
              <a:rPr lang="en-US" dirty="0" err="1">
                <a:solidFill>
                  <a:srgbClr val="0000FF"/>
                </a:solidFill>
              </a:rPr>
              <a:t>www.appcoda.com</a:t>
            </a:r>
            <a:r>
              <a:rPr lang="en-US" dirty="0">
                <a:solidFill>
                  <a:srgbClr val="0000FF"/>
                </a:solidFill>
              </a:rPr>
              <a:t>/</a:t>
            </a:r>
            <a:r>
              <a:rPr lang="en-US" dirty="0" err="1">
                <a:solidFill>
                  <a:srgbClr val="0000FF"/>
                </a:solidFill>
              </a:rPr>
              <a:t>ios</a:t>
            </a:r>
            <a:r>
              <a:rPr lang="en-US" dirty="0">
                <a:solidFill>
                  <a:srgbClr val="0000FF"/>
                </a:solidFill>
              </a:rPr>
              <a:t>-programming-camera-</a:t>
            </a:r>
            <a:r>
              <a:rPr lang="en-US" dirty="0" err="1">
                <a:solidFill>
                  <a:srgbClr val="0000FF"/>
                </a:solidFill>
              </a:rPr>
              <a:t>iphone</a:t>
            </a:r>
            <a:r>
              <a:rPr lang="en-US" dirty="0">
                <a:solidFill>
                  <a:srgbClr val="0000FF"/>
                </a:solidFill>
              </a:rPr>
              <a:t>-app/</a:t>
            </a:r>
            <a:endParaRPr lang="es-ES" dirty="0">
              <a:solidFill>
                <a:srgbClr val="0000FF"/>
              </a:solidFill>
            </a:endParaRPr>
          </a:p>
        </p:txBody>
      </p:sp>
    </p:spTree>
    <p:extLst>
      <p:ext uri="{BB962C8B-B14F-4D97-AF65-F5344CB8AC3E}">
        <p14:creationId xmlns:p14="http://schemas.microsoft.com/office/powerpoint/2010/main" val="497756232"/>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116632"/>
            <a:ext cx="7921625" cy="863600"/>
          </a:xfrm>
        </p:spPr>
        <p:txBody>
          <a:bodyPr/>
          <a:lstStyle/>
          <a:p>
            <a:r>
              <a:rPr lang="es-ES" dirty="0" smtClean="0"/>
              <a:t>Audio y video</a:t>
            </a:r>
            <a:endParaRPr lang="es-ES" dirty="0"/>
          </a:p>
        </p:txBody>
      </p:sp>
      <p:sp>
        <p:nvSpPr>
          <p:cNvPr id="3" name="Marcador de contenido 2"/>
          <p:cNvSpPr>
            <a:spLocks noGrp="1"/>
          </p:cNvSpPr>
          <p:nvPr>
            <p:ph idx="1"/>
          </p:nvPr>
        </p:nvSpPr>
        <p:spPr>
          <a:xfrm>
            <a:off x="539552" y="980728"/>
            <a:ext cx="8280920" cy="4680520"/>
          </a:xfrm>
        </p:spPr>
        <p:txBody>
          <a:bodyPr/>
          <a:lstStyle/>
          <a:p>
            <a:pPr marL="0" indent="0">
              <a:buNone/>
            </a:pPr>
            <a:r>
              <a:rPr lang="es-ES" dirty="0" smtClean="0"/>
              <a:t>Formatos y </a:t>
            </a:r>
            <a:r>
              <a:rPr lang="es-ES" dirty="0" err="1" smtClean="0"/>
              <a:t>codecs</a:t>
            </a:r>
            <a:r>
              <a:rPr lang="es-ES" dirty="0" smtClean="0"/>
              <a:t> soportados de reproducción</a:t>
            </a:r>
          </a:p>
          <a:p>
            <a:pPr marL="0" indent="0">
              <a:buNone/>
            </a:pPr>
            <a:endParaRPr lang="es-ES" sz="2400" dirty="0" smtClean="0"/>
          </a:p>
          <a:p>
            <a:pPr marL="0" indent="0">
              <a:buNone/>
            </a:pPr>
            <a:endParaRPr lang="es-ES" sz="2400" dirty="0" smtClean="0"/>
          </a:p>
        </p:txBody>
      </p:sp>
      <p:pic>
        <p:nvPicPr>
          <p:cNvPr id="8" name="Imagen 7" descr="Screen Shot 2016-05-27 at 5.02.3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040" y="2060848"/>
            <a:ext cx="8604448" cy="3410865"/>
          </a:xfrm>
          <a:prstGeom prst="rect">
            <a:avLst/>
          </a:prstGeom>
        </p:spPr>
      </p:pic>
    </p:spTree>
    <p:extLst>
      <p:ext uri="{BB962C8B-B14F-4D97-AF65-F5344CB8AC3E}">
        <p14:creationId xmlns:p14="http://schemas.microsoft.com/office/powerpoint/2010/main" val="1830224540"/>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116632"/>
            <a:ext cx="7921625" cy="863600"/>
          </a:xfrm>
        </p:spPr>
        <p:txBody>
          <a:bodyPr/>
          <a:lstStyle/>
          <a:p>
            <a:r>
              <a:rPr lang="es-ES" dirty="0" smtClean="0"/>
              <a:t>Audio y video</a:t>
            </a:r>
            <a:endParaRPr lang="es-ES" dirty="0"/>
          </a:p>
        </p:txBody>
      </p:sp>
      <p:sp>
        <p:nvSpPr>
          <p:cNvPr id="3" name="Marcador de contenido 2"/>
          <p:cNvSpPr>
            <a:spLocks noGrp="1"/>
          </p:cNvSpPr>
          <p:nvPr>
            <p:ph idx="1"/>
          </p:nvPr>
        </p:nvSpPr>
        <p:spPr>
          <a:xfrm>
            <a:off x="539552" y="980728"/>
            <a:ext cx="8280920" cy="4680520"/>
          </a:xfrm>
        </p:spPr>
        <p:txBody>
          <a:bodyPr/>
          <a:lstStyle/>
          <a:p>
            <a:r>
              <a:rPr lang="es-ES" sz="2400" dirty="0" err="1" smtClean="0"/>
              <a:t>AVAudioPlayer</a:t>
            </a:r>
            <a:endParaRPr lang="es-ES" sz="2400" dirty="0" smtClean="0"/>
          </a:p>
          <a:p>
            <a:endParaRPr lang="es-ES" sz="2400" dirty="0"/>
          </a:p>
          <a:p>
            <a:pPr marL="0" indent="0">
              <a:buNone/>
            </a:pPr>
            <a:r>
              <a:rPr lang="es-ES_tradnl" sz="2000" dirty="0"/>
              <a:t>La clase </a:t>
            </a:r>
            <a:r>
              <a:rPr lang="es-ES_tradnl" sz="2000" dirty="0" err="1"/>
              <a:t>AVAudioPlayer</a:t>
            </a:r>
            <a:r>
              <a:rPr lang="es-ES_tradnl" sz="2000" dirty="0"/>
              <a:t> proporciona una interfaz simple de </a:t>
            </a:r>
            <a:r>
              <a:rPr lang="es-ES_tradnl" sz="2000" dirty="0" err="1"/>
              <a:t>Objective</a:t>
            </a:r>
            <a:r>
              <a:rPr lang="es-ES_tradnl" sz="2000" dirty="0"/>
              <a:t>-C para la reproducción de sonidos. Si su aplicación no requiere </a:t>
            </a:r>
            <a:r>
              <a:rPr lang="es-ES_tradnl" sz="2000" dirty="0" smtClean="0"/>
              <a:t>estéreo </a:t>
            </a:r>
            <a:r>
              <a:rPr lang="es-ES_tradnl" sz="2000" dirty="0"/>
              <a:t>o una sincronización precisa, y si usted no está </a:t>
            </a:r>
            <a:r>
              <a:rPr lang="es-ES_tradnl" sz="2000" dirty="0" smtClean="0"/>
              <a:t>reproduciendo audio </a:t>
            </a:r>
            <a:r>
              <a:rPr lang="es-ES_tradnl" sz="2000" dirty="0"/>
              <a:t>capturado de una </a:t>
            </a:r>
            <a:r>
              <a:rPr lang="es-ES_tradnl" sz="2000" dirty="0" smtClean="0"/>
              <a:t>conexión de </a:t>
            </a:r>
            <a:r>
              <a:rPr lang="es-ES_tradnl" sz="2000" dirty="0"/>
              <a:t>red, Apple recomienda que utilice esta clase para la reproducción.</a:t>
            </a:r>
            <a:endParaRPr lang="es-ES" sz="2000" dirty="0" smtClean="0"/>
          </a:p>
          <a:p>
            <a:pPr marL="0" indent="0">
              <a:buNone/>
            </a:pPr>
            <a:endParaRPr lang="es-ES" sz="2000" dirty="0" smtClean="0"/>
          </a:p>
        </p:txBody>
      </p:sp>
      <p:pic>
        <p:nvPicPr>
          <p:cNvPr id="5" name="Imagen 4" descr="Screen Shot 2016-05-27 at 5.24.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501008"/>
            <a:ext cx="8028384" cy="1979464"/>
          </a:xfrm>
          <a:prstGeom prst="rect">
            <a:avLst/>
          </a:prstGeom>
        </p:spPr>
      </p:pic>
      <p:pic>
        <p:nvPicPr>
          <p:cNvPr id="4" name="Imagen 3" descr="Screen Shot 2016-05-27 at 5.43.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60" y="5661248"/>
            <a:ext cx="5372100" cy="330200"/>
          </a:xfrm>
          <a:prstGeom prst="rect">
            <a:avLst/>
          </a:prstGeom>
        </p:spPr>
      </p:pic>
    </p:spTree>
    <p:extLst>
      <p:ext uri="{BB962C8B-B14F-4D97-AF65-F5344CB8AC3E}">
        <p14:creationId xmlns:p14="http://schemas.microsoft.com/office/powerpoint/2010/main" val="1705009868"/>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116632"/>
            <a:ext cx="7921625" cy="863600"/>
          </a:xfrm>
        </p:spPr>
        <p:txBody>
          <a:bodyPr/>
          <a:lstStyle/>
          <a:p>
            <a:r>
              <a:rPr lang="es-ES" dirty="0" smtClean="0"/>
              <a:t>Audio y video</a:t>
            </a:r>
            <a:endParaRPr lang="es-ES" dirty="0"/>
          </a:p>
        </p:txBody>
      </p:sp>
      <p:sp>
        <p:nvSpPr>
          <p:cNvPr id="3" name="Marcador de contenido 2"/>
          <p:cNvSpPr>
            <a:spLocks noGrp="1"/>
          </p:cNvSpPr>
          <p:nvPr>
            <p:ph idx="1"/>
          </p:nvPr>
        </p:nvSpPr>
        <p:spPr>
          <a:xfrm>
            <a:off x="539552" y="980728"/>
            <a:ext cx="8280920" cy="4680520"/>
          </a:xfrm>
        </p:spPr>
        <p:txBody>
          <a:bodyPr/>
          <a:lstStyle/>
          <a:p>
            <a:pPr marL="0" indent="0">
              <a:buNone/>
            </a:pPr>
            <a:r>
              <a:rPr lang="es-ES" dirty="0" smtClean="0"/>
              <a:t>Formatos y </a:t>
            </a:r>
            <a:r>
              <a:rPr lang="es-ES" dirty="0" err="1" smtClean="0"/>
              <a:t>codecs</a:t>
            </a:r>
            <a:r>
              <a:rPr lang="es-ES" dirty="0" smtClean="0"/>
              <a:t> soportados de grabación</a:t>
            </a:r>
          </a:p>
          <a:p>
            <a:pPr marL="0" indent="0">
              <a:buNone/>
            </a:pPr>
            <a:endParaRPr lang="es-ES" sz="2400" dirty="0" smtClean="0"/>
          </a:p>
          <a:p>
            <a:pPr marL="0" indent="0">
              <a:buNone/>
            </a:pPr>
            <a:endParaRPr lang="es-ES" sz="2400" dirty="0" smtClean="0"/>
          </a:p>
        </p:txBody>
      </p:sp>
      <p:pic>
        <p:nvPicPr>
          <p:cNvPr id="4" name="Imagen 3" descr="Screen Shot 2016-05-27 at 5.02.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772816"/>
            <a:ext cx="8456186" cy="2304256"/>
          </a:xfrm>
          <a:prstGeom prst="rect">
            <a:avLst/>
          </a:prstGeom>
        </p:spPr>
      </p:pic>
    </p:spTree>
    <p:extLst>
      <p:ext uri="{BB962C8B-B14F-4D97-AF65-F5344CB8AC3E}">
        <p14:creationId xmlns:p14="http://schemas.microsoft.com/office/powerpoint/2010/main" val="2806529511"/>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116632"/>
            <a:ext cx="7921625" cy="863600"/>
          </a:xfrm>
        </p:spPr>
        <p:txBody>
          <a:bodyPr/>
          <a:lstStyle/>
          <a:p>
            <a:r>
              <a:rPr lang="es-ES" dirty="0" smtClean="0"/>
              <a:t>Audio y video</a:t>
            </a:r>
            <a:endParaRPr lang="es-ES" dirty="0"/>
          </a:p>
        </p:txBody>
      </p:sp>
      <p:sp>
        <p:nvSpPr>
          <p:cNvPr id="3" name="Marcador de contenido 2"/>
          <p:cNvSpPr>
            <a:spLocks noGrp="1"/>
          </p:cNvSpPr>
          <p:nvPr>
            <p:ph idx="1"/>
          </p:nvPr>
        </p:nvSpPr>
        <p:spPr>
          <a:xfrm>
            <a:off x="539552" y="980728"/>
            <a:ext cx="8280920" cy="4680520"/>
          </a:xfrm>
        </p:spPr>
        <p:txBody>
          <a:bodyPr/>
          <a:lstStyle/>
          <a:p>
            <a:r>
              <a:rPr lang="es-ES" sz="2400" dirty="0" err="1" smtClean="0"/>
              <a:t>AVAudioRecorder</a:t>
            </a:r>
            <a:endParaRPr lang="es-ES" sz="2400" dirty="0" smtClean="0"/>
          </a:p>
          <a:p>
            <a:pPr marL="0" indent="0">
              <a:buNone/>
            </a:pPr>
            <a:r>
              <a:rPr lang="es-ES_tradnl" sz="1800" dirty="0" smtClean="0"/>
              <a:t>Esta </a:t>
            </a:r>
            <a:r>
              <a:rPr lang="es-ES_tradnl" sz="1800" dirty="0"/>
              <a:t>clase proporciona una interfaz altamente </a:t>
            </a:r>
            <a:r>
              <a:rPr lang="es-ES_tradnl" sz="1800" dirty="0" smtClean="0"/>
              <a:t>optimizada que </a:t>
            </a:r>
            <a:r>
              <a:rPr lang="es-ES_tradnl" sz="1800" dirty="0"/>
              <a:t>hace que sea fácil de proporcionar sofisticadas funciones como pausar / reanudar la grabación y manejo de interrupciones de audio. Al mismo tiempo, se mantiene el control completo sobre el formato de grabación.</a:t>
            </a:r>
          </a:p>
          <a:p>
            <a:pPr marL="0" indent="0">
              <a:buNone/>
            </a:pPr>
            <a:endParaRPr lang="es-ES_tradnl" sz="1800" dirty="0"/>
          </a:p>
          <a:p>
            <a:pPr marL="0" indent="0">
              <a:buNone/>
            </a:pPr>
            <a:r>
              <a:rPr lang="es-ES_tradnl" sz="1800" dirty="0"/>
              <a:t>Para prepararse para la grabación con una grabadora de audio:</a:t>
            </a:r>
          </a:p>
          <a:p>
            <a:pPr marL="0" indent="0">
              <a:buNone/>
            </a:pPr>
            <a:endParaRPr lang="es-ES_tradnl" sz="1800" dirty="0"/>
          </a:p>
          <a:p>
            <a:pPr marL="0" indent="0">
              <a:buNone/>
            </a:pPr>
            <a:r>
              <a:rPr lang="es-ES_tradnl" sz="1800" dirty="0"/>
              <a:t>Especificar un URL del archivo de sonido.</a:t>
            </a:r>
          </a:p>
          <a:p>
            <a:pPr marL="0" indent="0">
              <a:buNone/>
            </a:pPr>
            <a:r>
              <a:rPr lang="es-ES_tradnl" sz="1800" dirty="0"/>
              <a:t>Configurar la sesión de audio.</a:t>
            </a:r>
          </a:p>
          <a:p>
            <a:pPr marL="0" indent="0">
              <a:buNone/>
            </a:pPr>
            <a:r>
              <a:rPr lang="es-ES_tradnl" sz="1800" dirty="0"/>
              <a:t>Configurar el estado inicial del grabador de audio</a:t>
            </a:r>
            <a:r>
              <a:rPr lang="es-ES_tradnl" sz="1800" dirty="0" smtClean="0"/>
              <a:t>.</a:t>
            </a:r>
            <a:endParaRPr lang="es-ES_tradnl" sz="1800" dirty="0"/>
          </a:p>
        </p:txBody>
      </p:sp>
    </p:spTree>
    <p:extLst>
      <p:ext uri="{BB962C8B-B14F-4D97-AF65-F5344CB8AC3E}">
        <p14:creationId xmlns:p14="http://schemas.microsoft.com/office/powerpoint/2010/main" val="3254660535"/>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1700808"/>
            <a:ext cx="7921625" cy="2016646"/>
          </a:xfrm>
        </p:spPr>
        <p:txBody>
          <a:bodyPr/>
          <a:lstStyle/>
          <a:p>
            <a:r>
              <a:rPr lang="es-ES" sz="4800" dirty="0" smtClean="0">
                <a:solidFill>
                  <a:schemeClr val="tx1"/>
                </a:solidFill>
              </a:rPr>
              <a:t>Desarrollo de aplicaciones utilizando SDK - </a:t>
            </a:r>
            <a:r>
              <a:rPr lang="es-ES" sz="4800" dirty="0" err="1" smtClean="0">
                <a:solidFill>
                  <a:schemeClr val="tx1"/>
                </a:solidFill>
              </a:rPr>
              <a:t>iOS</a:t>
            </a:r>
            <a:endParaRPr lang="es-ES" sz="4800" dirty="0">
              <a:solidFill>
                <a:schemeClr val="tx1"/>
              </a:solidFill>
            </a:endParaRPr>
          </a:p>
        </p:txBody>
      </p:sp>
      <p:sp>
        <p:nvSpPr>
          <p:cNvPr id="3" name="Marcador de contenido 2"/>
          <p:cNvSpPr>
            <a:spLocks noGrp="1"/>
          </p:cNvSpPr>
          <p:nvPr>
            <p:ph idx="1"/>
          </p:nvPr>
        </p:nvSpPr>
        <p:spPr>
          <a:xfrm>
            <a:off x="1187624" y="5229200"/>
            <a:ext cx="6624736" cy="648073"/>
          </a:xfrm>
        </p:spPr>
        <p:txBody>
          <a:bodyPr/>
          <a:lstStyle/>
          <a:p>
            <a:pPr marL="0" indent="0">
              <a:buNone/>
            </a:pPr>
            <a:r>
              <a:rPr lang="es-ES" sz="2400" dirty="0" smtClean="0"/>
              <a:t>Diplomado Desarrollo de software para móviles</a:t>
            </a:r>
            <a:endParaRPr lang="es-ES" sz="2400" dirty="0"/>
          </a:p>
        </p:txBody>
      </p:sp>
    </p:spTree>
    <p:extLst>
      <p:ext uri="{BB962C8B-B14F-4D97-AF65-F5344CB8AC3E}">
        <p14:creationId xmlns:p14="http://schemas.microsoft.com/office/powerpoint/2010/main" val="4068733743"/>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188640"/>
            <a:ext cx="7921625" cy="863600"/>
          </a:xfrm>
        </p:spPr>
        <p:txBody>
          <a:bodyPr/>
          <a:lstStyle/>
          <a:p>
            <a:r>
              <a:rPr lang="es-ES" dirty="0" err="1" smtClean="0"/>
              <a:t>AVPlayer</a:t>
            </a:r>
            <a:endParaRPr lang="es-ES" dirty="0"/>
          </a:p>
        </p:txBody>
      </p:sp>
      <p:sp>
        <p:nvSpPr>
          <p:cNvPr id="3" name="Marcador de contenido 2"/>
          <p:cNvSpPr>
            <a:spLocks noGrp="1"/>
          </p:cNvSpPr>
          <p:nvPr>
            <p:ph idx="1"/>
          </p:nvPr>
        </p:nvSpPr>
        <p:spPr>
          <a:xfrm>
            <a:off x="539552" y="1124744"/>
            <a:ext cx="7921625" cy="3527847"/>
          </a:xfrm>
        </p:spPr>
        <p:txBody>
          <a:bodyPr/>
          <a:lstStyle/>
          <a:p>
            <a:r>
              <a:rPr lang="es-ES_tradnl" sz="2000" dirty="0"/>
              <a:t>Un </a:t>
            </a:r>
            <a:r>
              <a:rPr lang="es-ES_tradnl" sz="2000" dirty="0" err="1"/>
              <a:t>AVPlayer</a:t>
            </a:r>
            <a:r>
              <a:rPr lang="es-ES_tradnl" sz="2000" dirty="0"/>
              <a:t> es un objeto controlador utilizado para administrar la reproducción y la temporización de un elemento multimedia. Proporciona la interfaz para controlar el comportamiento de </a:t>
            </a:r>
            <a:r>
              <a:rPr lang="es-ES_tradnl" sz="2000" dirty="0" smtClean="0"/>
              <a:t>video, </a:t>
            </a:r>
            <a:r>
              <a:rPr lang="es-ES_tradnl" sz="2000" dirty="0"/>
              <a:t>como su capacidad para reproducir, pausar, cambiar la velocidad de reproducción y buscar varios puntos en el tiempo dentro de la línea de tiempo del </a:t>
            </a:r>
            <a:r>
              <a:rPr lang="es-ES_tradnl" sz="2000" dirty="0" smtClean="0"/>
              <a:t>video. </a:t>
            </a:r>
            <a:r>
              <a:rPr lang="es-ES_tradnl" sz="2000" dirty="0"/>
              <a:t>Puede utilizar un </a:t>
            </a:r>
            <a:r>
              <a:rPr lang="es-ES_tradnl" sz="2000" dirty="0" err="1"/>
              <a:t>AVPlayer</a:t>
            </a:r>
            <a:r>
              <a:rPr lang="es-ES_tradnl" sz="2000" dirty="0"/>
              <a:t> para reproducir medios basados en archivos locales y remotos, como películas QuickTime y archivos de audio MP3, así como medios audiovisuales que se sirven mediante HTTP Live </a:t>
            </a:r>
            <a:r>
              <a:rPr lang="es-ES_tradnl" sz="2000" dirty="0" err="1"/>
              <a:t>Streaming</a:t>
            </a:r>
            <a:r>
              <a:rPr lang="es-ES_tradnl" sz="2000" dirty="0"/>
              <a:t>.</a:t>
            </a:r>
            <a:endParaRPr lang="es-ES" sz="2000" dirty="0"/>
          </a:p>
        </p:txBody>
      </p:sp>
    </p:spTree>
    <p:extLst>
      <p:ext uri="{BB962C8B-B14F-4D97-AF65-F5344CB8AC3E}">
        <p14:creationId xmlns:p14="http://schemas.microsoft.com/office/powerpoint/2010/main" val="37592045"/>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AVPlayerViewController</a:t>
            </a:r>
            <a:endParaRPr lang="es-ES" dirty="0"/>
          </a:p>
        </p:txBody>
      </p:sp>
      <p:sp>
        <p:nvSpPr>
          <p:cNvPr id="3" name="Marcador de contenido 2"/>
          <p:cNvSpPr>
            <a:spLocks noGrp="1"/>
          </p:cNvSpPr>
          <p:nvPr>
            <p:ph idx="1"/>
          </p:nvPr>
        </p:nvSpPr>
        <p:spPr>
          <a:xfrm>
            <a:off x="539750" y="1916831"/>
            <a:ext cx="7921625" cy="3383831"/>
          </a:xfrm>
        </p:spPr>
        <p:txBody>
          <a:bodyPr/>
          <a:lstStyle/>
          <a:p>
            <a:r>
              <a:rPr lang="es-ES_tradnl" sz="2000" dirty="0"/>
              <a:t>El uso de </a:t>
            </a:r>
            <a:r>
              <a:rPr lang="es-ES_tradnl" sz="2000" dirty="0" err="1"/>
              <a:t>AVPlayerViewController</a:t>
            </a:r>
            <a:r>
              <a:rPr lang="es-ES_tradnl" sz="2000" dirty="0"/>
              <a:t> facilita la adición de capacidades de reproducción de medios a la aplicación que coincide con el estilo y las características de los reproductores nativos del sistema. Puesto que </a:t>
            </a:r>
            <a:r>
              <a:rPr lang="es-ES_tradnl" sz="2000" dirty="0" err="1"/>
              <a:t>AVPlayerViewController</a:t>
            </a:r>
            <a:r>
              <a:rPr lang="es-ES_tradnl" sz="2000" dirty="0"/>
              <a:t> es una clase de </a:t>
            </a:r>
            <a:r>
              <a:rPr lang="es-ES_tradnl" sz="2000" dirty="0" err="1"/>
              <a:t>framework</a:t>
            </a:r>
            <a:r>
              <a:rPr lang="es-ES_tradnl" sz="2000" dirty="0"/>
              <a:t> del sistema, sus aplicaciones de reproducción adoptan automáticamente la nueva estética y las características de futuras actualizaciones del sistema operativo sin ningún trabajo adicional de parte de usted.</a:t>
            </a:r>
            <a:endParaRPr lang="es-ES" sz="2000" dirty="0"/>
          </a:p>
        </p:txBody>
      </p:sp>
    </p:spTree>
    <p:extLst>
      <p:ext uri="{BB962C8B-B14F-4D97-AF65-F5344CB8AC3E}">
        <p14:creationId xmlns:p14="http://schemas.microsoft.com/office/powerpoint/2010/main" val="493483375"/>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AFNetworking</a:t>
            </a:r>
            <a:endParaRPr lang="es-ES" dirty="0"/>
          </a:p>
        </p:txBody>
      </p:sp>
      <p:sp>
        <p:nvSpPr>
          <p:cNvPr id="3" name="Marcador de contenido 2"/>
          <p:cNvSpPr>
            <a:spLocks noGrp="1"/>
          </p:cNvSpPr>
          <p:nvPr>
            <p:ph idx="1"/>
          </p:nvPr>
        </p:nvSpPr>
        <p:spPr>
          <a:xfrm>
            <a:off x="539750" y="1844823"/>
            <a:ext cx="7921625" cy="3455839"/>
          </a:xfrm>
        </p:spPr>
        <p:txBody>
          <a:bodyPr/>
          <a:lstStyle/>
          <a:p>
            <a:r>
              <a:rPr lang="es-ES_tradnl" sz="2400" dirty="0" err="1"/>
              <a:t>AFNetworking</a:t>
            </a:r>
            <a:r>
              <a:rPr lang="es-ES_tradnl" sz="2400" dirty="0"/>
              <a:t> es una </a:t>
            </a:r>
            <a:r>
              <a:rPr lang="es-ES_tradnl" sz="2400" dirty="0" smtClean="0"/>
              <a:t>poderosa biblioteca </a:t>
            </a:r>
            <a:r>
              <a:rPr lang="es-ES_tradnl" sz="2400" dirty="0"/>
              <a:t>de redes para </a:t>
            </a:r>
            <a:r>
              <a:rPr lang="es-ES_tradnl" sz="2400" dirty="0" err="1"/>
              <a:t>iOS</a:t>
            </a:r>
            <a:r>
              <a:rPr lang="es-ES_tradnl" sz="2400" dirty="0"/>
              <a:t> y Mac OS X. </a:t>
            </a:r>
            <a:r>
              <a:rPr lang="es-ES_tradnl" sz="2400" dirty="0" smtClean="0"/>
              <a:t>Está construida </a:t>
            </a:r>
            <a:r>
              <a:rPr lang="es-ES_tradnl" sz="2400" dirty="0"/>
              <a:t>sobre el </a:t>
            </a:r>
            <a:r>
              <a:rPr lang="es-ES_tradnl" sz="2400" dirty="0" smtClean="0"/>
              <a:t>“</a:t>
            </a:r>
            <a:r>
              <a:rPr lang="en-US" sz="2400" dirty="0"/>
              <a:t>Foundation URL Loading System</a:t>
            </a:r>
            <a:r>
              <a:rPr lang="es-ES_tradnl" sz="2400" dirty="0" smtClean="0"/>
              <a:t>”, </a:t>
            </a:r>
            <a:r>
              <a:rPr lang="es-ES_tradnl" sz="2400" dirty="0"/>
              <a:t>ampliando las poderosas </a:t>
            </a:r>
            <a:r>
              <a:rPr lang="es-ES_tradnl" sz="2400" dirty="0" smtClean="0"/>
              <a:t>abstracciones </a:t>
            </a:r>
            <a:r>
              <a:rPr lang="es-ES_tradnl" sz="2400" dirty="0"/>
              <a:t>de redes de alto nivel incorporadas en </a:t>
            </a:r>
            <a:r>
              <a:rPr lang="es-ES_tradnl" sz="2400" dirty="0" err="1" smtClean="0"/>
              <a:t>iOS</a:t>
            </a:r>
            <a:r>
              <a:rPr lang="es-ES_tradnl" sz="2400" dirty="0" smtClean="0"/>
              <a:t>. </a:t>
            </a:r>
            <a:r>
              <a:rPr lang="es-ES_tradnl" sz="2400" dirty="0"/>
              <a:t>Tiene una arquitectura modular con API bien diseñadas y con muchas funciones que </a:t>
            </a:r>
            <a:r>
              <a:rPr lang="es-ES_tradnl" sz="2400" dirty="0" smtClean="0"/>
              <a:t>se pueden </a:t>
            </a:r>
            <a:r>
              <a:rPr lang="es-ES_tradnl" sz="2400" dirty="0"/>
              <a:t>usar.</a:t>
            </a:r>
            <a:endParaRPr lang="es-ES" sz="2400" dirty="0"/>
          </a:p>
        </p:txBody>
      </p:sp>
      <p:sp>
        <p:nvSpPr>
          <p:cNvPr id="5" name="CuadroTexto 4"/>
          <p:cNvSpPr txBox="1"/>
          <p:nvPr/>
        </p:nvSpPr>
        <p:spPr>
          <a:xfrm>
            <a:off x="303050" y="5616373"/>
            <a:ext cx="6933246" cy="620939"/>
          </a:xfrm>
          <a:prstGeom prst="rect">
            <a:avLst/>
          </a:prstGeom>
          <a:noFill/>
        </p:spPr>
        <p:txBody>
          <a:bodyPr wrap="none" rtlCol="0">
            <a:spAutoFit/>
          </a:bodyPr>
          <a:lstStyle/>
          <a:p>
            <a:r>
              <a:rPr lang="en-US" dirty="0">
                <a:hlinkClick r:id="rId2"/>
              </a:rPr>
              <a:t>https://github.com/AFNetworking/AFNetworking/releases/tag/</a:t>
            </a:r>
            <a:r>
              <a:rPr lang="en-US" dirty="0" smtClean="0">
                <a:hlinkClick r:id="rId2"/>
              </a:rPr>
              <a:t>2.5.4</a:t>
            </a:r>
            <a:endParaRPr lang="es-ES" dirty="0" smtClean="0"/>
          </a:p>
          <a:p>
            <a:endParaRPr lang="en-US" dirty="0" smtClean="0"/>
          </a:p>
        </p:txBody>
      </p:sp>
    </p:spTree>
    <p:extLst>
      <p:ext uri="{BB962C8B-B14F-4D97-AF65-F5344CB8AC3E}">
        <p14:creationId xmlns:p14="http://schemas.microsoft.com/office/powerpoint/2010/main" val="1216359280"/>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nSpc>
                <a:spcPct val="95000"/>
              </a:lnSpc>
              <a:buClr>
                <a:srgbClr val="000000"/>
              </a:buClr>
              <a:buSzPct val="45000"/>
              <a:buFont typeface="StarSymbol" charset="0"/>
              <a:buNone/>
              <a:defRPr/>
            </a:pPr>
            <a:r>
              <a:rPr lang="es-ES" sz="2800" b="1" kern="1200" dirty="0" smtClean="0">
                <a:solidFill>
                  <a:srgbClr val="C00000"/>
                </a:solidFill>
                <a:effectLst>
                  <a:outerShdw blurRad="38100" dist="38100" dir="2700000" algn="tl">
                    <a:srgbClr val="000000">
                      <a:alpha val="43137"/>
                    </a:srgbClr>
                  </a:outerShdw>
                </a:effectLst>
                <a:ea typeface="+mn-ea"/>
                <a:cs typeface="+mn-cs"/>
              </a:rPr>
              <a:t>Contenido</a:t>
            </a:r>
            <a:endParaRPr lang="es-ES" sz="2800" b="1" kern="1200" dirty="0">
              <a:solidFill>
                <a:srgbClr val="C00000"/>
              </a:solidFill>
              <a:effectLst>
                <a:outerShdw blurRad="38100" dist="38100" dir="2700000" algn="tl">
                  <a:srgbClr val="000000">
                    <a:alpha val="43137"/>
                  </a:srgbClr>
                </a:outerShdw>
              </a:effectLst>
              <a:ea typeface="+mn-ea"/>
              <a:cs typeface="+mn-cs"/>
            </a:endParaRPr>
          </a:p>
        </p:txBody>
      </p:sp>
      <p:sp>
        <p:nvSpPr>
          <p:cNvPr id="3075" name="2 Marcador de contenido"/>
          <p:cNvSpPr>
            <a:spLocks noGrp="1"/>
          </p:cNvSpPr>
          <p:nvPr>
            <p:ph idx="1"/>
          </p:nvPr>
        </p:nvSpPr>
        <p:spPr>
          <a:xfrm>
            <a:off x="539750" y="1714500"/>
            <a:ext cx="7921625" cy="3586708"/>
          </a:xfrm>
        </p:spPr>
        <p:txBody>
          <a:bodyPr/>
          <a:lstStyle/>
          <a:p>
            <a:pPr marL="514350" indent="-514350">
              <a:buFontTx/>
              <a:buAutoNum type="arabicPeriod"/>
            </a:pPr>
            <a:r>
              <a:rPr lang="es-ES" sz="1600" dirty="0" smtClean="0"/>
              <a:t>Protocolos y delegados</a:t>
            </a:r>
          </a:p>
          <a:p>
            <a:pPr marL="514350" indent="-514350">
              <a:buFontTx/>
              <a:buAutoNum type="arabicPeriod"/>
            </a:pPr>
            <a:r>
              <a:rPr lang="es-ES" sz="1600" dirty="0" smtClean="0"/>
              <a:t>Selectores</a:t>
            </a:r>
          </a:p>
          <a:p>
            <a:pPr marL="514350" indent="-514350">
              <a:buFontTx/>
              <a:buAutoNum type="arabicPeriod"/>
            </a:pPr>
            <a:r>
              <a:rPr lang="es-ES" sz="1600" dirty="0" smtClean="0"/>
              <a:t>Rotación de pantalla</a:t>
            </a:r>
          </a:p>
          <a:p>
            <a:pPr marL="514350" indent="-514350">
              <a:buFontTx/>
              <a:buAutoNum type="arabicPeriod"/>
            </a:pPr>
            <a:r>
              <a:rPr lang="es-ES" sz="1600" dirty="0" err="1" smtClean="0"/>
              <a:t>AutoLayout</a:t>
            </a:r>
            <a:endParaRPr lang="es-ES" sz="1600" dirty="0" smtClean="0"/>
          </a:p>
          <a:p>
            <a:pPr marL="514350" indent="-514350">
              <a:buFontTx/>
              <a:buAutoNum type="arabicPeriod"/>
            </a:pPr>
            <a:r>
              <a:rPr lang="es-ES" sz="1600" dirty="0" err="1" smtClean="0"/>
              <a:t>ScrollView</a:t>
            </a:r>
            <a:endParaRPr lang="es-ES" sz="1600" dirty="0" smtClean="0"/>
          </a:p>
          <a:p>
            <a:pPr marL="514350" indent="-514350">
              <a:buFontTx/>
              <a:buAutoNum type="arabicPeriod"/>
            </a:pPr>
            <a:r>
              <a:rPr lang="es-ES" sz="1600" dirty="0" err="1" smtClean="0"/>
              <a:t>StoryBoard</a:t>
            </a:r>
            <a:r>
              <a:rPr lang="es-ES" sz="1600" dirty="0" smtClean="0"/>
              <a:t> y </a:t>
            </a:r>
            <a:r>
              <a:rPr lang="es-ES" sz="1600" dirty="0" err="1" smtClean="0"/>
              <a:t>Segues</a:t>
            </a:r>
            <a:r>
              <a:rPr lang="es-ES" sz="1600" dirty="0" smtClean="0"/>
              <a:t> (Control de escenas)</a:t>
            </a:r>
          </a:p>
          <a:p>
            <a:pPr marL="514350" indent="-514350">
              <a:buFontTx/>
              <a:buAutoNum type="arabicPeriod"/>
            </a:pPr>
            <a:r>
              <a:rPr lang="es-ES" sz="1600" dirty="0" smtClean="0"/>
              <a:t>Animaciones</a:t>
            </a:r>
          </a:p>
          <a:p>
            <a:pPr marL="514350" indent="-514350">
              <a:buFontTx/>
              <a:buAutoNum type="arabicPeriod"/>
            </a:pPr>
            <a:r>
              <a:rPr lang="es-ES" sz="1600" dirty="0" smtClean="0"/>
              <a:t>Ejercicio</a:t>
            </a:r>
          </a:p>
          <a:p>
            <a:pPr marL="514350" indent="-514350">
              <a:buFontTx/>
              <a:buAutoNum type="arabicPeriod"/>
            </a:pPr>
            <a:r>
              <a:rPr lang="es-ES" sz="1600" dirty="0" smtClean="0"/>
              <a:t>Mapas</a:t>
            </a:r>
          </a:p>
          <a:p>
            <a:pPr marL="514350" indent="-514350">
              <a:buFontTx/>
              <a:buAutoNum type="arabicPeriod"/>
            </a:pPr>
            <a:r>
              <a:rPr lang="es-ES" sz="1600" dirty="0" smtClean="0"/>
              <a:t>Cámara</a:t>
            </a:r>
          </a:p>
          <a:p>
            <a:pPr marL="514350" indent="-514350">
              <a:buFontTx/>
              <a:buAutoNum type="arabicPeriod"/>
            </a:pPr>
            <a:r>
              <a:rPr lang="es-ES" sz="1600" dirty="0" smtClean="0"/>
              <a:t>Audio y video</a:t>
            </a:r>
          </a:p>
          <a:p>
            <a:pPr marL="514350" indent="-514350">
              <a:buFontTx/>
              <a:buAutoNum type="arabicPeriod"/>
            </a:pPr>
            <a:r>
              <a:rPr lang="es-ES" sz="1600" dirty="0" smtClean="0"/>
              <a:t>Consumir web </a:t>
            </a:r>
            <a:r>
              <a:rPr lang="es-ES" sz="1600" dirty="0" err="1" smtClean="0"/>
              <a:t>service</a:t>
            </a:r>
            <a:endParaRPr lang="es-ES" sz="1600" dirty="0" smtClean="0"/>
          </a:p>
          <a:p>
            <a:pPr marL="514350" indent="-514350">
              <a:buFontTx/>
              <a:buAutoNum type="arabicPeriod"/>
            </a:pPr>
            <a:r>
              <a:rPr lang="es-ES" sz="1600" dirty="0" smtClean="0"/>
              <a:t>Ejercicio</a:t>
            </a:r>
          </a:p>
          <a:p>
            <a:pPr marL="514350" indent="-514350">
              <a:buFontTx/>
              <a:buAutoNum type="arabicPeriod"/>
            </a:pPr>
            <a:endParaRPr lang="es-ES" sz="1600" dirty="0" smtClean="0"/>
          </a:p>
          <a:p>
            <a:pPr marL="514350" indent="-514350">
              <a:buFontTx/>
              <a:buAutoNum type="arabicPeriod"/>
            </a:pPr>
            <a:endParaRPr lang="es-ES" sz="1600" dirty="0" smtClean="0"/>
          </a:p>
          <a:p>
            <a:pPr marL="514350" indent="-514350">
              <a:buFontTx/>
              <a:buAutoNum type="arabicPeriod"/>
            </a:pPr>
            <a:endParaRPr lang="es-ES" sz="1600" dirty="0" smtClean="0"/>
          </a:p>
          <a:p>
            <a:pPr marL="514350" indent="-514350">
              <a:buFontTx/>
              <a:buAutoNum type="arabicPeriod"/>
            </a:pPr>
            <a:endParaRPr lang="es-ES" sz="1600" dirty="0" smtClean="0"/>
          </a:p>
          <a:p>
            <a:pPr marL="514350" indent="-514350">
              <a:buFontTx/>
              <a:buAutoNum type="arabicPeriod"/>
            </a:pPr>
            <a:endParaRPr lang="es-ES" sz="1600" dirty="0" smtClean="0"/>
          </a:p>
          <a:p>
            <a:pPr marL="514350" indent="-514350">
              <a:buFontTx/>
              <a:buAutoNum type="arabicPeriod"/>
            </a:pPr>
            <a:endParaRPr lang="es-ES" sz="1600" dirty="0" smtClean="0"/>
          </a:p>
          <a:p>
            <a:pPr marL="514350" indent="-514350">
              <a:buNone/>
            </a:pPr>
            <a:endParaRPr lang="es-ES" sz="1800" dirty="0" smtClean="0"/>
          </a:p>
          <a:p>
            <a:pPr marL="514350" indent="-514350">
              <a:buFontTx/>
              <a:buAutoNum type="arabicPeriod"/>
            </a:pPr>
            <a:endParaRPr lang="es-ES" sz="1800" dirty="0" smtClean="0"/>
          </a:p>
          <a:p>
            <a:pPr marL="514350" indent="-514350"/>
            <a:endParaRPr lang="es-ES" sz="1800" dirty="0" smtClean="0"/>
          </a:p>
        </p:txBody>
      </p:sp>
    </p:spTree>
  </p:cSld>
  <p:clrMapOvr>
    <a:masterClrMapping/>
  </p:clrMapOvr>
  <p:transition xmlns:p14="http://schemas.microsoft.com/office/powerpoint/2010/main">
    <p:push/>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95536" y="332656"/>
            <a:ext cx="7921625" cy="863600"/>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a:lstStyle>
          <a:p>
            <a:r>
              <a:rPr lang="es-ES" dirty="0" smtClean="0"/>
              <a:t>Protocolos y delegados</a:t>
            </a:r>
            <a:endParaRPr lang="es-ES" dirty="0"/>
          </a:p>
        </p:txBody>
      </p:sp>
      <p:sp>
        <p:nvSpPr>
          <p:cNvPr id="3" name="CuadroTexto 2"/>
          <p:cNvSpPr txBox="1"/>
          <p:nvPr/>
        </p:nvSpPr>
        <p:spPr>
          <a:xfrm>
            <a:off x="395536" y="1124744"/>
            <a:ext cx="8424936" cy="2872325"/>
          </a:xfrm>
          <a:prstGeom prst="rect">
            <a:avLst/>
          </a:prstGeom>
          <a:noFill/>
        </p:spPr>
        <p:txBody>
          <a:bodyPr wrap="square" rtlCol="0">
            <a:spAutoFit/>
          </a:bodyPr>
          <a:lstStyle/>
          <a:p>
            <a:pPr marL="457200" indent="-457200" algn="just">
              <a:buFontTx/>
              <a:buChar char="•"/>
            </a:pPr>
            <a:r>
              <a:rPr lang="es-ES" sz="2800" dirty="0" smtClean="0"/>
              <a:t>Protocolos</a:t>
            </a:r>
          </a:p>
          <a:p>
            <a:pPr algn="just"/>
            <a:r>
              <a:rPr lang="es-ES_tradnl" dirty="0"/>
              <a:t>Los protocolos en </a:t>
            </a:r>
            <a:r>
              <a:rPr lang="es-ES_tradnl" dirty="0" err="1"/>
              <a:t>iOS</a:t>
            </a:r>
            <a:r>
              <a:rPr lang="es-ES_tradnl" dirty="0"/>
              <a:t> son métodos que actúan sobre un objeto y pueden ser implementados por cualquier clase. Básicamente tienen la declaración de una serie de métodos que ejecuta otra clase y se espera que le agreguemos funcionalidad según lo </a:t>
            </a:r>
            <a:r>
              <a:rPr lang="es-ES_tradnl" dirty="0" smtClean="0"/>
              <a:t>necesite. </a:t>
            </a:r>
            <a:r>
              <a:rPr lang="es-ES_tradnl" dirty="0"/>
              <a:t>Apple nos provee una serie de situaciones por las que probablemente deberíamos utilizar un protocolo:</a:t>
            </a:r>
          </a:p>
          <a:p>
            <a:pPr algn="just"/>
            <a:endParaRPr lang="es-ES_tradnl" dirty="0"/>
          </a:p>
          <a:p>
            <a:pPr algn="just"/>
            <a:r>
              <a:rPr lang="es-ES_tradnl" dirty="0"/>
              <a:t>Declarar los métodos que se espera que otros implementen.</a:t>
            </a:r>
          </a:p>
          <a:p>
            <a:pPr algn="just"/>
            <a:r>
              <a:rPr lang="es-ES_tradnl" dirty="0"/>
              <a:t>Declarar la interfaz a un objeto, ocultando su clase.</a:t>
            </a:r>
          </a:p>
          <a:p>
            <a:pPr algn="just"/>
            <a:r>
              <a:rPr lang="es-ES_tradnl" dirty="0"/>
              <a:t>Capturar similitudes entre las clases que no están jerárquicamente relacionadas.</a:t>
            </a:r>
            <a:endParaRPr lang="es-ES" dirty="0"/>
          </a:p>
        </p:txBody>
      </p:sp>
      <p:pic>
        <p:nvPicPr>
          <p:cNvPr id="7" name="Imagen 6" descr="Screen Shot 2016-05-28 at 6.53.04 AM.png"/>
          <p:cNvPicPr>
            <a:picLocks noChangeAspect="1"/>
          </p:cNvPicPr>
          <p:nvPr/>
        </p:nvPicPr>
        <p:blipFill rotWithShape="1">
          <a:blip r:embed="rId3">
            <a:extLst>
              <a:ext uri="{28A0092B-C50C-407E-A947-70E740481C1C}">
                <a14:useLocalDpi xmlns:a14="http://schemas.microsoft.com/office/drawing/2010/main" val="0"/>
              </a:ext>
            </a:extLst>
          </a:blip>
          <a:srcRect t="3474" r="50379" b="4021"/>
          <a:stretch/>
        </p:blipFill>
        <p:spPr>
          <a:xfrm>
            <a:off x="2123728" y="4005064"/>
            <a:ext cx="4537364" cy="1951182"/>
          </a:xfrm>
          <a:prstGeom prst="rect">
            <a:avLst/>
          </a:prstGeom>
        </p:spPr>
      </p:pic>
    </p:spTree>
  </p:cSld>
  <p:clrMapOvr>
    <a:masterClrMapping/>
  </p:clrMapOvr>
  <p:transition xmlns:p14="http://schemas.microsoft.com/office/powerpoint/2010/main">
    <p:push/>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95536" y="332656"/>
            <a:ext cx="7921625" cy="863600"/>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a:lstStyle>
          <a:p>
            <a:r>
              <a:rPr lang="es-ES" dirty="0" smtClean="0"/>
              <a:t>Protocolos y delegados</a:t>
            </a:r>
            <a:endParaRPr lang="es-ES" dirty="0"/>
          </a:p>
        </p:txBody>
      </p:sp>
      <p:sp>
        <p:nvSpPr>
          <p:cNvPr id="3" name="CuadroTexto 2"/>
          <p:cNvSpPr txBox="1"/>
          <p:nvPr/>
        </p:nvSpPr>
        <p:spPr>
          <a:xfrm>
            <a:off x="395536" y="1124744"/>
            <a:ext cx="8424936" cy="2609176"/>
          </a:xfrm>
          <a:prstGeom prst="rect">
            <a:avLst/>
          </a:prstGeom>
          <a:noFill/>
        </p:spPr>
        <p:txBody>
          <a:bodyPr wrap="square" rtlCol="0">
            <a:spAutoFit/>
          </a:bodyPr>
          <a:lstStyle/>
          <a:p>
            <a:pPr marL="457200" indent="-457200" algn="just">
              <a:buFontTx/>
              <a:buChar char="•"/>
            </a:pPr>
            <a:r>
              <a:rPr lang="es-ES" sz="2800" dirty="0" smtClean="0"/>
              <a:t>Delegados</a:t>
            </a:r>
            <a:endParaRPr lang="es-ES_tradnl" dirty="0"/>
          </a:p>
          <a:p>
            <a:pPr algn="just"/>
            <a:endParaRPr lang="es-ES_tradnl" dirty="0" smtClean="0"/>
          </a:p>
          <a:p>
            <a:pPr algn="just"/>
            <a:r>
              <a:rPr lang="es-ES_tradnl" dirty="0" smtClean="0"/>
              <a:t>Los </a:t>
            </a:r>
            <a:r>
              <a:rPr lang="es-ES_tradnl" dirty="0"/>
              <a:t>delegados (</a:t>
            </a:r>
            <a:r>
              <a:rPr lang="es-ES_tradnl" dirty="0" err="1"/>
              <a:t>delegate</a:t>
            </a:r>
            <a:r>
              <a:rPr lang="es-ES_tradnl" dirty="0"/>
              <a:t>) son un patrón en donde un objeto actúa en nombre de un coordinador asociado a otro objeto. Un </a:t>
            </a:r>
            <a:r>
              <a:rPr lang="es-ES_tradnl" dirty="0" err="1"/>
              <a:t>delegate</a:t>
            </a:r>
            <a:r>
              <a:rPr lang="es-ES_tradnl" dirty="0"/>
              <a:t> básicamente delega el control de la interfaz de usuario para un evento, o al menos se le pregunta para interpretar el evento de una manera específica en la aplicación, es decir mantiene una especie de vínculo con el objeto que le permite recibir los mensajes que el objeto genérico genera.</a:t>
            </a:r>
          </a:p>
          <a:p>
            <a:pPr algn="just"/>
            <a:endParaRPr lang="es-ES" dirty="0"/>
          </a:p>
        </p:txBody>
      </p:sp>
      <p:pic>
        <p:nvPicPr>
          <p:cNvPr id="2" name="Imagen 1" descr="Screen Shot 2016-05-28 at 6.59.5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3048" y="3933056"/>
            <a:ext cx="4521200" cy="736600"/>
          </a:xfrm>
          <a:prstGeom prst="rect">
            <a:avLst/>
          </a:prstGeom>
        </p:spPr>
      </p:pic>
    </p:spTree>
    <p:extLst>
      <p:ext uri="{BB962C8B-B14F-4D97-AF65-F5344CB8AC3E}">
        <p14:creationId xmlns:p14="http://schemas.microsoft.com/office/powerpoint/2010/main" val="2927605609"/>
      </p:ext>
    </p:extLst>
  </p:cSld>
  <p:clrMapOvr>
    <a:masterClrMapping/>
  </p:clrMapOvr>
  <p:transition xmlns:p14="http://schemas.microsoft.com/office/powerpoint/2010/main">
    <p:push/>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Selectores</a:t>
            </a:r>
            <a:endParaRPr lang="es-ES" dirty="0"/>
          </a:p>
        </p:txBody>
      </p:sp>
      <p:sp>
        <p:nvSpPr>
          <p:cNvPr id="3" name="Marcador de contenido 2"/>
          <p:cNvSpPr>
            <a:spLocks noGrp="1"/>
          </p:cNvSpPr>
          <p:nvPr>
            <p:ph idx="1"/>
          </p:nvPr>
        </p:nvSpPr>
        <p:spPr>
          <a:xfrm>
            <a:off x="539552" y="1268761"/>
            <a:ext cx="7921625" cy="2520280"/>
          </a:xfrm>
        </p:spPr>
        <p:txBody>
          <a:bodyPr/>
          <a:lstStyle/>
          <a:p>
            <a:r>
              <a:rPr lang="es-ES_tradnl" sz="1600" dirty="0"/>
              <a:t>Un selector es el nombre utilizado para seleccionar un método para ejecutar </a:t>
            </a:r>
            <a:r>
              <a:rPr lang="es-ES_tradnl" sz="1600" dirty="0" smtClean="0"/>
              <a:t>por un </a:t>
            </a:r>
            <a:r>
              <a:rPr lang="es-ES_tradnl" sz="1600" dirty="0"/>
              <a:t>objeto o el identificador único que sustituye al nombre cuando se compila el código fuente. </a:t>
            </a:r>
            <a:r>
              <a:rPr lang="es-ES_tradnl" sz="1600" dirty="0" smtClean="0"/>
              <a:t>Un </a:t>
            </a:r>
            <a:r>
              <a:rPr lang="es-ES_tradnl" sz="1600" dirty="0"/>
              <a:t>selector por sí mismo no hace nada. Simplemente identifica un método. Lo único que hace </a:t>
            </a:r>
            <a:r>
              <a:rPr lang="es-ES_tradnl" sz="1600" dirty="0" smtClean="0"/>
              <a:t>es que </a:t>
            </a:r>
            <a:r>
              <a:rPr lang="es-ES_tradnl" sz="1600" dirty="0"/>
              <a:t>el nombre del método selector sea diferente de una cadena simple es que el compilador se asegura de que los selectores sean únicos. Lo que hace que un selector sea útil es que (junto con el tiempo de ejecución) actúa como un puntero de función dinámica que, para un nombre dado, apunta automáticamente a la implementación de un método apropiado para cualquier clase con la que se use. </a:t>
            </a:r>
            <a:endParaRPr lang="es-ES" sz="1600" dirty="0"/>
          </a:p>
        </p:txBody>
      </p:sp>
      <p:pic>
        <p:nvPicPr>
          <p:cNvPr id="5" name="Imagen 4" descr="Screen Shot 2016-11-25 at 9.34.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573016"/>
            <a:ext cx="4902200" cy="1168400"/>
          </a:xfrm>
          <a:prstGeom prst="rect">
            <a:avLst/>
          </a:prstGeom>
        </p:spPr>
      </p:pic>
    </p:spTree>
    <p:extLst>
      <p:ext uri="{BB962C8B-B14F-4D97-AF65-F5344CB8AC3E}">
        <p14:creationId xmlns:p14="http://schemas.microsoft.com/office/powerpoint/2010/main" val="3791632283"/>
      </p:ext>
    </p:extLst>
  </p:cSld>
  <p:clrMapOvr>
    <a:masterClrMapping/>
  </p:clrMapOvr>
  <p:transition xmlns:p14="http://schemas.microsoft.com/office/powerpoint/2010/mai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1052736"/>
            <a:ext cx="8280920" cy="3135217"/>
          </a:xfrm>
          <a:prstGeom prst="rect">
            <a:avLst/>
          </a:prstGeom>
        </p:spPr>
        <p:txBody>
          <a:bodyPr wrap="square">
            <a:spAutoFit/>
          </a:bodyPr>
          <a:lstStyle/>
          <a:p>
            <a:pPr algn="just"/>
            <a:r>
              <a:rPr lang="es-ES_tradnl" sz="1600" dirty="0" smtClean="0">
                <a:latin typeface="+mj-lt"/>
              </a:rPr>
              <a:t>Se tienen dos formas de hacer rotación de pantalla:</a:t>
            </a:r>
          </a:p>
          <a:p>
            <a:pPr algn="just"/>
            <a:endParaRPr lang="es-ES_tradnl" sz="1600" dirty="0">
              <a:latin typeface="+mj-lt"/>
            </a:endParaRPr>
          </a:p>
          <a:p>
            <a:pPr marL="285750" indent="-285750" algn="just">
              <a:buFontTx/>
              <a:buChar char="•"/>
            </a:pPr>
            <a:r>
              <a:rPr lang="en-US" sz="1600" dirty="0" err="1" smtClean="0">
                <a:latin typeface="+mj-lt"/>
              </a:rPr>
              <a:t>UIDeviceOrientation</a:t>
            </a:r>
            <a:r>
              <a:rPr lang="en-US" sz="1600" dirty="0" smtClean="0">
                <a:latin typeface="+mj-lt"/>
              </a:rPr>
              <a:t>: </a:t>
            </a:r>
            <a:r>
              <a:rPr lang="en-US" sz="1600" dirty="0" err="1" smtClean="0">
                <a:latin typeface="+mj-lt"/>
              </a:rPr>
              <a:t>Es</a:t>
            </a:r>
            <a:r>
              <a:rPr lang="en-US" sz="1600" dirty="0" smtClean="0">
                <a:latin typeface="+mj-lt"/>
              </a:rPr>
              <a:t> la </a:t>
            </a:r>
            <a:r>
              <a:rPr lang="en-US" sz="1600" dirty="0" err="1" smtClean="0">
                <a:latin typeface="+mj-lt"/>
              </a:rPr>
              <a:t>orientacion</a:t>
            </a:r>
            <a:r>
              <a:rPr lang="en-US" sz="1600" dirty="0" smtClean="0">
                <a:latin typeface="+mj-lt"/>
              </a:rPr>
              <a:t> actual del </a:t>
            </a:r>
            <a:r>
              <a:rPr lang="en-US" sz="1600" dirty="0" err="1" smtClean="0">
                <a:latin typeface="+mj-lt"/>
              </a:rPr>
              <a:t>dispositivo</a:t>
            </a:r>
            <a:r>
              <a:rPr lang="en-US" sz="1600" dirty="0" smtClean="0">
                <a:latin typeface="+mj-lt"/>
              </a:rPr>
              <a:t> en </a:t>
            </a:r>
            <a:r>
              <a:rPr lang="en-US" sz="1600" dirty="0" err="1" smtClean="0">
                <a:latin typeface="+mj-lt"/>
              </a:rPr>
              <a:t>si</a:t>
            </a:r>
            <a:r>
              <a:rPr lang="en-US" sz="1600" dirty="0" smtClean="0">
                <a:latin typeface="+mj-lt"/>
              </a:rPr>
              <a:t>.</a:t>
            </a:r>
            <a:endParaRPr lang="en-US" sz="1600" dirty="0">
              <a:latin typeface="+mj-lt"/>
            </a:endParaRPr>
          </a:p>
          <a:p>
            <a:pPr marL="285750" indent="-285750" algn="just">
              <a:buFontTx/>
              <a:buChar char="•"/>
            </a:pPr>
            <a:endParaRPr lang="en-US" sz="1600" dirty="0" smtClean="0">
              <a:latin typeface="+mj-lt"/>
            </a:endParaRPr>
          </a:p>
          <a:p>
            <a:pPr lvl="1" algn="just"/>
            <a:endParaRPr lang="en-US" sz="1600" dirty="0" smtClean="0">
              <a:latin typeface="+mj-lt"/>
            </a:endParaRPr>
          </a:p>
          <a:p>
            <a:pPr lvl="1" algn="just"/>
            <a:endParaRPr lang="en-US" sz="1600" dirty="0">
              <a:latin typeface="+mj-lt"/>
            </a:endParaRPr>
          </a:p>
          <a:p>
            <a:pPr lvl="1" algn="just"/>
            <a:endParaRPr lang="en-US" sz="1600" dirty="0" smtClean="0">
              <a:latin typeface="+mj-lt"/>
            </a:endParaRPr>
          </a:p>
          <a:p>
            <a:pPr lvl="1" algn="just"/>
            <a:endParaRPr lang="en-US" sz="1600" dirty="0">
              <a:latin typeface="+mj-lt"/>
            </a:endParaRPr>
          </a:p>
          <a:p>
            <a:pPr marL="285750" indent="-285750" algn="just">
              <a:buFontTx/>
              <a:buChar char="•"/>
            </a:pPr>
            <a:r>
              <a:rPr lang="fr-FR" sz="1600" dirty="0" err="1" smtClean="0">
                <a:latin typeface="+mj-lt"/>
              </a:rPr>
              <a:t>UIInterfaceOrientation</a:t>
            </a:r>
            <a:r>
              <a:rPr lang="fr-FR" sz="1600" dirty="0" smtClean="0">
                <a:latin typeface="+mj-lt"/>
              </a:rPr>
              <a:t>: Es la </a:t>
            </a:r>
            <a:r>
              <a:rPr lang="fr-FR" sz="1600" dirty="0" err="1" smtClean="0">
                <a:latin typeface="+mj-lt"/>
              </a:rPr>
              <a:t>orientacion</a:t>
            </a:r>
            <a:r>
              <a:rPr lang="fr-FR" sz="1600" dirty="0" smtClean="0">
                <a:latin typeface="+mj-lt"/>
              </a:rPr>
              <a:t> </a:t>
            </a:r>
            <a:r>
              <a:rPr lang="fr-FR" sz="1600" dirty="0" err="1" smtClean="0">
                <a:latin typeface="+mj-lt"/>
              </a:rPr>
              <a:t>actual</a:t>
            </a:r>
            <a:r>
              <a:rPr lang="fr-FR" sz="1600" dirty="0" smtClean="0">
                <a:latin typeface="+mj-lt"/>
              </a:rPr>
              <a:t> de la </a:t>
            </a:r>
            <a:r>
              <a:rPr lang="fr-FR" sz="1600" dirty="0" err="1" smtClean="0">
                <a:latin typeface="+mj-lt"/>
              </a:rPr>
              <a:t>interfaz</a:t>
            </a:r>
            <a:r>
              <a:rPr lang="fr-FR" sz="1600" dirty="0" smtClean="0">
                <a:latin typeface="+mj-lt"/>
              </a:rPr>
              <a:t> de </a:t>
            </a:r>
            <a:r>
              <a:rPr lang="fr-FR" sz="1600" dirty="0" err="1" smtClean="0">
                <a:latin typeface="+mj-lt"/>
              </a:rPr>
              <a:t>destino</a:t>
            </a:r>
            <a:r>
              <a:rPr lang="fr-FR" sz="1600" dirty="0" smtClean="0">
                <a:latin typeface="+mj-lt"/>
              </a:rPr>
              <a:t>, es </a:t>
            </a:r>
            <a:r>
              <a:rPr lang="fr-FR" sz="1600" dirty="0" err="1" smtClean="0">
                <a:latin typeface="+mj-lt"/>
              </a:rPr>
              <a:t>decir</a:t>
            </a:r>
            <a:r>
              <a:rPr lang="fr-FR" sz="1600" dirty="0" smtClean="0">
                <a:latin typeface="+mj-lt"/>
              </a:rPr>
              <a:t>, la </a:t>
            </a:r>
            <a:r>
              <a:rPr lang="fr-FR" sz="1600" dirty="0" err="1" smtClean="0">
                <a:latin typeface="+mj-lt"/>
              </a:rPr>
              <a:t>orientacion</a:t>
            </a:r>
            <a:r>
              <a:rPr lang="fr-FR" sz="1600" dirty="0" smtClean="0">
                <a:latin typeface="+mj-lt"/>
              </a:rPr>
              <a:t> con la que se </a:t>
            </a:r>
            <a:r>
              <a:rPr lang="fr-FR" sz="1600" dirty="0" err="1" smtClean="0">
                <a:latin typeface="+mj-lt"/>
              </a:rPr>
              <a:t>esta</a:t>
            </a:r>
            <a:r>
              <a:rPr lang="fr-FR" sz="1600" dirty="0" smtClean="0">
                <a:latin typeface="+mj-lt"/>
              </a:rPr>
              <a:t> </a:t>
            </a:r>
            <a:r>
              <a:rPr lang="fr-FR" sz="1600" dirty="0" err="1" smtClean="0">
                <a:latin typeface="+mj-lt"/>
              </a:rPr>
              <a:t>mostrando</a:t>
            </a:r>
            <a:r>
              <a:rPr lang="fr-FR" sz="1600" dirty="0" smtClean="0">
                <a:latin typeface="+mj-lt"/>
              </a:rPr>
              <a:t> </a:t>
            </a:r>
            <a:r>
              <a:rPr lang="fr-FR" sz="1600" dirty="0" err="1" smtClean="0">
                <a:latin typeface="+mj-lt"/>
              </a:rPr>
              <a:t>una</a:t>
            </a:r>
            <a:r>
              <a:rPr lang="fr-FR" sz="1600" dirty="0" smtClean="0">
                <a:latin typeface="+mj-lt"/>
              </a:rPr>
              <a:t> vista. </a:t>
            </a:r>
          </a:p>
          <a:p>
            <a:pPr marL="285750" indent="-285750" algn="just">
              <a:buFontTx/>
              <a:buChar char="•"/>
            </a:pPr>
            <a:endParaRPr lang="fr-FR" sz="1600" dirty="0" smtClean="0">
              <a:latin typeface="+mj-lt"/>
            </a:endParaRPr>
          </a:p>
          <a:p>
            <a:pPr marL="285750" indent="-285750" algn="just">
              <a:buFontTx/>
              <a:buChar char="•"/>
            </a:pPr>
            <a:endParaRPr lang="fr-FR" sz="1600" dirty="0">
              <a:latin typeface="+mj-lt"/>
            </a:endParaRPr>
          </a:p>
          <a:p>
            <a:pPr marL="285750" indent="-285750" algn="just">
              <a:buFontTx/>
              <a:buChar char="•"/>
            </a:pPr>
            <a:endParaRPr lang="es-CO" sz="1600" dirty="0" smtClean="0">
              <a:latin typeface="+mj-lt"/>
            </a:endParaRPr>
          </a:p>
        </p:txBody>
      </p:sp>
      <p:sp>
        <p:nvSpPr>
          <p:cNvPr id="4" name="Título 1"/>
          <p:cNvSpPr txBox="1">
            <a:spLocks/>
          </p:cNvSpPr>
          <p:nvPr/>
        </p:nvSpPr>
        <p:spPr>
          <a:xfrm>
            <a:off x="395536" y="332656"/>
            <a:ext cx="7921625" cy="863600"/>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a:lstStyle>
          <a:p>
            <a:r>
              <a:rPr lang="es-ES" dirty="0" smtClean="0"/>
              <a:t>Rotación de pantalla</a:t>
            </a:r>
            <a:endParaRPr lang="es-ES" dirty="0"/>
          </a:p>
        </p:txBody>
      </p:sp>
      <p:pic>
        <p:nvPicPr>
          <p:cNvPr id="5" name="Imagen 4" descr="Screen Shot 2016-05-27 at 1.50.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064" y="1844825"/>
            <a:ext cx="7596336" cy="1137120"/>
          </a:xfrm>
          <a:prstGeom prst="rect">
            <a:avLst/>
          </a:prstGeom>
        </p:spPr>
      </p:pic>
      <p:pic>
        <p:nvPicPr>
          <p:cNvPr id="6" name="Imagen 5" descr="Screen Shot 2016-05-27 at 2.08.2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2" y="3573016"/>
            <a:ext cx="7236296" cy="2334843"/>
          </a:xfrm>
          <a:prstGeom prst="rect">
            <a:avLst/>
          </a:prstGeom>
        </p:spPr>
      </p:pic>
    </p:spTree>
    <p:extLst>
      <p:ext uri="{BB962C8B-B14F-4D97-AF65-F5344CB8AC3E}">
        <p14:creationId xmlns:p14="http://schemas.microsoft.com/office/powerpoint/2010/main" val="1751880918"/>
      </p:ext>
    </p:extLst>
  </p:cSld>
  <p:clrMapOvr>
    <a:masterClrMapping/>
  </p:clrMapOvr>
  <p:transition xmlns:p14="http://schemas.microsoft.com/office/powerpoint/2010/main">
    <p:push/>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AutoLayout</a:t>
            </a:r>
            <a:endParaRPr lang="es-ES" dirty="0"/>
          </a:p>
        </p:txBody>
      </p:sp>
      <p:sp>
        <p:nvSpPr>
          <p:cNvPr id="3" name="Marcador de contenido 2"/>
          <p:cNvSpPr>
            <a:spLocks noGrp="1"/>
          </p:cNvSpPr>
          <p:nvPr>
            <p:ph idx="1"/>
          </p:nvPr>
        </p:nvSpPr>
        <p:spPr>
          <a:xfrm>
            <a:off x="539750" y="1628799"/>
            <a:ext cx="7921625" cy="1944217"/>
          </a:xfrm>
        </p:spPr>
        <p:txBody>
          <a:bodyPr/>
          <a:lstStyle/>
          <a:p>
            <a:pPr marL="0" indent="0">
              <a:buNone/>
            </a:pPr>
            <a:r>
              <a:rPr lang="es-ES_tradnl" sz="1800" dirty="0" smtClean="0"/>
              <a:t>Es </a:t>
            </a:r>
            <a:r>
              <a:rPr lang="es-ES_tradnl" sz="1800" dirty="0"/>
              <a:t>una forma que permite a los desarrolladores </a:t>
            </a:r>
            <a:r>
              <a:rPr lang="es-ES_tradnl" sz="1800" dirty="0" smtClean="0"/>
              <a:t>crear </a:t>
            </a:r>
            <a:r>
              <a:rPr lang="es-ES_tradnl" sz="1800" dirty="0"/>
              <a:t>la interfaz de usuario mediante la definición de las relaciones entre los elementos. </a:t>
            </a:r>
            <a:endParaRPr lang="es-ES_tradnl" sz="1800" dirty="0" smtClean="0"/>
          </a:p>
          <a:p>
            <a:pPr marL="0" indent="0">
              <a:buNone/>
            </a:pPr>
            <a:r>
              <a:rPr lang="es-ES_tradnl" sz="1800" dirty="0" smtClean="0"/>
              <a:t>Proporciona </a:t>
            </a:r>
            <a:r>
              <a:rPr lang="es-ES_tradnl" sz="1800" dirty="0"/>
              <a:t>un sistema flexible y potente que describe </a:t>
            </a:r>
            <a:r>
              <a:rPr lang="es-ES_tradnl" sz="1800" dirty="0" smtClean="0"/>
              <a:t>cómo vistas y controles </a:t>
            </a:r>
            <a:r>
              <a:rPr lang="es-ES_tradnl" sz="1800" dirty="0"/>
              <a:t>de interfaz de </a:t>
            </a:r>
            <a:r>
              <a:rPr lang="es-ES_tradnl" sz="1800" dirty="0" smtClean="0"/>
              <a:t>usuario que </a:t>
            </a:r>
            <a:r>
              <a:rPr lang="es-ES_tradnl" sz="1800" dirty="0"/>
              <a:t>se relacionan entre sí. Mediante el uso de Auto </a:t>
            </a:r>
            <a:r>
              <a:rPr lang="es-ES_tradnl" sz="1800" dirty="0" err="1"/>
              <a:t>Layout</a:t>
            </a:r>
            <a:r>
              <a:rPr lang="es-ES_tradnl" sz="1800" dirty="0"/>
              <a:t>, se puede obtener un control </a:t>
            </a:r>
            <a:r>
              <a:rPr lang="es-ES_tradnl" sz="1800" dirty="0" smtClean="0"/>
              <a:t>sobre </a:t>
            </a:r>
            <a:r>
              <a:rPr lang="es-ES_tradnl" sz="1800" dirty="0"/>
              <a:t>el diseño, con una amplia gama de </a:t>
            </a:r>
            <a:r>
              <a:rPr lang="es-ES_tradnl" sz="1800" dirty="0" smtClean="0"/>
              <a:t>personalización y </a:t>
            </a:r>
            <a:r>
              <a:rPr lang="es-ES_tradnl" sz="1800" dirty="0"/>
              <a:t>rendimiento de la </a:t>
            </a:r>
            <a:r>
              <a:rPr lang="es-ES_tradnl" sz="1800" dirty="0" smtClean="0"/>
              <a:t>interfaz</a:t>
            </a:r>
            <a:endParaRPr lang="es-ES" sz="1800" dirty="0"/>
          </a:p>
        </p:txBody>
      </p:sp>
    </p:spTree>
    <p:extLst>
      <p:ext uri="{BB962C8B-B14F-4D97-AF65-F5344CB8AC3E}">
        <p14:creationId xmlns:p14="http://schemas.microsoft.com/office/powerpoint/2010/main" val="1460851023"/>
      </p:ext>
    </p:extLst>
  </p:cSld>
  <p:clrMapOvr>
    <a:masterClrMapping/>
  </p:clrMapOvr>
  <p:transition xmlns:p14="http://schemas.microsoft.com/office/powerpoint/2010/mai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189" y="476250"/>
            <a:ext cx="7921252" cy="1080542"/>
          </a:xfrm>
        </p:spPr>
        <p:txBody>
          <a:bodyPr/>
          <a:lstStyle/>
          <a:p>
            <a:r>
              <a:rPr lang="es-ES" dirty="0" err="1" smtClean="0"/>
              <a:t>ScrollView</a:t>
            </a:r>
            <a:endParaRPr lang="es-ES" dirty="0"/>
          </a:p>
        </p:txBody>
      </p:sp>
      <p:sp>
        <p:nvSpPr>
          <p:cNvPr id="3" name="Marcador de contenido 2"/>
          <p:cNvSpPr>
            <a:spLocks noGrp="1"/>
          </p:cNvSpPr>
          <p:nvPr>
            <p:ph idx="1"/>
          </p:nvPr>
        </p:nvSpPr>
        <p:spPr>
          <a:xfrm>
            <a:off x="467544" y="1484784"/>
            <a:ext cx="7921625" cy="3455839"/>
          </a:xfrm>
        </p:spPr>
        <p:txBody>
          <a:bodyPr/>
          <a:lstStyle/>
          <a:p>
            <a:pPr marL="0" indent="0">
              <a:buNone/>
            </a:pPr>
            <a:r>
              <a:rPr lang="es-ES_tradnl" dirty="0" err="1"/>
              <a:t>UIScrollView</a:t>
            </a:r>
            <a:r>
              <a:rPr lang="es-ES_tradnl" dirty="0"/>
              <a:t> es uno de los controles más versátiles y útiles en </a:t>
            </a:r>
            <a:r>
              <a:rPr lang="es-ES_tradnl" dirty="0" err="1"/>
              <a:t>iOS</a:t>
            </a:r>
            <a:r>
              <a:rPr lang="es-ES_tradnl" dirty="0"/>
              <a:t>. Es la base para la </a:t>
            </a:r>
            <a:r>
              <a:rPr lang="es-ES_tradnl" dirty="0" err="1"/>
              <a:t>UITableView</a:t>
            </a:r>
            <a:r>
              <a:rPr lang="es-ES_tradnl" dirty="0"/>
              <a:t> </a:t>
            </a:r>
            <a:r>
              <a:rPr lang="es-ES_tradnl" dirty="0" smtClean="0"/>
              <a:t>y </a:t>
            </a:r>
            <a:r>
              <a:rPr lang="es-ES_tradnl" dirty="0"/>
              <a:t>es una gran manera de presentar el contenido grande que una sola pantalla.</a:t>
            </a:r>
            <a:endParaRPr lang="es-ES" dirty="0"/>
          </a:p>
        </p:txBody>
      </p:sp>
    </p:spTree>
    <p:extLst>
      <p:ext uri="{BB962C8B-B14F-4D97-AF65-F5344CB8AC3E}">
        <p14:creationId xmlns:p14="http://schemas.microsoft.com/office/powerpoint/2010/main" val="2931739036"/>
      </p:ext>
    </p:extLst>
  </p:cSld>
  <p:clrMapOvr>
    <a:masterClrMapping/>
  </p:clrMapOvr>
  <p:transition xmlns:p14="http://schemas.microsoft.com/office/powerpoint/2010/main"/>
</p:sld>
</file>

<file path=ppt/theme/theme1.xml><?xml version="1.0" encoding="utf-8"?>
<a:theme xmlns:a="http://schemas.openxmlformats.org/drawingml/2006/main" name="Plantilla Fundac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lantilla Fundac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828675" rtl="0" eaLnBrk="1" fontAlgn="base" latinLnBrk="0" hangingPunct="0">
          <a:lnSpc>
            <a:spcPct val="95000"/>
          </a:lnSpc>
          <a:spcBef>
            <a:spcPct val="0"/>
          </a:spcBef>
          <a:spcAft>
            <a:spcPct val="0"/>
          </a:spcAft>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kumimoji="0" lang="en-GB" sz="18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828675" rtl="0" eaLnBrk="1" fontAlgn="base" latinLnBrk="0" hangingPunct="0">
          <a:lnSpc>
            <a:spcPct val="95000"/>
          </a:lnSpc>
          <a:spcBef>
            <a:spcPct val="0"/>
          </a:spcBef>
          <a:spcAft>
            <a:spcPct val="0"/>
          </a:spcAft>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kumimoji="0" lang="en-GB" sz="1800" b="0" i="0" u="none" strike="noStrike" cap="none" normalizeH="0" baseline="0" smtClean="0">
            <a:ln>
              <a:noFill/>
            </a:ln>
            <a:solidFill>
              <a:srgbClr val="000000"/>
            </a:solidFill>
            <a:effectLst/>
            <a:latin typeface="Arial" charset="0"/>
          </a:defRPr>
        </a:defPPr>
      </a:lstStyle>
    </a:lnDef>
  </a:objectDefaults>
  <a:extraClrSchemeLst>
    <a:extraClrScheme>
      <a:clrScheme name="Plantilla Fundac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lantilla Fundac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lantilla Fundac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lantilla Fundac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lantilla Fundac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lantilla Fundac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lantilla Fundac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lantilla Fundac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lantilla Fundac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lantilla Fundac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lantilla Fundac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lantilla Fundac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Settings\Administrador\Datos de programa\Microsoft\Plantillas\Plantilla Fundacion.pot</Template>
  <TotalTime>20964</TotalTime>
  <Words>1366</Words>
  <Application>Microsoft Macintosh PowerPoint</Application>
  <PresentationFormat>Presentación en pantalla (4:3)</PresentationFormat>
  <Paragraphs>102</Paragraphs>
  <Slides>22</Slides>
  <Notes>4</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Plantilla Fundacion</vt:lpstr>
      <vt:lpstr>Presentación de PowerPoint</vt:lpstr>
      <vt:lpstr>Desarrollo de aplicaciones utilizando SDK - iOS</vt:lpstr>
      <vt:lpstr>Contenido</vt:lpstr>
      <vt:lpstr>Presentación de PowerPoint</vt:lpstr>
      <vt:lpstr>Presentación de PowerPoint</vt:lpstr>
      <vt:lpstr>Selectores</vt:lpstr>
      <vt:lpstr>Presentación de PowerPoint</vt:lpstr>
      <vt:lpstr>AutoLayout</vt:lpstr>
      <vt:lpstr>ScrollView</vt:lpstr>
      <vt:lpstr>Segues (Control de escenas)</vt:lpstr>
      <vt:lpstr>Segues (Control de escenas)</vt:lpstr>
      <vt:lpstr>Animaciones</vt:lpstr>
      <vt:lpstr>Animaciones</vt:lpstr>
      <vt:lpstr>Mapas</vt:lpstr>
      <vt:lpstr>Camara</vt:lpstr>
      <vt:lpstr>Audio y video</vt:lpstr>
      <vt:lpstr>Audio y video</vt:lpstr>
      <vt:lpstr>Audio y video</vt:lpstr>
      <vt:lpstr>Audio y video</vt:lpstr>
      <vt:lpstr>AVPlayer</vt:lpstr>
      <vt:lpstr>AVPlayerViewController</vt:lpstr>
      <vt:lpstr>AFNetworking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 es Java?</dc:title>
  <dc:creator>AgentGKR</dc:creator>
  <cp:lastModifiedBy>Julio Laptop</cp:lastModifiedBy>
  <cp:revision>1716</cp:revision>
  <dcterms:modified xsi:type="dcterms:W3CDTF">2017-06-07T14:25:38Z</dcterms:modified>
</cp:coreProperties>
</file>