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13"/>
  </p:notesMasterIdLst>
  <p:handoutMasterIdLst>
    <p:handoutMasterId r:id="rId14"/>
  </p:handoutMasterIdLst>
  <p:sldIdLst>
    <p:sldId id="440" r:id="rId2"/>
    <p:sldId id="441" r:id="rId3"/>
    <p:sldId id="424" r:id="rId4"/>
    <p:sldId id="470" r:id="rId5"/>
    <p:sldId id="471" r:id="rId6"/>
    <p:sldId id="468" r:id="rId7"/>
    <p:sldId id="469" r:id="rId8"/>
    <p:sldId id="467" r:id="rId9"/>
    <p:sldId id="466" r:id="rId10"/>
    <p:sldId id="443" r:id="rId11"/>
    <p:sldId id="444" r:id="rId12"/>
  </p:sldIdLst>
  <p:sldSz cx="9144000" cy="6858000" type="screen4x3"/>
  <p:notesSz cx="7124700" cy="9410700"/>
  <p:defaultTextStyle>
    <a:defPPr>
      <a:defRPr lang="en-GB"/>
    </a:defPPr>
    <a:lvl1pPr algn="ctr" rtl="0" fontAlgn="base" hangingPunct="0">
      <a:lnSpc>
        <a:spcPct val="95000"/>
      </a:lnSpc>
      <a:spcBef>
        <a:spcPct val="0"/>
      </a:spcBef>
      <a:spcAft>
        <a:spcPct val="0"/>
      </a:spcAft>
      <a:buClr>
        <a:srgbClr val="000000"/>
      </a:buClr>
      <a:buSzPct val="45000"/>
      <a:buFont typeface="StarSymbol" charset="0"/>
      <a:defRPr kern="1200">
        <a:solidFill>
          <a:srgbClr val="000000"/>
        </a:solidFill>
        <a:latin typeface="Arial" charset="0"/>
        <a:ea typeface="+mn-ea"/>
        <a:cs typeface="+mn-cs"/>
      </a:defRPr>
    </a:lvl1pPr>
    <a:lvl2pPr marL="457200" algn="ctr" rtl="0" fontAlgn="base" hangingPunct="0">
      <a:lnSpc>
        <a:spcPct val="95000"/>
      </a:lnSpc>
      <a:spcBef>
        <a:spcPct val="0"/>
      </a:spcBef>
      <a:spcAft>
        <a:spcPct val="0"/>
      </a:spcAft>
      <a:buClr>
        <a:srgbClr val="000000"/>
      </a:buClr>
      <a:buSzPct val="45000"/>
      <a:buFont typeface="StarSymbol" charset="0"/>
      <a:defRPr kern="1200">
        <a:solidFill>
          <a:srgbClr val="000000"/>
        </a:solidFill>
        <a:latin typeface="Arial" charset="0"/>
        <a:ea typeface="+mn-ea"/>
        <a:cs typeface="+mn-cs"/>
      </a:defRPr>
    </a:lvl2pPr>
    <a:lvl3pPr marL="914400" algn="ctr" rtl="0" fontAlgn="base" hangingPunct="0">
      <a:lnSpc>
        <a:spcPct val="95000"/>
      </a:lnSpc>
      <a:spcBef>
        <a:spcPct val="0"/>
      </a:spcBef>
      <a:spcAft>
        <a:spcPct val="0"/>
      </a:spcAft>
      <a:buClr>
        <a:srgbClr val="000000"/>
      </a:buClr>
      <a:buSzPct val="45000"/>
      <a:buFont typeface="StarSymbol" charset="0"/>
      <a:defRPr kern="1200">
        <a:solidFill>
          <a:srgbClr val="000000"/>
        </a:solidFill>
        <a:latin typeface="Arial" charset="0"/>
        <a:ea typeface="+mn-ea"/>
        <a:cs typeface="+mn-cs"/>
      </a:defRPr>
    </a:lvl3pPr>
    <a:lvl4pPr marL="1371600" algn="ctr" rtl="0" fontAlgn="base" hangingPunct="0">
      <a:lnSpc>
        <a:spcPct val="95000"/>
      </a:lnSpc>
      <a:spcBef>
        <a:spcPct val="0"/>
      </a:spcBef>
      <a:spcAft>
        <a:spcPct val="0"/>
      </a:spcAft>
      <a:buClr>
        <a:srgbClr val="000000"/>
      </a:buClr>
      <a:buSzPct val="45000"/>
      <a:buFont typeface="StarSymbol" charset="0"/>
      <a:defRPr kern="1200">
        <a:solidFill>
          <a:srgbClr val="000000"/>
        </a:solidFill>
        <a:latin typeface="Arial" charset="0"/>
        <a:ea typeface="+mn-ea"/>
        <a:cs typeface="+mn-cs"/>
      </a:defRPr>
    </a:lvl4pPr>
    <a:lvl5pPr marL="1828800" algn="ctr" rtl="0" fontAlgn="base" hangingPunct="0">
      <a:lnSpc>
        <a:spcPct val="95000"/>
      </a:lnSpc>
      <a:spcBef>
        <a:spcPct val="0"/>
      </a:spcBef>
      <a:spcAft>
        <a:spcPct val="0"/>
      </a:spcAft>
      <a:buClr>
        <a:srgbClr val="000000"/>
      </a:buClr>
      <a:buSzPct val="45000"/>
      <a:buFont typeface="StarSymbol" charset="0"/>
      <a:defRPr kern="1200">
        <a:solidFill>
          <a:srgbClr val="000000"/>
        </a:solidFill>
        <a:latin typeface="Arial" charset="0"/>
        <a:ea typeface="+mn-ea"/>
        <a:cs typeface="+mn-cs"/>
      </a:defRPr>
    </a:lvl5pPr>
    <a:lvl6pPr marL="2286000" algn="l" defTabSz="914400" rtl="0" eaLnBrk="1" latinLnBrk="0" hangingPunct="1">
      <a:defRPr kern="1200">
        <a:solidFill>
          <a:srgbClr val="000000"/>
        </a:solidFill>
        <a:latin typeface="Arial" charset="0"/>
        <a:ea typeface="+mn-ea"/>
        <a:cs typeface="+mn-cs"/>
      </a:defRPr>
    </a:lvl6pPr>
    <a:lvl7pPr marL="2743200" algn="l" defTabSz="914400" rtl="0" eaLnBrk="1" latinLnBrk="0" hangingPunct="1">
      <a:defRPr kern="1200">
        <a:solidFill>
          <a:srgbClr val="000000"/>
        </a:solidFill>
        <a:latin typeface="Arial" charset="0"/>
        <a:ea typeface="+mn-ea"/>
        <a:cs typeface="+mn-cs"/>
      </a:defRPr>
    </a:lvl7pPr>
    <a:lvl8pPr marL="3200400" algn="l" defTabSz="914400" rtl="0" eaLnBrk="1" latinLnBrk="0" hangingPunct="1">
      <a:defRPr kern="1200">
        <a:solidFill>
          <a:srgbClr val="000000"/>
        </a:solidFill>
        <a:latin typeface="Arial" charset="0"/>
        <a:ea typeface="+mn-ea"/>
        <a:cs typeface="+mn-cs"/>
      </a:defRPr>
    </a:lvl8pPr>
    <a:lvl9pPr marL="3657600" algn="l" defTabSz="914400" rtl="0" eaLnBrk="1" latinLnBrk="0" hangingPunct="1">
      <a:defRPr kern="1200">
        <a:solidFill>
          <a:srgbClr val="000000"/>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64">
          <p15:clr>
            <a:srgbClr val="A4A3A4"/>
          </p15:clr>
        </p15:guide>
        <p15:guide id="2" pos="22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7676"/>
    <a:srgbClr val="FF7C8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27" autoAdjust="0"/>
    <p:restoredTop sz="94660" autoAdjust="0"/>
  </p:normalViewPr>
  <p:slideViewPr>
    <p:cSldViewPr>
      <p:cViewPr varScale="1">
        <p:scale>
          <a:sx n="110" d="100"/>
          <a:sy n="110" d="100"/>
        </p:scale>
        <p:origin x="-1192" y="-104"/>
      </p:cViewPr>
      <p:guideLst>
        <p:guide orient="horz" pos="2160"/>
        <p:guide pos="2880"/>
      </p:guideLst>
    </p:cSldViewPr>
  </p:slideViewPr>
  <p:outlineViewPr>
    <p:cViewPr varScale="1">
      <p:scale>
        <a:sx n="170" d="200"/>
        <a:sy n="170" d="200"/>
      </p:scale>
      <p:origin x="0" y="13048"/>
    </p:cViewPr>
  </p:outlineViewPr>
  <p:notesTextViewPr>
    <p:cViewPr>
      <p:scale>
        <a:sx n="100" d="100"/>
        <a:sy n="100" d="100"/>
      </p:scale>
      <p:origin x="0" y="0"/>
    </p:cViewPr>
  </p:notesTextViewPr>
  <p:sorterViewPr>
    <p:cViewPr>
      <p:scale>
        <a:sx n="100" d="100"/>
        <a:sy n="100" d="100"/>
      </p:scale>
      <p:origin x="0" y="2604"/>
    </p:cViewPr>
  </p:sorterViewPr>
  <p:notesViewPr>
    <p:cSldViewPr>
      <p:cViewPr varScale="1">
        <p:scale>
          <a:sx n="63" d="100"/>
          <a:sy n="63" d="100"/>
        </p:scale>
        <p:origin x="-1722" y="-108"/>
      </p:cViewPr>
      <p:guideLst>
        <p:guide orient="horz" pos="2964"/>
        <p:guide pos="2244"/>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hdr" sz="quarter"/>
          </p:nvPr>
        </p:nvSpPr>
        <p:spPr bwMode="auto">
          <a:xfrm>
            <a:off x="4037013" y="0"/>
            <a:ext cx="3087687" cy="469900"/>
          </a:xfrm>
          <a:prstGeom prst="rect">
            <a:avLst/>
          </a:prstGeom>
          <a:noFill/>
          <a:ln w="9525">
            <a:noFill/>
            <a:miter lim="800000"/>
            <a:headEnd/>
            <a:tailEnd/>
          </a:ln>
          <a:effectLst/>
        </p:spPr>
        <p:txBody>
          <a:bodyPr vert="horz" wrap="square" lIns="94485" tIns="47242" rIns="94485" bIns="47242" numCol="1" anchor="t" anchorCtr="0" compatLnSpc="1">
            <a:prstTxWarp prst="textNoShape">
              <a:avLst/>
            </a:prstTxWarp>
          </a:bodyPr>
          <a:lstStyle>
            <a:lvl1pPr algn="l" defTabSz="944563" eaLnBrk="0">
              <a:lnSpc>
                <a:spcPct val="100000"/>
              </a:lnSpc>
              <a:buClrTx/>
              <a:buSzTx/>
              <a:buFontTx/>
              <a:buNone/>
              <a:defRPr sz="1000" b="1">
                <a:solidFill>
                  <a:schemeClr val="tx1"/>
                </a:solidFill>
                <a:latin typeface="Palatino Linotype" pitchFamily="18" charset="0"/>
              </a:defRPr>
            </a:lvl1pPr>
          </a:lstStyle>
          <a:p>
            <a:pPr>
              <a:defRPr/>
            </a:pPr>
            <a:r>
              <a:rPr lang="es-ES"/>
              <a:t>Fundación de Egresados U.D.</a:t>
            </a:r>
          </a:p>
          <a:p>
            <a:pPr>
              <a:defRPr/>
            </a:pPr>
            <a:r>
              <a:rPr lang="es-ES"/>
              <a:t>Construyendo Profesionales</a:t>
            </a:r>
          </a:p>
        </p:txBody>
      </p:sp>
      <p:sp>
        <p:nvSpPr>
          <p:cNvPr id="240644" name="Rectangle 4"/>
          <p:cNvSpPr>
            <a:spLocks noGrp="1" noChangeArrowheads="1"/>
          </p:cNvSpPr>
          <p:nvPr>
            <p:ph type="ftr" sz="quarter" idx="2"/>
          </p:nvPr>
        </p:nvSpPr>
        <p:spPr bwMode="auto">
          <a:xfrm>
            <a:off x="0" y="8939213"/>
            <a:ext cx="3087688" cy="469900"/>
          </a:xfrm>
          <a:prstGeom prst="rect">
            <a:avLst/>
          </a:prstGeom>
          <a:noFill/>
          <a:ln w="9525">
            <a:noFill/>
            <a:miter lim="800000"/>
            <a:headEnd/>
            <a:tailEnd/>
          </a:ln>
          <a:effectLst/>
        </p:spPr>
        <p:txBody>
          <a:bodyPr vert="horz" wrap="square" lIns="94485" tIns="47242" rIns="94485" bIns="47242" numCol="1" anchor="b" anchorCtr="0" compatLnSpc="1">
            <a:prstTxWarp prst="textNoShape">
              <a:avLst/>
            </a:prstTxWarp>
          </a:bodyPr>
          <a:lstStyle>
            <a:lvl1pPr algn="l" defTabSz="944563" eaLnBrk="0">
              <a:lnSpc>
                <a:spcPct val="100000"/>
              </a:lnSpc>
              <a:buClrTx/>
              <a:buSzTx/>
              <a:buFontTx/>
              <a:buNone/>
              <a:defRPr sz="1200">
                <a:solidFill>
                  <a:schemeClr val="tx1"/>
                </a:solidFill>
                <a:latin typeface="Times New Roman" pitchFamily="18" charset="0"/>
              </a:defRPr>
            </a:lvl1pPr>
          </a:lstStyle>
          <a:p>
            <a:pPr>
              <a:defRPr/>
            </a:pPr>
            <a:r>
              <a:rPr lang="es-ES"/>
              <a:t>FUNDACION DE EGRESADOS DE LA UNIVERSIDAD DISTRITAL</a:t>
            </a:r>
          </a:p>
        </p:txBody>
      </p:sp>
      <p:sp>
        <p:nvSpPr>
          <p:cNvPr id="240645" name="Rectangle 5"/>
          <p:cNvSpPr>
            <a:spLocks noGrp="1" noChangeArrowheads="1"/>
          </p:cNvSpPr>
          <p:nvPr>
            <p:ph type="sldNum" sz="quarter" idx="3"/>
          </p:nvPr>
        </p:nvSpPr>
        <p:spPr bwMode="auto">
          <a:xfrm>
            <a:off x="4035425" y="8939213"/>
            <a:ext cx="3087688" cy="469900"/>
          </a:xfrm>
          <a:prstGeom prst="rect">
            <a:avLst/>
          </a:prstGeom>
          <a:noFill/>
          <a:ln w="9525">
            <a:noFill/>
            <a:miter lim="800000"/>
            <a:headEnd/>
            <a:tailEnd/>
          </a:ln>
          <a:effectLst/>
        </p:spPr>
        <p:txBody>
          <a:bodyPr vert="horz" wrap="square" lIns="94485" tIns="47242" rIns="94485" bIns="47242" numCol="1" anchor="b" anchorCtr="0" compatLnSpc="1">
            <a:prstTxWarp prst="textNoShape">
              <a:avLst/>
            </a:prstTxWarp>
          </a:bodyPr>
          <a:lstStyle>
            <a:lvl1pPr algn="r" defTabSz="944563" eaLnBrk="0">
              <a:lnSpc>
                <a:spcPct val="100000"/>
              </a:lnSpc>
              <a:buClrTx/>
              <a:buSzTx/>
              <a:buFontTx/>
              <a:buNone/>
              <a:defRPr sz="1200">
                <a:solidFill>
                  <a:schemeClr val="tx1"/>
                </a:solidFill>
                <a:latin typeface="Times New Roman" pitchFamily="18" charset="0"/>
              </a:defRPr>
            </a:lvl1pPr>
          </a:lstStyle>
          <a:p>
            <a:pPr>
              <a:defRPr/>
            </a:pPr>
            <a:fld id="{6F58FFB9-F045-4AFE-97AC-D54714B97ADF}" type="slidenum">
              <a:rPr lang="es-ES"/>
              <a:pPr>
                <a:defRPr/>
              </a:pPr>
              <a:t>‹Nr.›</a:t>
            </a:fld>
            <a:endParaRPr lang="es-ES"/>
          </a:p>
        </p:txBody>
      </p:sp>
    </p:spTree>
    <p:extLst>
      <p:ext uri="{BB962C8B-B14F-4D97-AF65-F5344CB8AC3E}">
        <p14:creationId xmlns:p14="http://schemas.microsoft.com/office/powerpoint/2010/main" val="8108099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124700" cy="9410700"/>
          </a:xfrm>
          <a:prstGeom prst="roundRect">
            <a:avLst>
              <a:gd name="adj" fmla="val 23"/>
            </a:avLst>
          </a:prstGeom>
          <a:solidFill>
            <a:srgbClr val="FFFFFF"/>
          </a:solidFill>
          <a:ln w="9360">
            <a:noFill/>
            <a:round/>
            <a:headEnd/>
            <a:tailEnd/>
          </a:ln>
        </p:spPr>
        <p:txBody>
          <a:bodyPr wrap="none" anchor="ctr"/>
          <a:lstStyle/>
          <a:p>
            <a:pPr>
              <a:defRPr/>
            </a:pPr>
            <a:endParaRPr lang="es-ES"/>
          </a:p>
        </p:txBody>
      </p:sp>
      <p:sp>
        <p:nvSpPr>
          <p:cNvPr id="2050" name="AutoShape 2"/>
          <p:cNvSpPr>
            <a:spLocks noChangeArrowheads="1"/>
          </p:cNvSpPr>
          <p:nvPr/>
        </p:nvSpPr>
        <p:spPr bwMode="auto">
          <a:xfrm>
            <a:off x="0" y="0"/>
            <a:ext cx="7124700" cy="9410700"/>
          </a:xfrm>
          <a:prstGeom prst="roundRect">
            <a:avLst>
              <a:gd name="adj" fmla="val 23"/>
            </a:avLst>
          </a:prstGeom>
          <a:solidFill>
            <a:srgbClr val="FFFFFF"/>
          </a:solidFill>
          <a:ln w="9525">
            <a:noFill/>
            <a:round/>
            <a:headEnd/>
            <a:tailEnd/>
          </a:ln>
        </p:spPr>
        <p:txBody>
          <a:bodyPr wrap="none" anchor="ctr"/>
          <a:lstStyle/>
          <a:p>
            <a:pPr>
              <a:defRPr/>
            </a:pPr>
            <a:endParaRPr lang="es-ES"/>
          </a:p>
        </p:txBody>
      </p:sp>
      <p:sp>
        <p:nvSpPr>
          <p:cNvPr id="26628" name="Rectangle 3"/>
          <p:cNvSpPr>
            <a:spLocks noGrp="1" noRot="1" noChangeAspect="1" noChangeArrowheads="1" noTextEdit="1"/>
          </p:cNvSpPr>
          <p:nvPr>
            <p:ph type="sldImg"/>
          </p:nvPr>
        </p:nvSpPr>
        <p:spPr bwMode="auto">
          <a:xfrm>
            <a:off x="0" y="312738"/>
            <a:ext cx="20581938" cy="15436850"/>
          </a:xfrm>
          <a:prstGeom prst="rect">
            <a:avLst/>
          </a:prstGeom>
          <a:solidFill>
            <a:srgbClr val="FFFFFF"/>
          </a:solidFill>
          <a:ln w="9525">
            <a:solidFill>
              <a:srgbClr val="000000"/>
            </a:solidFill>
            <a:miter lim="800000"/>
            <a:headEnd/>
            <a:tailEnd/>
          </a:ln>
        </p:spPr>
      </p:sp>
      <p:sp>
        <p:nvSpPr>
          <p:cNvPr id="2052" name="Rectangle 4"/>
          <p:cNvSpPr txBox="1">
            <a:spLocks noGrp="1" noChangeArrowheads="1"/>
          </p:cNvSpPr>
          <p:nvPr>
            <p:ph type="body" idx="1"/>
          </p:nvPr>
        </p:nvSpPr>
        <p:spPr bwMode="auto">
          <a:xfrm>
            <a:off x="522288" y="4441825"/>
            <a:ext cx="6084887" cy="41783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s-ES" noProof="0" smtClean="0"/>
          </a:p>
        </p:txBody>
      </p:sp>
    </p:spTree>
    <p:extLst>
      <p:ext uri="{BB962C8B-B14F-4D97-AF65-F5344CB8AC3E}">
        <p14:creationId xmlns:p14="http://schemas.microsoft.com/office/powerpoint/2010/main" val="234338358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257300" y="720725"/>
            <a:ext cx="4800600" cy="3600450"/>
          </a:xfrm>
          <a:noFill/>
          <a:ln/>
        </p:spPr>
      </p:sp>
      <p:sp>
        <p:nvSpPr>
          <p:cNvPr id="27651" name="Rectangle 3"/>
          <p:cNvSpPr txBox="1">
            <a:spLocks noGrp="1" noChangeArrowheads="1"/>
          </p:cNvSpPr>
          <p:nvPr>
            <p:ph type="body" idx="1"/>
          </p:nvPr>
        </p:nvSpPr>
        <p:spPr>
          <a:noFill/>
          <a:ln/>
        </p:spPr>
        <p:txBody>
          <a:bodyPr/>
          <a:lstStyle/>
          <a:p>
            <a:endParaRPr lang="es-ES" dirty="0" smtClean="0"/>
          </a:p>
        </p:txBody>
      </p:sp>
    </p:spTree>
    <p:extLst>
      <p:ext uri="{BB962C8B-B14F-4D97-AF65-F5344CB8AC3E}">
        <p14:creationId xmlns:p14="http://schemas.microsoft.com/office/powerpoint/2010/main" val="1756329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209675" y="706438"/>
            <a:ext cx="4705350" cy="3529012"/>
          </a:xfrm>
          <a:noFill/>
          <a:ln/>
        </p:spPr>
      </p:sp>
      <p:sp>
        <p:nvSpPr>
          <p:cNvPr id="28675" name="Rectangle 3"/>
          <p:cNvSpPr txBox="1">
            <a:spLocks noGrp="1" noChangeArrowheads="1"/>
          </p:cNvSpPr>
          <p:nvPr>
            <p:ph type="body" idx="1"/>
          </p:nvPr>
        </p:nvSpPr>
        <p:spPr>
          <a:noFill/>
          <a:ln/>
        </p:spPr>
        <p:txBody>
          <a:bodyPr/>
          <a:lstStyle/>
          <a:p>
            <a:endParaRPr lang="es-ES" dirty="0" smtClean="0"/>
          </a:p>
        </p:txBody>
      </p:sp>
    </p:spTree>
    <p:extLst>
      <p:ext uri="{BB962C8B-B14F-4D97-AF65-F5344CB8AC3E}">
        <p14:creationId xmlns:p14="http://schemas.microsoft.com/office/powerpoint/2010/main" val="4188242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209675" y="706438"/>
            <a:ext cx="4705350" cy="3529012"/>
          </a:xfrm>
          <a:noFill/>
          <a:ln/>
        </p:spPr>
      </p:sp>
      <p:sp>
        <p:nvSpPr>
          <p:cNvPr id="28675" name="Rectangle 3"/>
          <p:cNvSpPr txBox="1">
            <a:spLocks noGrp="1" noChangeArrowheads="1"/>
          </p:cNvSpPr>
          <p:nvPr>
            <p:ph type="body" idx="1"/>
          </p:nvPr>
        </p:nvSpPr>
        <p:spPr>
          <a:noFill/>
          <a:ln/>
        </p:spPr>
        <p:txBody>
          <a:bodyPr/>
          <a:lstStyle/>
          <a:p>
            <a:endParaRPr lang="es-ES" dirty="0" smtClean="0"/>
          </a:p>
        </p:txBody>
      </p:sp>
    </p:spTree>
    <p:extLst>
      <p:ext uri="{BB962C8B-B14F-4D97-AF65-F5344CB8AC3E}">
        <p14:creationId xmlns:p14="http://schemas.microsoft.com/office/powerpoint/2010/main" val="4188242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209675" y="706438"/>
            <a:ext cx="4705350" cy="3529012"/>
          </a:xfrm>
          <a:noFill/>
          <a:ln/>
        </p:spPr>
      </p:sp>
      <p:sp>
        <p:nvSpPr>
          <p:cNvPr id="28675" name="Rectangle 3"/>
          <p:cNvSpPr txBox="1">
            <a:spLocks noGrp="1" noChangeArrowheads="1"/>
          </p:cNvSpPr>
          <p:nvPr>
            <p:ph type="body" idx="1"/>
          </p:nvPr>
        </p:nvSpPr>
        <p:spPr>
          <a:noFill/>
          <a:ln/>
        </p:spPr>
        <p:txBody>
          <a:bodyPr/>
          <a:lstStyle/>
          <a:p>
            <a:endParaRPr lang="es-ES" dirty="0" smtClean="0"/>
          </a:p>
        </p:txBody>
      </p:sp>
    </p:spTree>
    <p:extLst>
      <p:ext uri="{BB962C8B-B14F-4D97-AF65-F5344CB8AC3E}">
        <p14:creationId xmlns:p14="http://schemas.microsoft.com/office/powerpoint/2010/main" val="4188242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209675" y="706438"/>
            <a:ext cx="4705350" cy="3529012"/>
          </a:xfrm>
          <a:noFill/>
          <a:ln/>
        </p:spPr>
      </p:sp>
      <p:sp>
        <p:nvSpPr>
          <p:cNvPr id="28675" name="Rectangle 3"/>
          <p:cNvSpPr txBox="1">
            <a:spLocks noGrp="1" noChangeArrowheads="1"/>
          </p:cNvSpPr>
          <p:nvPr>
            <p:ph type="body" idx="1"/>
          </p:nvPr>
        </p:nvSpPr>
        <p:spPr>
          <a:noFill/>
          <a:ln/>
        </p:spPr>
        <p:txBody>
          <a:bodyPr/>
          <a:lstStyle/>
          <a:p>
            <a:endParaRPr lang="es-ES" dirty="0" smtClean="0"/>
          </a:p>
        </p:txBody>
      </p:sp>
    </p:spTree>
    <p:extLst>
      <p:ext uri="{BB962C8B-B14F-4D97-AF65-F5344CB8AC3E}">
        <p14:creationId xmlns:p14="http://schemas.microsoft.com/office/powerpoint/2010/main" val="4188242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209675" y="706438"/>
            <a:ext cx="4705350" cy="3529012"/>
          </a:xfrm>
          <a:noFill/>
          <a:ln/>
        </p:spPr>
      </p:sp>
      <p:sp>
        <p:nvSpPr>
          <p:cNvPr id="28675" name="Rectangle 3"/>
          <p:cNvSpPr txBox="1">
            <a:spLocks noGrp="1" noChangeArrowheads="1"/>
          </p:cNvSpPr>
          <p:nvPr>
            <p:ph type="body" idx="1"/>
          </p:nvPr>
        </p:nvSpPr>
        <p:spPr>
          <a:noFill/>
          <a:ln/>
        </p:spPr>
        <p:txBody>
          <a:bodyPr/>
          <a:lstStyle/>
          <a:p>
            <a:endParaRPr lang="es-ES" dirty="0" smtClean="0"/>
          </a:p>
        </p:txBody>
      </p:sp>
    </p:spTree>
    <p:extLst>
      <p:ext uri="{BB962C8B-B14F-4D97-AF65-F5344CB8AC3E}">
        <p14:creationId xmlns:p14="http://schemas.microsoft.com/office/powerpoint/2010/main" val="4188242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209675" y="706438"/>
            <a:ext cx="4705350" cy="3529012"/>
          </a:xfrm>
          <a:noFill/>
          <a:ln/>
        </p:spPr>
      </p:sp>
      <p:sp>
        <p:nvSpPr>
          <p:cNvPr id="28675" name="Rectangle 3"/>
          <p:cNvSpPr txBox="1">
            <a:spLocks noGrp="1" noChangeArrowheads="1"/>
          </p:cNvSpPr>
          <p:nvPr>
            <p:ph type="body" idx="1"/>
          </p:nvPr>
        </p:nvSpPr>
        <p:spPr>
          <a:noFill/>
          <a:ln/>
        </p:spPr>
        <p:txBody>
          <a:bodyPr/>
          <a:lstStyle/>
          <a:p>
            <a:endParaRPr lang="es-ES" dirty="0" smtClean="0"/>
          </a:p>
        </p:txBody>
      </p:sp>
    </p:spTree>
    <p:extLst>
      <p:ext uri="{BB962C8B-B14F-4D97-AF65-F5344CB8AC3E}">
        <p14:creationId xmlns:p14="http://schemas.microsoft.com/office/powerpoint/2010/main" val="4188242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grpSp>
        <p:nvGrpSpPr>
          <p:cNvPr id="7" name="6 Grupo"/>
          <p:cNvGrpSpPr/>
          <p:nvPr userDrawn="1"/>
        </p:nvGrpSpPr>
        <p:grpSpPr>
          <a:xfrm>
            <a:off x="0" y="6021288"/>
            <a:ext cx="9144000" cy="836712"/>
            <a:chOff x="0" y="6021288"/>
            <a:chExt cx="9144000" cy="836712"/>
          </a:xfrm>
        </p:grpSpPr>
        <p:sp>
          <p:nvSpPr>
            <p:cNvPr id="6" name="5 Rectángulo"/>
            <p:cNvSpPr/>
            <p:nvPr userDrawn="1"/>
          </p:nvSpPr>
          <p:spPr bwMode="auto">
            <a:xfrm flipH="1">
              <a:off x="0" y="6021288"/>
              <a:ext cx="9144000" cy="836712"/>
            </a:xfrm>
            <a:prstGeom prst="rect">
              <a:avLst/>
            </a:prstGeom>
            <a:gradFill>
              <a:gsLst>
                <a:gs pos="0">
                  <a:srgbClr val="C00000"/>
                </a:gs>
                <a:gs pos="65000">
                  <a:srgbClr val="C00000"/>
                </a:gs>
                <a:gs pos="100000">
                  <a:schemeClr val="accent2">
                    <a:lumMod val="50000"/>
                  </a:scheme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828675" rtl="0" eaLnBrk="1" fontAlgn="base" latinLnBrk="0" hangingPunct="0">
                <a:lnSpc>
                  <a:spcPct val="95000"/>
                </a:lnSpc>
                <a:spcBef>
                  <a:spcPct val="0"/>
                </a:spcBef>
                <a:spcAft>
                  <a:spcPct val="0"/>
                </a:spcAft>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endParaRPr kumimoji="0" lang="es-CO" sz="1800" b="0" i="0" u="none" strike="noStrike" cap="none" normalizeH="0" baseline="0" smtClean="0">
                <a:ln>
                  <a:noFill/>
                </a:ln>
                <a:solidFill>
                  <a:srgbClr val="000000"/>
                </a:solidFill>
                <a:effectLst/>
                <a:latin typeface="Arial" charset="0"/>
              </a:endParaRPr>
            </a:p>
          </p:txBody>
        </p:sp>
        <p:pic>
          <p:nvPicPr>
            <p:cNvPr id="4" name="3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l="3475" t="42356" r="51768" b="35422"/>
            <a:stretch/>
          </p:blipFill>
          <p:spPr>
            <a:xfrm>
              <a:off x="6971967" y="6024671"/>
              <a:ext cx="2172033" cy="833329"/>
            </a:xfrm>
            <a:prstGeom prst="rect">
              <a:avLst/>
            </a:prstGeom>
          </p:spPr>
        </p:pic>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35738" y="476250"/>
            <a:ext cx="1997075" cy="4824413"/>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539750" y="476250"/>
            <a:ext cx="5843588" cy="482441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539750" y="836613"/>
            <a:ext cx="3884613"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576763" y="836613"/>
            <a:ext cx="3884612"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3"/>
          <p:cNvSpPr>
            <a:spLocks noGrp="1" noChangeArrowheads="1"/>
          </p:cNvSpPr>
          <p:nvPr>
            <p:ph type="title"/>
          </p:nvPr>
        </p:nvSpPr>
        <p:spPr bwMode="auto">
          <a:xfrm>
            <a:off x="611188" y="476250"/>
            <a:ext cx="7921625" cy="863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14"/>
          <p:cNvSpPr>
            <a:spLocks noGrp="1" noChangeArrowheads="1"/>
          </p:cNvSpPr>
          <p:nvPr>
            <p:ph type="body" idx="1"/>
          </p:nvPr>
        </p:nvSpPr>
        <p:spPr bwMode="auto">
          <a:xfrm>
            <a:off x="539750" y="836613"/>
            <a:ext cx="7921625" cy="4464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pic>
        <p:nvPicPr>
          <p:cNvPr id="1028" name="Picture 17" descr="BANNER Fund Egres UD"/>
          <p:cNvPicPr>
            <a:picLocks noChangeAspect="1" noChangeArrowheads="1"/>
          </p:cNvPicPr>
          <p:nvPr userDrawn="1"/>
        </p:nvPicPr>
        <p:blipFill>
          <a:blip r:embed="rId13" cstate="print"/>
          <a:srcRect l="4509"/>
          <a:stretch>
            <a:fillRect/>
          </a:stretch>
        </p:blipFill>
        <p:spPr bwMode="auto">
          <a:xfrm>
            <a:off x="0" y="6008688"/>
            <a:ext cx="9144000" cy="876300"/>
          </a:xfrm>
          <a:prstGeom prst="rect">
            <a:avLst/>
          </a:prstGeom>
          <a:noFill/>
          <a:ln w="9525">
            <a:noFill/>
            <a:miter lim="800000"/>
            <a:headEnd/>
            <a:tailEnd/>
          </a:ln>
        </p:spPr>
      </p:pic>
      <p:grpSp>
        <p:nvGrpSpPr>
          <p:cNvPr id="6" name="5 Grupo"/>
          <p:cNvGrpSpPr/>
          <p:nvPr userDrawn="1"/>
        </p:nvGrpSpPr>
        <p:grpSpPr>
          <a:xfrm>
            <a:off x="0" y="6021288"/>
            <a:ext cx="9144000" cy="836712"/>
            <a:chOff x="0" y="6021288"/>
            <a:chExt cx="9144000" cy="836712"/>
          </a:xfrm>
        </p:grpSpPr>
        <p:sp>
          <p:nvSpPr>
            <p:cNvPr id="7" name="6 Rectángulo"/>
            <p:cNvSpPr/>
            <p:nvPr userDrawn="1"/>
          </p:nvSpPr>
          <p:spPr bwMode="auto">
            <a:xfrm flipH="1">
              <a:off x="0" y="6021288"/>
              <a:ext cx="9144000" cy="836712"/>
            </a:xfrm>
            <a:prstGeom prst="rect">
              <a:avLst/>
            </a:prstGeom>
            <a:gradFill>
              <a:gsLst>
                <a:gs pos="0">
                  <a:srgbClr val="C00000"/>
                </a:gs>
                <a:gs pos="65000">
                  <a:srgbClr val="C00000"/>
                </a:gs>
                <a:gs pos="100000">
                  <a:schemeClr val="accent2">
                    <a:lumMod val="50000"/>
                  </a:scheme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828675" rtl="0" eaLnBrk="1" fontAlgn="base" latinLnBrk="0" hangingPunct="0">
                <a:lnSpc>
                  <a:spcPct val="95000"/>
                </a:lnSpc>
                <a:spcBef>
                  <a:spcPct val="0"/>
                </a:spcBef>
                <a:spcAft>
                  <a:spcPct val="0"/>
                </a:spcAft>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pPr>
              <a:endParaRPr kumimoji="0" lang="es-CO" sz="1800" b="0" i="0" u="none" strike="noStrike" cap="none" normalizeH="0" baseline="0" smtClean="0">
                <a:ln>
                  <a:noFill/>
                </a:ln>
                <a:solidFill>
                  <a:srgbClr val="000000"/>
                </a:solidFill>
                <a:effectLst/>
                <a:latin typeface="Arial" charset="0"/>
              </a:endParaRPr>
            </a:p>
          </p:txBody>
        </p:sp>
        <p:pic>
          <p:nvPicPr>
            <p:cNvPr id="8" name="7 Imagen"/>
            <p:cNvPicPr>
              <a:picLocks noChangeAspect="1"/>
            </p:cNvPicPr>
            <p:nvPr userDrawn="1"/>
          </p:nvPicPr>
          <p:blipFill rotWithShape="1">
            <a:blip r:embed="rId14" cstate="print">
              <a:extLst>
                <a:ext uri="{28A0092B-C50C-407E-A947-70E740481C1C}">
                  <a14:useLocalDpi xmlns:a14="http://schemas.microsoft.com/office/drawing/2010/main" val="0"/>
                </a:ext>
              </a:extLst>
            </a:blip>
            <a:srcRect l="3475" t="42356" r="51768" b="35422"/>
            <a:stretch/>
          </p:blipFill>
          <p:spPr>
            <a:xfrm>
              <a:off x="6971967" y="6024671"/>
              <a:ext cx="2172033" cy="833329"/>
            </a:xfrm>
            <a:prstGeom prst="rect">
              <a:avLst/>
            </a:prstGeom>
          </p:spPr>
        </p:pic>
      </p:gr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xmlns:p14="http://schemas.microsoft.com/office/powerpoint/2010/main"/>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20" Type="http://schemas.openxmlformats.org/officeDocument/2006/relationships/image" Target="../media/image20.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jpeg"/><Relationship Id="rId17" Type="http://schemas.openxmlformats.org/officeDocument/2006/relationships/image" Target="../media/image17.jpeg"/><Relationship Id="rId18" Type="http://schemas.openxmlformats.org/officeDocument/2006/relationships/image" Target="../media/image18.png"/><Relationship Id="rId19"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png"/><Relationship Id="rId8"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rotWithShape="1">
          <a:blip r:embed="rId3" cstate="print">
            <a:extLst>
              <a:ext uri="{28A0092B-C50C-407E-A947-70E740481C1C}">
                <a14:useLocalDpi xmlns:a14="http://schemas.microsoft.com/office/drawing/2010/main" val="0"/>
              </a:ext>
            </a:extLst>
          </a:blip>
          <a:srcRect l="6683" t="25663" r="4246" b="30609"/>
          <a:stretch/>
        </p:blipFill>
        <p:spPr>
          <a:xfrm>
            <a:off x="2051721" y="548680"/>
            <a:ext cx="6825016" cy="2589092"/>
          </a:xfrm>
          <a:prstGeom prst="rect">
            <a:avLst/>
          </a:prstGeom>
        </p:spPr>
      </p:pic>
      <p:sp>
        <p:nvSpPr>
          <p:cNvPr id="3" name="2 Rectángulo"/>
          <p:cNvSpPr/>
          <p:nvPr/>
        </p:nvSpPr>
        <p:spPr>
          <a:xfrm>
            <a:off x="323528" y="4221191"/>
            <a:ext cx="7801833" cy="501676"/>
          </a:xfrm>
          <a:prstGeom prst="rect">
            <a:avLst/>
          </a:prstGeom>
        </p:spPr>
        <p:txBody>
          <a:bodyPr wrap="square">
            <a:spAutoFit/>
          </a:bodyPr>
          <a:lstStyle/>
          <a:p>
            <a:pPr algn="just"/>
            <a:r>
              <a:rPr lang="es-CO" sz="1400" b="1" i="1" dirty="0">
                <a:solidFill>
                  <a:schemeClr val="accent2">
                    <a:lumMod val="75000"/>
                  </a:schemeClr>
                </a:solidFill>
                <a:latin typeface="Verdana" pitchFamily="34" charset="0"/>
                <a:ea typeface="Verdana" pitchFamily="34" charset="0"/>
                <a:cs typeface="Verdana" pitchFamily="34" charset="0"/>
              </a:rPr>
              <a:t>Somos el Centro de Entrenamiento Autorizado por marcas representativas en Gobierno </a:t>
            </a:r>
            <a:r>
              <a:rPr lang="es-CO" sz="1400" b="1" i="1" dirty="0" smtClean="0">
                <a:solidFill>
                  <a:schemeClr val="accent2">
                    <a:lumMod val="75000"/>
                  </a:schemeClr>
                </a:solidFill>
                <a:latin typeface="Verdana" pitchFamily="34" charset="0"/>
                <a:ea typeface="Verdana" pitchFamily="34" charset="0"/>
                <a:cs typeface="Verdana" pitchFamily="34" charset="0"/>
              </a:rPr>
              <a:t>TI y empresa, </a:t>
            </a:r>
            <a:r>
              <a:rPr lang="es-CO" sz="1400" b="1" i="1" dirty="0">
                <a:solidFill>
                  <a:schemeClr val="accent2">
                    <a:lumMod val="75000"/>
                  </a:schemeClr>
                </a:solidFill>
                <a:latin typeface="Verdana" pitchFamily="34" charset="0"/>
                <a:ea typeface="Verdana" pitchFamily="34" charset="0"/>
                <a:cs typeface="Verdana" pitchFamily="34" charset="0"/>
              </a:rPr>
              <a:t>con el portafolio más amplio en Latinoamérica:</a:t>
            </a:r>
          </a:p>
        </p:txBody>
      </p:sp>
      <p:pic>
        <p:nvPicPr>
          <p:cNvPr id="4" name="17 Imagen" descr="Y:\BACKUP_CESAR\GRAFICAS EUD\JPGS\LOGOS CORPORATIVOS\ORACLE.gif"/>
          <p:cNvPicPr>
            <a:picLocks noChangeAspect="1" noChangeArrowheads="1"/>
          </p:cNvPicPr>
          <p:nvPr/>
        </p:nvPicPr>
        <p:blipFill rotWithShape="1">
          <a:blip r:embed="rId4">
            <a:extLst>
              <a:ext uri="{28A0092B-C50C-407E-A947-70E740481C1C}">
                <a14:useLocalDpi xmlns:a14="http://schemas.microsoft.com/office/drawing/2010/main" val="0"/>
              </a:ext>
            </a:extLst>
          </a:blip>
          <a:srcRect t="1" r="64240" b="-17005"/>
          <a:stretch/>
        </p:blipFill>
        <p:spPr bwMode="auto">
          <a:xfrm>
            <a:off x="3227463" y="4955730"/>
            <a:ext cx="1192118" cy="378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5 Imagen" descr="Cisco Small"/>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56126" y="4864137"/>
            <a:ext cx="480413" cy="452213"/>
          </a:xfrm>
          <a:prstGeom prst="rect">
            <a:avLst/>
          </a:prstGeom>
          <a:noFill/>
          <a:ln>
            <a:noFill/>
          </a:ln>
        </p:spPr>
      </p:pic>
      <p:pic>
        <p:nvPicPr>
          <p:cNvPr id="9" name="8 Imagen"/>
          <p:cNvPicPr/>
          <p:nvPr/>
        </p:nvPicPr>
        <p:blipFill>
          <a:blip r:embed="rId6">
            <a:extLst>
              <a:ext uri="{28A0092B-C50C-407E-A947-70E740481C1C}">
                <a14:useLocalDpi xmlns:a14="http://schemas.microsoft.com/office/drawing/2010/main" val="0"/>
              </a:ext>
            </a:extLst>
          </a:blip>
          <a:srcRect/>
          <a:stretch>
            <a:fillRect/>
          </a:stretch>
        </p:blipFill>
        <p:spPr bwMode="auto">
          <a:xfrm>
            <a:off x="6263592" y="4949037"/>
            <a:ext cx="744440" cy="359110"/>
          </a:xfrm>
          <a:prstGeom prst="rect">
            <a:avLst/>
          </a:prstGeom>
          <a:noFill/>
          <a:ln>
            <a:noFill/>
          </a:ln>
        </p:spPr>
      </p:pic>
      <p:pic>
        <p:nvPicPr>
          <p:cNvPr id="13" name="Imagen 2"/>
          <p:cNvPicPr>
            <a:picLocks noChangeAspect="1" noChangeArrowheads="1"/>
          </p:cNvPicPr>
          <p:nvPr/>
        </p:nvPicPr>
        <p:blipFill rotWithShape="1">
          <a:blip r:embed="rId7">
            <a:extLst>
              <a:ext uri="{28A0092B-C50C-407E-A947-70E740481C1C}">
                <a14:useLocalDpi xmlns:a14="http://schemas.microsoft.com/office/drawing/2010/main" val="0"/>
              </a:ext>
            </a:extLst>
          </a:blip>
          <a:srcRect r="65182" b="64572"/>
          <a:stretch/>
        </p:blipFill>
        <p:spPr bwMode="auto">
          <a:xfrm>
            <a:off x="4764483" y="4970590"/>
            <a:ext cx="1412063" cy="263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53479" y="4914797"/>
            <a:ext cx="1049781" cy="41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2"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87625" y="4914797"/>
            <a:ext cx="685197" cy="39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13 Imagen" descr="http://partners.comptia.org/Libraries/CAPP_Logos/CAPP_Academy_Logo.sflb.ashx"/>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68727" y="5393635"/>
            <a:ext cx="501790" cy="518733"/>
          </a:xfrm>
          <a:prstGeom prst="rect">
            <a:avLst/>
          </a:prstGeom>
          <a:noFill/>
          <a:ln>
            <a:noFill/>
          </a:ln>
        </p:spPr>
      </p:pic>
      <p:grpSp>
        <p:nvGrpSpPr>
          <p:cNvPr id="8" name="7 Grupo"/>
          <p:cNvGrpSpPr/>
          <p:nvPr/>
        </p:nvGrpSpPr>
        <p:grpSpPr>
          <a:xfrm>
            <a:off x="5022038" y="5422048"/>
            <a:ext cx="717030" cy="490320"/>
            <a:chOff x="1691680" y="5501389"/>
            <a:chExt cx="611510" cy="418163"/>
          </a:xfrm>
        </p:grpSpPr>
        <p:pic>
          <p:nvPicPr>
            <p:cNvPr id="18" name="17 Imagen"/>
            <p:cNvPicPr/>
            <p:nvPr/>
          </p:nvPicPr>
          <p:blipFill>
            <a:blip r:embed="rId11" cstate="print">
              <a:extLst>
                <a:ext uri="{28A0092B-C50C-407E-A947-70E740481C1C}">
                  <a14:useLocalDpi xmlns:a14="http://schemas.microsoft.com/office/drawing/2010/main" val="0"/>
                </a:ext>
              </a:extLst>
            </a:blip>
            <a:srcRect l="12137" t="11856" r="61224" b="70190"/>
            <a:stretch>
              <a:fillRect/>
            </a:stretch>
          </p:blipFill>
          <p:spPr bwMode="auto">
            <a:xfrm>
              <a:off x="1691680" y="5501389"/>
              <a:ext cx="611510" cy="231415"/>
            </a:xfrm>
            <a:prstGeom prst="rect">
              <a:avLst/>
            </a:prstGeom>
            <a:noFill/>
            <a:ln>
              <a:noFill/>
            </a:ln>
            <a:effectLst/>
          </p:spPr>
        </p:pic>
        <p:pic>
          <p:nvPicPr>
            <p:cNvPr id="19" name="18 Imagen"/>
            <p:cNvPicPr/>
            <p:nvPr/>
          </p:nvPicPr>
          <p:blipFill>
            <a:blip r:embed="rId12">
              <a:extLst>
                <a:ext uri="{28A0092B-C50C-407E-A947-70E740481C1C}">
                  <a14:useLocalDpi xmlns:a14="http://schemas.microsoft.com/office/drawing/2010/main" val="0"/>
                </a:ext>
              </a:extLst>
            </a:blip>
            <a:stretch>
              <a:fillRect/>
            </a:stretch>
          </p:blipFill>
          <p:spPr>
            <a:xfrm>
              <a:off x="1733136" y="5693647"/>
              <a:ext cx="552495" cy="225905"/>
            </a:xfrm>
            <a:prstGeom prst="rect">
              <a:avLst/>
            </a:prstGeom>
          </p:spPr>
        </p:pic>
      </p:grpSp>
      <p:grpSp>
        <p:nvGrpSpPr>
          <p:cNvPr id="7" name="6 Grupo"/>
          <p:cNvGrpSpPr/>
          <p:nvPr/>
        </p:nvGrpSpPr>
        <p:grpSpPr>
          <a:xfrm>
            <a:off x="2775623" y="5331428"/>
            <a:ext cx="524049" cy="578489"/>
            <a:chOff x="1161194" y="5394489"/>
            <a:chExt cx="487381" cy="538011"/>
          </a:xfrm>
        </p:grpSpPr>
        <p:pic>
          <p:nvPicPr>
            <p:cNvPr id="16" name="15 Imagen"/>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61194" y="5714171"/>
              <a:ext cx="487381" cy="218329"/>
            </a:xfrm>
            <a:prstGeom prst="rect">
              <a:avLst/>
            </a:prstGeom>
            <a:noFill/>
            <a:ln>
              <a:noFill/>
            </a:ln>
            <a:effectLst/>
          </p:spPr>
        </p:pic>
        <p:pic>
          <p:nvPicPr>
            <p:cNvPr id="15" name="14 Imagen"/>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220974" y="5394489"/>
              <a:ext cx="343365" cy="343365"/>
            </a:xfrm>
            <a:prstGeom prst="rect">
              <a:avLst/>
            </a:prstGeom>
            <a:noFill/>
            <a:ln>
              <a:noFill/>
            </a:ln>
            <a:effectLst/>
          </p:spPr>
        </p:pic>
      </p:grpSp>
      <p:grpSp>
        <p:nvGrpSpPr>
          <p:cNvPr id="10" name="9 Grupo"/>
          <p:cNvGrpSpPr/>
          <p:nvPr/>
        </p:nvGrpSpPr>
        <p:grpSpPr>
          <a:xfrm>
            <a:off x="3591786" y="5364416"/>
            <a:ext cx="525851" cy="545500"/>
            <a:chOff x="3532457" y="5326643"/>
            <a:chExt cx="637553" cy="661376"/>
          </a:xfrm>
        </p:grpSpPr>
        <p:pic>
          <p:nvPicPr>
            <p:cNvPr id="14340" name="Picture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32457" y="5771602"/>
              <a:ext cx="637553" cy="216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635897" y="5326643"/>
              <a:ext cx="478348" cy="45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6" name="Picture 2" descr="https://encrypted-tbn1.gstatic.com/images?q=tbn:ANd9GcT_YnUnwFcaVnunzgLmVEJprAwkudJiGbwFOecABcgcAXzv-e3iI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057398" y="5409582"/>
            <a:ext cx="1536105" cy="47031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http://www.srms.asia/images/PECB-Logo.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942248" y="4839473"/>
            <a:ext cx="542358" cy="542358"/>
          </a:xfrm>
          <a:prstGeom prst="rect">
            <a:avLst/>
          </a:prstGeom>
          <a:noFill/>
          <a:extLst>
            <a:ext uri="{909E8E84-426E-40dd-AFC4-6F175D3DCCD1}">
              <a14:hiddenFill xmlns:a14="http://schemas.microsoft.com/office/drawing/2010/main">
                <a:solidFill>
                  <a:srgbClr val="FFFFFF"/>
                </a:solidFill>
              </a14:hiddenFill>
            </a:ext>
          </a:extLst>
        </p:spPr>
      </p:pic>
      <p:pic>
        <p:nvPicPr>
          <p:cNvPr id="26" name="Imagen 25"/>
          <p:cNvPicPr>
            <a:picLocks noChangeAspect="1"/>
          </p:cNvPicPr>
          <p:nvPr/>
        </p:nvPicPr>
        <p:blipFill>
          <a:blip r:embed="rId19"/>
          <a:stretch>
            <a:fillRect/>
          </a:stretch>
        </p:blipFill>
        <p:spPr>
          <a:xfrm>
            <a:off x="5924189" y="5353543"/>
            <a:ext cx="647101" cy="582391"/>
          </a:xfrm>
          <a:prstGeom prst="rect">
            <a:avLst/>
          </a:prstGeom>
        </p:spPr>
      </p:pic>
      <p:pic>
        <p:nvPicPr>
          <p:cNvPr id="12" name="Picture 2" descr="SCRUMstudy"/>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763965" y="5496232"/>
            <a:ext cx="1641360" cy="374455"/>
          </a:xfrm>
          <a:prstGeom prst="rect">
            <a:avLst/>
          </a:prstGeom>
          <a:noFill/>
          <a:extLst>
            <a:ext uri="{909E8E84-426E-40dd-AFC4-6F175D3DCCD1}">
              <a14:hiddenFill xmlns:a14="http://schemas.microsoft.com/office/drawing/2010/main">
                <a:solidFill>
                  <a:srgbClr val="FFFFFF"/>
                </a:solidFill>
              </a14:hiddenFill>
            </a:ext>
          </a:extLst>
        </p:spPr>
      </p:pic>
      <p:sp>
        <p:nvSpPr>
          <p:cNvPr id="27" name="Rectángulo 26"/>
          <p:cNvSpPr/>
          <p:nvPr/>
        </p:nvSpPr>
        <p:spPr>
          <a:xfrm>
            <a:off x="61218" y="6309320"/>
            <a:ext cx="6847850" cy="443198"/>
          </a:xfrm>
          <a:prstGeom prst="rect">
            <a:avLst/>
          </a:prstGeom>
        </p:spPr>
        <p:txBody>
          <a:bodyPr wrap="square">
            <a:spAutoFit/>
          </a:bodyPr>
          <a:lstStyle/>
          <a:p>
            <a:pPr algn="just"/>
            <a:r>
              <a:rPr lang="es-CO" sz="800" dirty="0" smtClean="0">
                <a:solidFill>
                  <a:schemeClr val="bg1"/>
                </a:solidFill>
              </a:rPr>
              <a:t>Todas </a:t>
            </a:r>
            <a:r>
              <a:rPr lang="es-CO" sz="800" dirty="0">
                <a:solidFill>
                  <a:schemeClr val="bg1"/>
                </a:solidFill>
              </a:rPr>
              <a:t>las marcas, nombres comerciales, marcas de servicios y logotipos a los que se hace referencia en el presente documento pertenecen a sus respectivas empresas. </a:t>
            </a:r>
            <a:r>
              <a:rPr lang="es-CO" sz="800" dirty="0" smtClean="0">
                <a:solidFill>
                  <a:schemeClr val="bg1"/>
                </a:solidFill>
              </a:rPr>
              <a:t>ITIL</a:t>
            </a:r>
            <a:r>
              <a:rPr lang="es-CO" sz="800" dirty="0">
                <a:solidFill>
                  <a:schemeClr val="bg1"/>
                </a:solidFill>
              </a:rPr>
              <a:t>® es una marca registrada de AXELOS </a:t>
            </a:r>
            <a:r>
              <a:rPr lang="es-CO" sz="800" dirty="0" err="1">
                <a:solidFill>
                  <a:schemeClr val="bg1"/>
                </a:solidFill>
              </a:rPr>
              <a:t>Limited</a:t>
            </a:r>
            <a:r>
              <a:rPr lang="es-CO" sz="800" dirty="0">
                <a:solidFill>
                  <a:schemeClr val="bg1"/>
                </a:solidFill>
              </a:rPr>
              <a:t>. El </a:t>
            </a:r>
            <a:r>
              <a:rPr lang="es-CO" sz="800" dirty="0" err="1">
                <a:solidFill>
                  <a:schemeClr val="bg1"/>
                </a:solidFill>
              </a:rPr>
              <a:t>Swirl</a:t>
            </a:r>
            <a:r>
              <a:rPr lang="es-CO" sz="800" dirty="0">
                <a:solidFill>
                  <a:schemeClr val="bg1"/>
                </a:solidFill>
              </a:rPr>
              <a:t> logo™ es una marca de AXELOS </a:t>
            </a:r>
            <a:r>
              <a:rPr lang="es-CO" sz="800" dirty="0" err="1">
                <a:solidFill>
                  <a:schemeClr val="bg1"/>
                </a:solidFill>
              </a:rPr>
              <a:t>Limited</a:t>
            </a:r>
            <a:r>
              <a:rPr lang="es-CO" sz="800" dirty="0">
                <a:solidFill>
                  <a:schemeClr val="bg1"/>
                </a:solidFill>
              </a:rPr>
              <a:t>. PMP, PMI, PMI-RMP, PMI-ACP, PMI-SP, </a:t>
            </a:r>
            <a:r>
              <a:rPr lang="es-CO" sz="800" dirty="0" err="1">
                <a:solidFill>
                  <a:schemeClr val="bg1"/>
                </a:solidFill>
              </a:rPr>
              <a:t>PgMP</a:t>
            </a:r>
            <a:r>
              <a:rPr lang="es-CO" sz="800" dirty="0">
                <a:solidFill>
                  <a:schemeClr val="bg1"/>
                </a:solidFill>
              </a:rPr>
              <a:t>, CAPM, REP </a:t>
            </a:r>
            <a:r>
              <a:rPr lang="es-CO" sz="800" dirty="0" smtClean="0">
                <a:solidFill>
                  <a:schemeClr val="bg1"/>
                </a:solidFill>
              </a:rPr>
              <a:t>Logo </a:t>
            </a:r>
            <a:r>
              <a:rPr lang="es-CO" sz="800" dirty="0">
                <a:solidFill>
                  <a:schemeClr val="bg1"/>
                </a:solidFill>
              </a:rPr>
              <a:t>son marcas registradas del Project Management </a:t>
            </a:r>
            <a:r>
              <a:rPr lang="es-CO" sz="800" dirty="0" err="1">
                <a:solidFill>
                  <a:schemeClr val="bg1"/>
                </a:solidFill>
              </a:rPr>
              <a:t>Institute</a:t>
            </a:r>
            <a:r>
              <a:rPr lang="es-CO" sz="800" dirty="0">
                <a:solidFill>
                  <a:schemeClr val="bg1"/>
                </a:solidFill>
              </a:rPr>
              <a:t>.</a:t>
            </a:r>
          </a:p>
        </p:txBody>
      </p:sp>
    </p:spTree>
    <p:extLst>
      <p:ext uri="{BB962C8B-B14F-4D97-AF65-F5344CB8AC3E}">
        <p14:creationId xmlns:p14="http://schemas.microsoft.com/office/powerpoint/2010/main" val="3292948962"/>
      </p:ext>
    </p:extLst>
  </p:cSld>
  <p:clrMapOvr>
    <a:masterClrMapping/>
  </p:clrMapOvr>
  <p:transition xmlns:p14="http://schemas.microsoft.com/office/powerpoint/2010/main">
    <p:push/>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6000" tmFilter="0, 0; .2, .5; .8, .5; 1, 0"/>
                                        <p:tgtEl>
                                          <p:spTgt spid="2"/>
                                        </p:tgtEl>
                                      </p:cBhvr>
                                    </p:animEffect>
                                    <p:animScale>
                                      <p:cBhvr>
                                        <p:cTn id="7" dur="30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116632"/>
            <a:ext cx="7921625" cy="863600"/>
          </a:xfrm>
        </p:spPr>
        <p:txBody>
          <a:bodyPr/>
          <a:lstStyle/>
          <a:p>
            <a:r>
              <a:rPr lang="es-ES" dirty="0" err="1" smtClean="0"/>
              <a:t>CoreData</a:t>
            </a:r>
            <a:endParaRPr lang="es-ES" dirty="0"/>
          </a:p>
        </p:txBody>
      </p:sp>
      <p:sp>
        <p:nvSpPr>
          <p:cNvPr id="3" name="Marcador de contenido 2"/>
          <p:cNvSpPr>
            <a:spLocks noGrp="1"/>
          </p:cNvSpPr>
          <p:nvPr>
            <p:ph idx="1"/>
          </p:nvPr>
        </p:nvSpPr>
        <p:spPr>
          <a:xfrm>
            <a:off x="539552" y="1340768"/>
            <a:ext cx="7921625" cy="3024336"/>
          </a:xfrm>
        </p:spPr>
        <p:txBody>
          <a:bodyPr/>
          <a:lstStyle/>
          <a:p>
            <a:pPr marL="0" indent="0">
              <a:buNone/>
            </a:pPr>
            <a:r>
              <a:rPr lang="es-ES_tradnl" sz="1800" dirty="0" err="1" smtClean="0"/>
              <a:t>Core</a:t>
            </a:r>
            <a:r>
              <a:rPr lang="es-ES_tradnl" sz="1800" dirty="0" smtClean="0"/>
              <a:t> Data no es una base de datos.</a:t>
            </a:r>
          </a:p>
          <a:p>
            <a:pPr marL="0" indent="0">
              <a:buNone/>
            </a:pPr>
            <a:endParaRPr lang="es-ES_tradnl" sz="1800" dirty="0" smtClean="0"/>
          </a:p>
          <a:p>
            <a:pPr marL="0" indent="0">
              <a:buNone/>
            </a:pPr>
            <a:r>
              <a:rPr lang="es-ES_tradnl" sz="1800" dirty="0" err="1" smtClean="0"/>
              <a:t>Core</a:t>
            </a:r>
            <a:r>
              <a:rPr lang="es-ES_tradnl" sz="1800" dirty="0" smtClean="0"/>
              <a:t> Data es </a:t>
            </a:r>
            <a:r>
              <a:rPr lang="es-ES_tradnl" sz="1800" dirty="0"/>
              <a:t>un </a:t>
            </a:r>
            <a:r>
              <a:rPr lang="es-ES_tradnl" sz="1800" dirty="0" err="1" smtClean="0"/>
              <a:t>framework</a:t>
            </a:r>
            <a:r>
              <a:rPr lang="es-ES_tradnl" sz="1800" dirty="0" smtClean="0"/>
              <a:t> que </a:t>
            </a:r>
            <a:r>
              <a:rPr lang="es-ES_tradnl" sz="1800" dirty="0"/>
              <a:t>se utiliza para administrar los objetos de la capa </a:t>
            </a:r>
            <a:r>
              <a:rPr lang="es-ES_tradnl" sz="1800" dirty="0" smtClean="0"/>
              <a:t>del modelo </a:t>
            </a:r>
            <a:r>
              <a:rPr lang="es-ES_tradnl" sz="1800" dirty="0"/>
              <a:t>en su aplicación. Proporciona soluciones generalizadas y </a:t>
            </a:r>
            <a:r>
              <a:rPr lang="es-ES_tradnl" sz="1800" dirty="0" smtClean="0"/>
              <a:t>automatizadas </a:t>
            </a:r>
            <a:r>
              <a:rPr lang="es-ES_tradnl" sz="1800" dirty="0"/>
              <a:t>para tareas comunes </a:t>
            </a:r>
            <a:r>
              <a:rPr lang="es-ES_tradnl" sz="1800" dirty="0" smtClean="0"/>
              <a:t>asociadas </a:t>
            </a:r>
            <a:r>
              <a:rPr lang="es-ES_tradnl" sz="1800" dirty="0"/>
              <a:t>con el ciclo de vida del </a:t>
            </a:r>
            <a:r>
              <a:rPr lang="es-ES_tradnl" sz="1800" dirty="0" smtClean="0"/>
              <a:t>objeto, </a:t>
            </a:r>
            <a:r>
              <a:rPr lang="es-ES_tradnl" sz="1800" dirty="0"/>
              <a:t>incluyendo la persistencia.</a:t>
            </a:r>
          </a:p>
          <a:p>
            <a:pPr marL="0" indent="0">
              <a:buNone/>
            </a:pPr>
            <a:endParaRPr lang="es-ES_tradnl" sz="1800" dirty="0"/>
          </a:p>
          <a:p>
            <a:pPr marL="0" indent="0">
              <a:buNone/>
            </a:pPr>
            <a:r>
              <a:rPr lang="es-ES_tradnl" sz="1800" dirty="0" err="1" smtClean="0"/>
              <a:t>Core</a:t>
            </a:r>
            <a:r>
              <a:rPr lang="es-ES_tradnl" sz="1800" dirty="0" smtClean="0"/>
              <a:t> Data normalmente </a:t>
            </a:r>
            <a:r>
              <a:rPr lang="es-ES_tradnl" sz="1800" dirty="0"/>
              <a:t>disminuye en un 50 a 70 por ciento la cantidad de código que </a:t>
            </a:r>
            <a:r>
              <a:rPr lang="es-ES_tradnl" sz="1800" dirty="0" smtClean="0"/>
              <a:t>se escribe en la </a:t>
            </a:r>
            <a:r>
              <a:rPr lang="es-ES_tradnl" sz="1800" dirty="0"/>
              <a:t>capa del modelo. </a:t>
            </a:r>
          </a:p>
        </p:txBody>
      </p:sp>
    </p:spTree>
    <p:extLst>
      <p:ext uri="{BB962C8B-B14F-4D97-AF65-F5344CB8AC3E}">
        <p14:creationId xmlns:p14="http://schemas.microsoft.com/office/powerpoint/2010/main" val="1460851023"/>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189" y="476250"/>
            <a:ext cx="7921252" cy="1080542"/>
          </a:xfrm>
        </p:spPr>
        <p:txBody>
          <a:bodyPr/>
          <a:lstStyle/>
          <a:p>
            <a:r>
              <a:rPr lang="es-ES" dirty="0" smtClean="0"/>
              <a:t>Local y </a:t>
            </a:r>
            <a:r>
              <a:rPr lang="es-ES" dirty="0" err="1" smtClean="0"/>
              <a:t>Remote</a:t>
            </a:r>
            <a:r>
              <a:rPr lang="es-ES" dirty="0" smtClean="0"/>
              <a:t> </a:t>
            </a:r>
            <a:r>
              <a:rPr lang="es-ES" dirty="0" err="1" smtClean="0"/>
              <a:t>Push</a:t>
            </a:r>
            <a:r>
              <a:rPr lang="es-ES" dirty="0" smtClean="0"/>
              <a:t> </a:t>
            </a:r>
            <a:r>
              <a:rPr lang="es-ES" dirty="0" err="1" smtClean="0"/>
              <a:t>Notification</a:t>
            </a:r>
            <a:endParaRPr lang="es-ES" dirty="0"/>
          </a:p>
        </p:txBody>
      </p:sp>
      <p:sp>
        <p:nvSpPr>
          <p:cNvPr id="3" name="Marcador de contenido 2"/>
          <p:cNvSpPr>
            <a:spLocks noGrp="1"/>
          </p:cNvSpPr>
          <p:nvPr>
            <p:ph idx="1"/>
          </p:nvPr>
        </p:nvSpPr>
        <p:spPr>
          <a:xfrm>
            <a:off x="467544" y="1484784"/>
            <a:ext cx="7921625" cy="4392488"/>
          </a:xfrm>
        </p:spPr>
        <p:txBody>
          <a:bodyPr/>
          <a:lstStyle/>
          <a:p>
            <a:pPr marL="0" indent="0">
              <a:buNone/>
            </a:pPr>
            <a:r>
              <a:rPr lang="es-ES_tradnl" sz="1800" dirty="0" smtClean="0"/>
              <a:t>Local y </a:t>
            </a:r>
            <a:r>
              <a:rPr lang="es-ES_tradnl" sz="1800" dirty="0" err="1" smtClean="0"/>
              <a:t>Remote</a:t>
            </a:r>
            <a:r>
              <a:rPr lang="es-ES_tradnl" sz="1800" dirty="0" smtClean="0"/>
              <a:t> Notificaciones </a:t>
            </a:r>
            <a:r>
              <a:rPr lang="es-ES_tradnl" sz="1800" dirty="0"/>
              <a:t>son los dos tipos de los </a:t>
            </a:r>
            <a:r>
              <a:rPr lang="es-ES_tradnl" sz="1800" dirty="0" smtClean="0"/>
              <a:t>llamados de </a:t>
            </a:r>
            <a:r>
              <a:rPr lang="es-ES_tradnl" sz="1800" dirty="0"/>
              <a:t>notificaciones para el </a:t>
            </a:r>
            <a:r>
              <a:rPr lang="es-ES_tradnl" sz="1800" dirty="0" smtClean="0"/>
              <a:t>usuario</a:t>
            </a:r>
            <a:r>
              <a:rPr lang="es-ES_tradnl" sz="1800" dirty="0"/>
              <a:t> </a:t>
            </a:r>
            <a:r>
              <a:rPr lang="es-ES_tradnl" sz="1800" dirty="0" smtClean="0"/>
              <a:t>que permiten </a:t>
            </a:r>
            <a:r>
              <a:rPr lang="es-ES_tradnl" sz="1800" dirty="0"/>
              <a:t>a una aplicación que no se ejecuta en el primer plano </a:t>
            </a:r>
            <a:r>
              <a:rPr lang="es-ES_tradnl" sz="1800" dirty="0" smtClean="0"/>
              <a:t>mostrar información al usuario.</a:t>
            </a:r>
          </a:p>
          <a:p>
            <a:pPr marL="0" indent="0">
              <a:buNone/>
            </a:pPr>
            <a:endParaRPr lang="es-ES_tradnl" sz="1800" dirty="0" smtClean="0"/>
          </a:p>
          <a:p>
            <a:pPr marL="0" indent="0">
              <a:buNone/>
            </a:pPr>
            <a:r>
              <a:rPr lang="es-ES_tradnl" sz="1800" dirty="0" smtClean="0"/>
              <a:t>La </a:t>
            </a:r>
            <a:r>
              <a:rPr lang="es-ES_tradnl" sz="1800" dirty="0"/>
              <a:t>información podría ser un mensaje, un evento del calendario inminente, o nuevos datos </a:t>
            </a:r>
            <a:r>
              <a:rPr lang="es-ES_tradnl" sz="1800" dirty="0" smtClean="0"/>
              <a:t>de un </a:t>
            </a:r>
            <a:r>
              <a:rPr lang="es-ES_tradnl" sz="1800" dirty="0"/>
              <a:t>servidor </a:t>
            </a:r>
            <a:r>
              <a:rPr lang="es-ES_tradnl" sz="1800" dirty="0" smtClean="0"/>
              <a:t>remoto. </a:t>
            </a:r>
            <a:r>
              <a:rPr lang="es-ES_tradnl" sz="1800" dirty="0"/>
              <a:t>Cuando es presentado por el sistema operativo, las notificaciones de usuario, ya sea local o </a:t>
            </a:r>
            <a:r>
              <a:rPr lang="es-ES_tradnl" sz="1800" dirty="0" smtClean="0"/>
              <a:t>remota, </a:t>
            </a:r>
            <a:r>
              <a:rPr lang="es-ES_tradnl" sz="1800" dirty="0"/>
              <a:t>se ven y suenan igual. Pueden mostrar un mensaje de alerta o pueden </a:t>
            </a:r>
            <a:r>
              <a:rPr lang="es-ES_tradnl" sz="1800" dirty="0" smtClean="0"/>
              <a:t>mostrar el </a:t>
            </a:r>
            <a:r>
              <a:rPr lang="es-ES_tradnl" sz="1800" dirty="0"/>
              <a:t>icono de la aplicación. También pueden reproducir un sonido cuando se muestra </a:t>
            </a:r>
            <a:r>
              <a:rPr lang="es-ES_tradnl" sz="1800" dirty="0" smtClean="0"/>
              <a:t>una </a:t>
            </a:r>
            <a:r>
              <a:rPr lang="es-ES_tradnl" sz="1800" dirty="0"/>
              <a:t>alerta o </a:t>
            </a:r>
            <a:r>
              <a:rPr lang="es-ES_tradnl" sz="1800" dirty="0" err="1" smtClean="0"/>
              <a:t>badge</a:t>
            </a:r>
            <a:r>
              <a:rPr lang="es-ES_tradnl" sz="1800" dirty="0" smtClean="0"/>
              <a:t> </a:t>
            </a:r>
            <a:r>
              <a:rPr lang="es-ES_tradnl" sz="1800" dirty="0" err="1" smtClean="0"/>
              <a:t>number</a:t>
            </a:r>
            <a:r>
              <a:rPr lang="es-ES_tradnl" sz="1800" dirty="0" smtClean="0"/>
              <a:t>.</a:t>
            </a:r>
            <a:endParaRPr lang="es-ES_tradnl" sz="1800" dirty="0"/>
          </a:p>
          <a:p>
            <a:pPr marL="0" indent="0">
              <a:buNone/>
            </a:pPr>
            <a:endParaRPr lang="es-ES_tradnl" sz="1800" dirty="0"/>
          </a:p>
          <a:p>
            <a:pPr marL="0" indent="0">
              <a:buNone/>
            </a:pPr>
            <a:r>
              <a:rPr lang="es-ES_tradnl" sz="1800" dirty="0"/>
              <a:t>Tras recibir una </a:t>
            </a:r>
            <a:r>
              <a:rPr lang="es-ES_tradnl" sz="1800" dirty="0" smtClean="0"/>
              <a:t>notificación, </a:t>
            </a:r>
            <a:r>
              <a:rPr lang="es-ES_tradnl" sz="1800" dirty="0"/>
              <a:t>el usuario puede tocarlo para iniciar la aplicación asociada y ver los detalles. También pueden optar por ignorar la notificación, en cuyo caso la aplicación no se </a:t>
            </a:r>
            <a:r>
              <a:rPr lang="es-ES_tradnl" sz="1800" dirty="0" smtClean="0"/>
              <a:t>activa.</a:t>
            </a:r>
            <a:endParaRPr lang="es-ES" sz="1800" dirty="0"/>
          </a:p>
        </p:txBody>
      </p:sp>
    </p:spTree>
    <p:extLst>
      <p:ext uri="{BB962C8B-B14F-4D97-AF65-F5344CB8AC3E}">
        <p14:creationId xmlns:p14="http://schemas.microsoft.com/office/powerpoint/2010/main" val="2931739036"/>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1560" y="1700808"/>
            <a:ext cx="7921625" cy="2016646"/>
          </a:xfrm>
        </p:spPr>
        <p:txBody>
          <a:bodyPr/>
          <a:lstStyle/>
          <a:p>
            <a:r>
              <a:rPr lang="es-ES" sz="4800" dirty="0" smtClean="0">
                <a:solidFill>
                  <a:schemeClr val="tx1"/>
                </a:solidFill>
              </a:rPr>
              <a:t>Desarrollo de aplicaciones utilizando SDK - </a:t>
            </a:r>
            <a:r>
              <a:rPr lang="es-ES" sz="4800" dirty="0" err="1" smtClean="0">
                <a:solidFill>
                  <a:schemeClr val="tx1"/>
                </a:solidFill>
              </a:rPr>
              <a:t>iOS</a:t>
            </a:r>
            <a:endParaRPr lang="es-ES" sz="4800" dirty="0">
              <a:solidFill>
                <a:schemeClr val="tx1"/>
              </a:solidFill>
            </a:endParaRPr>
          </a:p>
        </p:txBody>
      </p:sp>
      <p:sp>
        <p:nvSpPr>
          <p:cNvPr id="3" name="Marcador de contenido 2"/>
          <p:cNvSpPr>
            <a:spLocks noGrp="1"/>
          </p:cNvSpPr>
          <p:nvPr>
            <p:ph idx="1"/>
          </p:nvPr>
        </p:nvSpPr>
        <p:spPr>
          <a:xfrm>
            <a:off x="1187624" y="5229200"/>
            <a:ext cx="6624736" cy="648073"/>
          </a:xfrm>
        </p:spPr>
        <p:txBody>
          <a:bodyPr/>
          <a:lstStyle/>
          <a:p>
            <a:pPr marL="0" indent="0">
              <a:buNone/>
            </a:pPr>
            <a:r>
              <a:rPr lang="es-ES" sz="2400" dirty="0" smtClean="0"/>
              <a:t>Diplomado Desarrollo de software para móviles</a:t>
            </a:r>
            <a:endParaRPr lang="es-ES" sz="2400" dirty="0"/>
          </a:p>
        </p:txBody>
      </p:sp>
    </p:spTree>
    <p:extLst>
      <p:ext uri="{BB962C8B-B14F-4D97-AF65-F5344CB8AC3E}">
        <p14:creationId xmlns:p14="http://schemas.microsoft.com/office/powerpoint/2010/main" val="4068733743"/>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nSpc>
                <a:spcPct val="95000"/>
              </a:lnSpc>
              <a:buClr>
                <a:srgbClr val="000000"/>
              </a:buClr>
              <a:buSzPct val="45000"/>
              <a:buFont typeface="StarSymbol" charset="0"/>
              <a:buNone/>
              <a:defRPr/>
            </a:pPr>
            <a:r>
              <a:rPr lang="es-ES" sz="2800" b="1" kern="1200" dirty="0" smtClean="0">
                <a:solidFill>
                  <a:srgbClr val="C00000"/>
                </a:solidFill>
                <a:effectLst>
                  <a:outerShdw blurRad="38100" dist="38100" dir="2700000" algn="tl">
                    <a:srgbClr val="000000">
                      <a:alpha val="43137"/>
                    </a:srgbClr>
                  </a:outerShdw>
                </a:effectLst>
                <a:ea typeface="+mn-ea"/>
                <a:cs typeface="+mn-cs"/>
              </a:rPr>
              <a:t>Contenido</a:t>
            </a:r>
            <a:endParaRPr lang="es-ES" sz="2800" b="1" kern="1200" dirty="0">
              <a:solidFill>
                <a:srgbClr val="C00000"/>
              </a:solidFill>
              <a:effectLst>
                <a:outerShdw blurRad="38100" dist="38100" dir="2700000" algn="tl">
                  <a:srgbClr val="000000">
                    <a:alpha val="43137"/>
                  </a:srgbClr>
                </a:outerShdw>
              </a:effectLst>
              <a:ea typeface="+mn-ea"/>
              <a:cs typeface="+mn-cs"/>
            </a:endParaRPr>
          </a:p>
        </p:txBody>
      </p:sp>
      <p:sp>
        <p:nvSpPr>
          <p:cNvPr id="3075" name="2 Marcador de contenido"/>
          <p:cNvSpPr>
            <a:spLocks noGrp="1"/>
          </p:cNvSpPr>
          <p:nvPr>
            <p:ph idx="1"/>
          </p:nvPr>
        </p:nvSpPr>
        <p:spPr>
          <a:xfrm>
            <a:off x="539750" y="1714500"/>
            <a:ext cx="7921625" cy="3586708"/>
          </a:xfrm>
        </p:spPr>
        <p:txBody>
          <a:bodyPr/>
          <a:lstStyle/>
          <a:p>
            <a:pPr marL="514350" indent="-514350">
              <a:buFontTx/>
              <a:buAutoNum type="arabicPeriod"/>
            </a:pPr>
            <a:r>
              <a:rPr lang="es-ES" sz="1600" dirty="0" smtClean="0"/>
              <a:t>Bloques</a:t>
            </a:r>
          </a:p>
          <a:p>
            <a:pPr marL="514350" indent="-514350">
              <a:buFontTx/>
              <a:buAutoNum type="arabicPeriod"/>
            </a:pPr>
            <a:r>
              <a:rPr lang="es-ES" sz="1600" dirty="0" smtClean="0"/>
              <a:t>Patrón </a:t>
            </a:r>
            <a:r>
              <a:rPr lang="es-ES" sz="1600" dirty="0" err="1" smtClean="0"/>
              <a:t>Singleton</a:t>
            </a:r>
            <a:endParaRPr lang="es-ES" sz="1600" dirty="0" smtClean="0"/>
          </a:p>
          <a:p>
            <a:pPr marL="514350" indent="-514350">
              <a:buFontTx/>
              <a:buAutoNum type="arabicPeriod"/>
            </a:pPr>
            <a:r>
              <a:rPr lang="es-ES" sz="1600" dirty="0" smtClean="0"/>
              <a:t>Observadores</a:t>
            </a:r>
          </a:p>
          <a:p>
            <a:pPr marL="514350" indent="-514350">
              <a:buFontTx/>
              <a:buAutoNum type="arabicPeriod"/>
            </a:pPr>
            <a:r>
              <a:rPr lang="es-ES" sz="1600" dirty="0" smtClean="0"/>
              <a:t>Conexiones a bases de datos remotas</a:t>
            </a:r>
          </a:p>
          <a:p>
            <a:pPr marL="514350" indent="-514350">
              <a:buFontTx/>
              <a:buAutoNum type="arabicPeriod"/>
            </a:pPr>
            <a:r>
              <a:rPr lang="es-ES" sz="1600" dirty="0" err="1" smtClean="0"/>
              <a:t>Core</a:t>
            </a:r>
            <a:r>
              <a:rPr lang="es-ES" sz="1600" dirty="0" smtClean="0"/>
              <a:t> Data</a:t>
            </a:r>
          </a:p>
          <a:p>
            <a:pPr marL="514350" indent="-514350">
              <a:buFontTx/>
              <a:buAutoNum type="arabicPeriod"/>
            </a:pPr>
            <a:r>
              <a:rPr lang="es-ES" sz="1600" dirty="0" smtClean="0"/>
              <a:t>Local y </a:t>
            </a:r>
            <a:r>
              <a:rPr lang="es-ES" sz="1600" dirty="0" err="1" smtClean="0"/>
              <a:t>Remote</a:t>
            </a:r>
            <a:r>
              <a:rPr lang="es-ES" sz="1600" dirty="0" smtClean="0"/>
              <a:t> </a:t>
            </a:r>
            <a:r>
              <a:rPr lang="es-ES" sz="1600" dirty="0" err="1" smtClean="0"/>
              <a:t>Push</a:t>
            </a:r>
            <a:r>
              <a:rPr lang="es-ES" sz="1600" dirty="0" smtClean="0"/>
              <a:t> </a:t>
            </a:r>
            <a:r>
              <a:rPr lang="es-ES" sz="1600" dirty="0" err="1" smtClean="0"/>
              <a:t>Notification</a:t>
            </a:r>
            <a:endParaRPr lang="es-ES" sz="1600" dirty="0" smtClean="0"/>
          </a:p>
          <a:p>
            <a:pPr marL="514350" indent="-514350">
              <a:buFontTx/>
              <a:buAutoNum type="arabicPeriod"/>
            </a:pPr>
            <a:endParaRPr lang="es-ES" sz="1600" dirty="0" smtClean="0"/>
          </a:p>
          <a:p>
            <a:pPr marL="514350" indent="-514350">
              <a:buFontTx/>
              <a:buAutoNum type="arabicPeriod"/>
            </a:pPr>
            <a:endParaRPr lang="es-ES" sz="1600" dirty="0" smtClean="0"/>
          </a:p>
          <a:p>
            <a:pPr marL="514350" indent="-514350">
              <a:buFontTx/>
              <a:buAutoNum type="arabicPeriod"/>
            </a:pPr>
            <a:endParaRPr lang="es-ES" sz="1600" dirty="0" smtClean="0"/>
          </a:p>
          <a:p>
            <a:pPr marL="514350" indent="-514350">
              <a:buFontTx/>
              <a:buAutoNum type="arabicPeriod"/>
            </a:pPr>
            <a:endParaRPr lang="es-ES" sz="1600" dirty="0" smtClean="0"/>
          </a:p>
          <a:p>
            <a:pPr marL="514350" indent="-514350">
              <a:buFontTx/>
              <a:buAutoNum type="arabicPeriod"/>
            </a:pPr>
            <a:endParaRPr lang="es-ES" sz="1600" dirty="0" smtClean="0"/>
          </a:p>
          <a:p>
            <a:pPr marL="514350" indent="-514350">
              <a:buFontTx/>
              <a:buAutoNum type="arabicPeriod"/>
            </a:pPr>
            <a:endParaRPr lang="es-ES" sz="1600" dirty="0" smtClean="0"/>
          </a:p>
          <a:p>
            <a:pPr marL="514350" indent="-514350">
              <a:buFontTx/>
              <a:buAutoNum type="arabicPeriod"/>
            </a:pPr>
            <a:endParaRPr lang="es-ES" sz="1600" dirty="0" smtClean="0"/>
          </a:p>
          <a:p>
            <a:pPr marL="514350" indent="-514350">
              <a:buFontTx/>
              <a:buAutoNum type="arabicPeriod"/>
            </a:pPr>
            <a:endParaRPr lang="es-ES" sz="1600" dirty="0" smtClean="0"/>
          </a:p>
          <a:p>
            <a:pPr marL="514350" indent="-514350">
              <a:buNone/>
            </a:pPr>
            <a:endParaRPr lang="es-ES" sz="1800" dirty="0" smtClean="0"/>
          </a:p>
          <a:p>
            <a:pPr marL="514350" indent="-514350">
              <a:buFontTx/>
              <a:buAutoNum type="arabicPeriod"/>
            </a:pPr>
            <a:endParaRPr lang="es-ES" sz="1800" dirty="0" smtClean="0"/>
          </a:p>
          <a:p>
            <a:pPr marL="514350" indent="-514350"/>
            <a:endParaRPr lang="es-ES" sz="1800" dirty="0" smtClean="0"/>
          </a:p>
        </p:txBody>
      </p:sp>
    </p:spTree>
  </p:cSld>
  <p:clrMapOvr>
    <a:masterClrMapping/>
  </p:clrMapOvr>
  <p:transition xmlns:p14="http://schemas.microsoft.com/office/powerpoint/2010/main">
    <p:push/>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95536" y="332656"/>
            <a:ext cx="7921625" cy="863600"/>
          </a:xfrm>
          <a:prstGeom prst="rect">
            <a:avLst/>
          </a:prstGeom>
        </p:spPr>
        <p:txBody>
          <a:bodyPr/>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a:lstStyle>
          <a:p>
            <a:r>
              <a:rPr lang="es-ES" dirty="0" smtClean="0"/>
              <a:t>Bloques</a:t>
            </a:r>
            <a:endParaRPr lang="es-ES" dirty="0"/>
          </a:p>
        </p:txBody>
      </p:sp>
      <p:sp>
        <p:nvSpPr>
          <p:cNvPr id="3" name="CuadroTexto 2"/>
          <p:cNvSpPr txBox="1"/>
          <p:nvPr/>
        </p:nvSpPr>
        <p:spPr>
          <a:xfrm>
            <a:off x="395536" y="1124744"/>
            <a:ext cx="8424936" cy="620939"/>
          </a:xfrm>
          <a:prstGeom prst="rect">
            <a:avLst/>
          </a:prstGeom>
          <a:noFill/>
        </p:spPr>
        <p:txBody>
          <a:bodyPr wrap="square" rtlCol="0">
            <a:spAutoFit/>
          </a:bodyPr>
          <a:lstStyle/>
          <a:p>
            <a:pPr algn="just"/>
            <a:r>
              <a:rPr lang="es-ES_tradnl" dirty="0"/>
              <a:t>Los bloques básicamente son fragmentos de código “empaquetados” como si </a:t>
            </a:r>
            <a:r>
              <a:rPr lang="es-ES_tradnl" dirty="0" smtClean="0"/>
              <a:t>fuera una variable, </a:t>
            </a:r>
            <a:r>
              <a:rPr lang="es-ES_tradnl" dirty="0"/>
              <a:t>que pueden enviarse como parámetro en </a:t>
            </a:r>
            <a:r>
              <a:rPr lang="es-ES_tradnl" dirty="0" smtClean="0"/>
              <a:t>métodos.</a:t>
            </a:r>
            <a:endParaRPr lang="es-ES_tradnl" dirty="0"/>
          </a:p>
        </p:txBody>
      </p:sp>
      <p:pic>
        <p:nvPicPr>
          <p:cNvPr id="6" name="Imagen 5" descr="Screen Shot 2016-06-02 at 10.43.0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332" y="2132856"/>
            <a:ext cx="7912100" cy="1727200"/>
          </a:xfrm>
          <a:prstGeom prst="rect">
            <a:avLst/>
          </a:prstGeom>
        </p:spPr>
      </p:pic>
    </p:spTree>
    <p:extLst>
      <p:ext uri="{BB962C8B-B14F-4D97-AF65-F5344CB8AC3E}">
        <p14:creationId xmlns:p14="http://schemas.microsoft.com/office/powerpoint/2010/main" val="778505868"/>
      </p:ext>
    </p:extLst>
  </p:cSld>
  <p:clrMapOvr>
    <a:masterClrMapping/>
  </p:clrMapOvr>
  <p:transition xmlns:p14="http://schemas.microsoft.com/office/powerpoint/2010/main">
    <p:push/>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95536" y="332656"/>
            <a:ext cx="7921625" cy="863600"/>
          </a:xfrm>
          <a:prstGeom prst="rect">
            <a:avLst/>
          </a:prstGeom>
        </p:spPr>
        <p:txBody>
          <a:bodyPr/>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a:lstStyle>
          <a:p>
            <a:r>
              <a:rPr lang="es-ES" dirty="0" smtClean="0"/>
              <a:t>Patr</a:t>
            </a:r>
            <a:r>
              <a:rPr lang="es-ES" dirty="0" smtClean="0"/>
              <a:t>ó</a:t>
            </a:r>
            <a:r>
              <a:rPr lang="es-ES" dirty="0" smtClean="0"/>
              <a:t>n </a:t>
            </a:r>
            <a:r>
              <a:rPr lang="es-ES" dirty="0" err="1"/>
              <a:t>S</a:t>
            </a:r>
            <a:r>
              <a:rPr lang="es-ES" dirty="0" err="1" smtClean="0"/>
              <a:t>ingleton</a:t>
            </a:r>
            <a:endParaRPr lang="es-ES" dirty="0"/>
          </a:p>
        </p:txBody>
      </p:sp>
      <p:sp>
        <p:nvSpPr>
          <p:cNvPr id="3" name="CuadroTexto 2"/>
          <p:cNvSpPr txBox="1"/>
          <p:nvPr/>
        </p:nvSpPr>
        <p:spPr>
          <a:xfrm>
            <a:off x="395536" y="1124744"/>
            <a:ext cx="8424936" cy="884088"/>
          </a:xfrm>
          <a:prstGeom prst="rect">
            <a:avLst/>
          </a:prstGeom>
          <a:noFill/>
        </p:spPr>
        <p:txBody>
          <a:bodyPr wrap="square" rtlCol="0">
            <a:spAutoFit/>
          </a:bodyPr>
          <a:lstStyle/>
          <a:p>
            <a:pPr algn="just"/>
            <a:r>
              <a:rPr lang="es-ES_tradnl" dirty="0"/>
              <a:t>El patrón de diseño </a:t>
            </a:r>
            <a:r>
              <a:rPr lang="es-ES_tradnl" dirty="0" err="1"/>
              <a:t>singleton</a:t>
            </a:r>
            <a:r>
              <a:rPr lang="es-ES_tradnl" dirty="0"/>
              <a:t> (instancia única) está diseñado para restringir la creación de objetos pertenecientes a una clase o el valor de un tipo a un único objeto.</a:t>
            </a:r>
            <a:endParaRPr lang="es-ES" dirty="0"/>
          </a:p>
        </p:txBody>
      </p:sp>
      <p:pic>
        <p:nvPicPr>
          <p:cNvPr id="2" name="Imagen 1" descr="Screen Shot 2016-06-02 at 8.19.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52" y="3061568"/>
            <a:ext cx="7251700" cy="1879600"/>
          </a:xfrm>
          <a:prstGeom prst="rect">
            <a:avLst/>
          </a:prstGeom>
        </p:spPr>
      </p:pic>
      <p:sp>
        <p:nvSpPr>
          <p:cNvPr id="5" name="CuadroTexto 4"/>
          <p:cNvSpPr txBox="1"/>
          <p:nvPr/>
        </p:nvSpPr>
        <p:spPr>
          <a:xfrm>
            <a:off x="395536" y="2276872"/>
            <a:ext cx="8424936" cy="505266"/>
          </a:xfrm>
          <a:prstGeom prst="rect">
            <a:avLst/>
          </a:prstGeom>
          <a:noFill/>
        </p:spPr>
        <p:txBody>
          <a:bodyPr wrap="square" rtlCol="0">
            <a:spAutoFit/>
          </a:bodyPr>
          <a:lstStyle/>
          <a:p>
            <a:pPr algn="just"/>
            <a:r>
              <a:rPr lang="es-ES" sz="2800" dirty="0" err="1" smtClean="0"/>
              <a:t>MiClaseSingleton.h</a:t>
            </a:r>
            <a:endParaRPr lang="es-ES" sz="2800" dirty="0"/>
          </a:p>
        </p:txBody>
      </p:sp>
    </p:spTree>
    <p:extLst>
      <p:ext uri="{BB962C8B-B14F-4D97-AF65-F5344CB8AC3E}">
        <p14:creationId xmlns:p14="http://schemas.microsoft.com/office/powerpoint/2010/main" val="97971020"/>
      </p:ext>
    </p:extLst>
  </p:cSld>
  <p:clrMapOvr>
    <a:masterClrMapping/>
  </p:clrMapOvr>
  <p:transition xmlns:p14="http://schemas.microsoft.com/office/powerpoint/2010/main">
    <p:push/>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95536" y="332656"/>
            <a:ext cx="7921625" cy="863600"/>
          </a:xfrm>
          <a:prstGeom prst="rect">
            <a:avLst/>
          </a:prstGeom>
        </p:spPr>
        <p:txBody>
          <a:bodyPr/>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a:lstStyle>
          <a:p>
            <a:r>
              <a:rPr lang="es-ES" dirty="0" smtClean="0"/>
              <a:t>Patr</a:t>
            </a:r>
            <a:r>
              <a:rPr lang="es-ES" dirty="0" smtClean="0"/>
              <a:t>ó</a:t>
            </a:r>
            <a:r>
              <a:rPr lang="es-ES" dirty="0" smtClean="0"/>
              <a:t>n </a:t>
            </a:r>
            <a:r>
              <a:rPr lang="es-ES" dirty="0" err="1"/>
              <a:t>S</a:t>
            </a:r>
            <a:r>
              <a:rPr lang="es-ES" dirty="0" err="1" smtClean="0"/>
              <a:t>ingleton</a:t>
            </a:r>
            <a:endParaRPr lang="es-ES" dirty="0"/>
          </a:p>
        </p:txBody>
      </p:sp>
      <p:sp>
        <p:nvSpPr>
          <p:cNvPr id="5" name="CuadroTexto 4"/>
          <p:cNvSpPr txBox="1"/>
          <p:nvPr/>
        </p:nvSpPr>
        <p:spPr>
          <a:xfrm>
            <a:off x="467544" y="1052736"/>
            <a:ext cx="8424936" cy="505266"/>
          </a:xfrm>
          <a:prstGeom prst="rect">
            <a:avLst/>
          </a:prstGeom>
          <a:noFill/>
        </p:spPr>
        <p:txBody>
          <a:bodyPr wrap="square" rtlCol="0">
            <a:spAutoFit/>
          </a:bodyPr>
          <a:lstStyle/>
          <a:p>
            <a:pPr algn="just"/>
            <a:r>
              <a:rPr lang="es-ES" sz="2800" dirty="0" err="1" smtClean="0"/>
              <a:t>MiClaseSingleton.m</a:t>
            </a:r>
            <a:r>
              <a:rPr lang="es-ES" sz="2800" dirty="0" smtClean="0"/>
              <a:t> - GCD</a:t>
            </a:r>
            <a:endParaRPr lang="es-ES" sz="2800" dirty="0"/>
          </a:p>
        </p:txBody>
      </p:sp>
      <p:pic>
        <p:nvPicPr>
          <p:cNvPr id="6" name="Imagen 5" descr="Screen Shot 2016-06-02 at 8.20.0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779364"/>
            <a:ext cx="6972300" cy="4025900"/>
          </a:xfrm>
          <a:prstGeom prst="rect">
            <a:avLst/>
          </a:prstGeom>
        </p:spPr>
      </p:pic>
    </p:spTree>
    <p:extLst>
      <p:ext uri="{BB962C8B-B14F-4D97-AF65-F5344CB8AC3E}">
        <p14:creationId xmlns:p14="http://schemas.microsoft.com/office/powerpoint/2010/main" val="4252848175"/>
      </p:ext>
    </p:extLst>
  </p:cSld>
  <p:clrMapOvr>
    <a:masterClrMapping/>
  </p:clrMapOvr>
  <p:transition xmlns:p14="http://schemas.microsoft.com/office/powerpoint/2010/main">
    <p:push/>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95536" y="332656"/>
            <a:ext cx="7921625" cy="863600"/>
          </a:xfrm>
          <a:prstGeom prst="rect">
            <a:avLst/>
          </a:prstGeom>
        </p:spPr>
        <p:txBody>
          <a:bodyPr/>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a:lstStyle>
          <a:p>
            <a:r>
              <a:rPr lang="es-ES" dirty="0" smtClean="0"/>
              <a:t>Patr</a:t>
            </a:r>
            <a:r>
              <a:rPr lang="es-ES" dirty="0" smtClean="0"/>
              <a:t>ó</a:t>
            </a:r>
            <a:r>
              <a:rPr lang="es-ES" dirty="0" smtClean="0"/>
              <a:t>n </a:t>
            </a:r>
            <a:r>
              <a:rPr lang="es-ES" dirty="0" err="1"/>
              <a:t>S</a:t>
            </a:r>
            <a:r>
              <a:rPr lang="es-ES" dirty="0" err="1" smtClean="0"/>
              <a:t>ingleton</a:t>
            </a:r>
            <a:endParaRPr lang="es-ES" dirty="0"/>
          </a:p>
        </p:txBody>
      </p:sp>
      <p:sp>
        <p:nvSpPr>
          <p:cNvPr id="5" name="CuadroTexto 4"/>
          <p:cNvSpPr txBox="1"/>
          <p:nvPr/>
        </p:nvSpPr>
        <p:spPr>
          <a:xfrm>
            <a:off x="467544" y="1052736"/>
            <a:ext cx="8424936" cy="505266"/>
          </a:xfrm>
          <a:prstGeom prst="rect">
            <a:avLst/>
          </a:prstGeom>
          <a:noFill/>
        </p:spPr>
        <p:txBody>
          <a:bodyPr wrap="square" rtlCol="0">
            <a:spAutoFit/>
          </a:bodyPr>
          <a:lstStyle/>
          <a:p>
            <a:pPr algn="just"/>
            <a:r>
              <a:rPr lang="es-ES" sz="2800" dirty="0" err="1" smtClean="0"/>
              <a:t>MiClaseSingleton.m</a:t>
            </a:r>
            <a:r>
              <a:rPr lang="es-ES" sz="2800" dirty="0" smtClean="0"/>
              <a:t> </a:t>
            </a:r>
            <a:r>
              <a:rPr lang="es-ES" sz="2800" dirty="0" smtClean="0"/>
              <a:t>–</a:t>
            </a:r>
            <a:r>
              <a:rPr lang="es-ES" sz="2800" dirty="0" smtClean="0"/>
              <a:t> Sin GCD</a:t>
            </a:r>
            <a:endParaRPr lang="es-ES" sz="2800" dirty="0"/>
          </a:p>
        </p:txBody>
      </p:sp>
      <p:pic>
        <p:nvPicPr>
          <p:cNvPr id="2" name="Imagen 1" descr="Screen Shot 2016-06-02 at 8.20.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635348"/>
            <a:ext cx="6985000" cy="4025900"/>
          </a:xfrm>
          <a:prstGeom prst="rect">
            <a:avLst/>
          </a:prstGeom>
        </p:spPr>
      </p:pic>
    </p:spTree>
    <p:extLst>
      <p:ext uri="{BB962C8B-B14F-4D97-AF65-F5344CB8AC3E}">
        <p14:creationId xmlns:p14="http://schemas.microsoft.com/office/powerpoint/2010/main" val="2690690903"/>
      </p:ext>
    </p:extLst>
  </p:cSld>
  <p:clrMapOvr>
    <a:masterClrMapping/>
  </p:clrMapOvr>
  <p:transition xmlns:p14="http://schemas.microsoft.com/office/powerpoint/2010/main">
    <p:push/>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95536" y="332656"/>
            <a:ext cx="7921625" cy="863600"/>
          </a:xfrm>
          <a:prstGeom prst="rect">
            <a:avLst/>
          </a:prstGeom>
        </p:spPr>
        <p:txBody>
          <a:bodyPr/>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a:lstStyle>
          <a:p>
            <a:r>
              <a:rPr lang="es-ES" dirty="0" smtClean="0"/>
              <a:t>Observadores</a:t>
            </a:r>
            <a:endParaRPr lang="es-ES" dirty="0"/>
          </a:p>
        </p:txBody>
      </p:sp>
      <p:sp>
        <p:nvSpPr>
          <p:cNvPr id="5" name="CuadroTexto 4"/>
          <p:cNvSpPr txBox="1"/>
          <p:nvPr/>
        </p:nvSpPr>
        <p:spPr>
          <a:xfrm>
            <a:off x="323528" y="1124744"/>
            <a:ext cx="8568952" cy="1936684"/>
          </a:xfrm>
          <a:prstGeom prst="rect">
            <a:avLst/>
          </a:prstGeom>
          <a:noFill/>
        </p:spPr>
        <p:txBody>
          <a:bodyPr wrap="square" rtlCol="0">
            <a:spAutoFit/>
          </a:bodyPr>
          <a:lstStyle/>
          <a:p>
            <a:pPr algn="just"/>
            <a:r>
              <a:rPr lang="es-ES_tradnl" dirty="0"/>
              <a:t>Este define un patrón donde un objeto (o varios) se puede registrar como observador de otro. Cuando suceda un evento en concreto, el remitente (objeto emisor) envía al centro de notificaciones dicha notificación y este se encargará de notificar a los objetos que previamente se hayan dado de alta como observadores. La implementación del patrón observador en </a:t>
            </a:r>
            <a:r>
              <a:rPr lang="es-ES_tradnl" dirty="0" err="1"/>
              <a:t>Objective</a:t>
            </a:r>
            <a:r>
              <a:rPr lang="es-ES_tradnl" dirty="0"/>
              <a:t>-C se realiza utilizando la clase </a:t>
            </a:r>
            <a:r>
              <a:rPr lang="es-ES_tradnl" dirty="0" err="1"/>
              <a:t>NSNotificationCenter</a:t>
            </a:r>
            <a:r>
              <a:rPr lang="es-ES_tradnl" dirty="0"/>
              <a:t> con la que proporcionaremos un sistema de envío global. </a:t>
            </a:r>
            <a:endParaRPr lang="es-ES" dirty="0"/>
          </a:p>
        </p:txBody>
      </p:sp>
      <p:pic>
        <p:nvPicPr>
          <p:cNvPr id="6" name="Imagen 5" descr="Screen Shot 2016-06-02 at 9.06.0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3395279"/>
            <a:ext cx="8460432" cy="681793"/>
          </a:xfrm>
          <a:prstGeom prst="rect">
            <a:avLst/>
          </a:prstGeom>
        </p:spPr>
      </p:pic>
      <p:pic>
        <p:nvPicPr>
          <p:cNvPr id="7" name="Imagen 6" descr="Screen Shot 2016-06-04 at 6.47.44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4445868"/>
            <a:ext cx="8369300" cy="495300"/>
          </a:xfrm>
          <a:prstGeom prst="rect">
            <a:avLst/>
          </a:prstGeom>
        </p:spPr>
      </p:pic>
    </p:spTree>
    <p:extLst>
      <p:ext uri="{BB962C8B-B14F-4D97-AF65-F5344CB8AC3E}">
        <p14:creationId xmlns:p14="http://schemas.microsoft.com/office/powerpoint/2010/main" val="2927605609"/>
      </p:ext>
    </p:extLst>
  </p:cSld>
  <p:clrMapOvr>
    <a:masterClrMapping/>
  </p:clrMapOvr>
  <p:transition xmlns:p14="http://schemas.microsoft.com/office/powerpoint/2010/main">
    <p:push/>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3528" y="1052736"/>
            <a:ext cx="8280920" cy="1030026"/>
          </a:xfrm>
          <a:prstGeom prst="rect">
            <a:avLst/>
          </a:prstGeom>
        </p:spPr>
        <p:txBody>
          <a:bodyPr wrap="square">
            <a:spAutoFit/>
          </a:bodyPr>
          <a:lstStyle/>
          <a:p>
            <a:pPr algn="just"/>
            <a:r>
              <a:rPr lang="es-ES_tradnl" sz="1600" dirty="0" err="1" smtClean="0">
                <a:latin typeface="+mj-lt"/>
              </a:rPr>
              <a:t>AFNetworking</a:t>
            </a:r>
            <a:r>
              <a:rPr lang="es-ES_tradnl" sz="1600" dirty="0" smtClean="0">
                <a:latin typeface="+mj-lt"/>
              </a:rPr>
              <a:t> </a:t>
            </a:r>
            <a:r>
              <a:rPr lang="es-ES_tradnl" sz="1600" dirty="0">
                <a:latin typeface="+mj-lt"/>
              </a:rPr>
              <a:t>es una biblioteca de redes </a:t>
            </a:r>
            <a:r>
              <a:rPr lang="es-ES_tradnl" sz="1600" dirty="0" smtClean="0">
                <a:latin typeface="+mj-lt"/>
              </a:rPr>
              <a:t>para </a:t>
            </a:r>
            <a:r>
              <a:rPr lang="es-ES_tradnl" sz="1600" dirty="0" err="1">
                <a:latin typeface="+mj-lt"/>
              </a:rPr>
              <a:t>iOS</a:t>
            </a:r>
            <a:r>
              <a:rPr lang="es-ES_tradnl" sz="1600" dirty="0">
                <a:latin typeface="+mj-lt"/>
              </a:rPr>
              <a:t> y Mac OS X. Está construido </a:t>
            </a:r>
            <a:r>
              <a:rPr lang="es-ES_tradnl" sz="1600" dirty="0" smtClean="0">
                <a:latin typeface="+mj-lt"/>
              </a:rPr>
              <a:t>encima </a:t>
            </a:r>
            <a:r>
              <a:rPr lang="es-ES_tradnl" sz="1600" dirty="0">
                <a:latin typeface="+mj-lt"/>
              </a:rPr>
              <a:t>de </a:t>
            </a:r>
            <a:r>
              <a:rPr lang="en-US" sz="1600" dirty="0">
                <a:latin typeface="+mj-lt"/>
              </a:rPr>
              <a:t>Foundation URL Loading System</a:t>
            </a:r>
            <a:r>
              <a:rPr lang="es-ES_tradnl" sz="1600" dirty="0" smtClean="0">
                <a:latin typeface="+mj-lt"/>
              </a:rPr>
              <a:t>, </a:t>
            </a:r>
            <a:r>
              <a:rPr lang="es-ES_tradnl" sz="1600" dirty="0">
                <a:latin typeface="+mj-lt"/>
              </a:rPr>
              <a:t>extendiendo las </a:t>
            </a:r>
            <a:r>
              <a:rPr lang="es-ES_tradnl" sz="1600" dirty="0" smtClean="0">
                <a:latin typeface="+mj-lt"/>
              </a:rPr>
              <a:t>potentes </a:t>
            </a:r>
            <a:r>
              <a:rPr lang="es-ES_tradnl" sz="1600" dirty="0"/>
              <a:t>abstracciones </a:t>
            </a:r>
            <a:r>
              <a:rPr lang="es-ES_tradnl" sz="1600" dirty="0" smtClean="0"/>
              <a:t> de</a:t>
            </a:r>
            <a:r>
              <a:rPr lang="es-ES_tradnl" sz="1600" dirty="0" smtClean="0">
                <a:latin typeface="+mj-lt"/>
              </a:rPr>
              <a:t> redes de </a:t>
            </a:r>
            <a:r>
              <a:rPr lang="es-ES_tradnl" sz="1600" dirty="0">
                <a:latin typeface="+mj-lt"/>
              </a:rPr>
              <a:t>alto nivel integradas en </a:t>
            </a:r>
            <a:r>
              <a:rPr lang="es-ES_tradnl" sz="1600" dirty="0" err="1">
                <a:latin typeface="+mj-lt"/>
              </a:rPr>
              <a:t>Cocoa</a:t>
            </a:r>
            <a:r>
              <a:rPr lang="es-ES_tradnl" sz="1600" dirty="0">
                <a:latin typeface="+mj-lt"/>
              </a:rPr>
              <a:t>. Tiene una arquitectura modular con API bien diseñados, con múltiples </a:t>
            </a:r>
            <a:r>
              <a:rPr lang="es-ES_tradnl" sz="1600" dirty="0" smtClean="0">
                <a:latin typeface="+mj-lt"/>
              </a:rPr>
              <a:t>funciones para usar.</a:t>
            </a:r>
            <a:endParaRPr lang="es-CO" sz="1600" dirty="0" smtClean="0">
              <a:latin typeface="+mj-lt"/>
            </a:endParaRPr>
          </a:p>
        </p:txBody>
      </p:sp>
      <p:sp>
        <p:nvSpPr>
          <p:cNvPr id="4" name="Título 1"/>
          <p:cNvSpPr txBox="1">
            <a:spLocks/>
          </p:cNvSpPr>
          <p:nvPr/>
        </p:nvSpPr>
        <p:spPr>
          <a:xfrm>
            <a:off x="395536" y="332656"/>
            <a:ext cx="7921625" cy="863600"/>
          </a:xfrm>
          <a:prstGeom prst="rect">
            <a:avLst/>
          </a:prstGeom>
        </p:spPr>
        <p:txBody>
          <a:bodyPr/>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a:lstStyle>
          <a:p>
            <a:r>
              <a:rPr lang="es-ES" dirty="0" smtClean="0"/>
              <a:t>Conexiones a base de datos remotas</a:t>
            </a:r>
            <a:endParaRPr lang="es-ES" dirty="0"/>
          </a:p>
        </p:txBody>
      </p:sp>
      <p:pic>
        <p:nvPicPr>
          <p:cNvPr id="3" name="Imagen 2" descr="Screen Shot 2016-06-02 at 9.50.5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0" y="2348880"/>
            <a:ext cx="8532440" cy="2894793"/>
          </a:xfrm>
          <a:prstGeom prst="rect">
            <a:avLst/>
          </a:prstGeom>
        </p:spPr>
      </p:pic>
    </p:spTree>
    <p:extLst>
      <p:ext uri="{BB962C8B-B14F-4D97-AF65-F5344CB8AC3E}">
        <p14:creationId xmlns:p14="http://schemas.microsoft.com/office/powerpoint/2010/main" val="1751880918"/>
      </p:ext>
    </p:extLst>
  </p:cSld>
  <p:clrMapOvr>
    <a:masterClrMapping/>
  </p:clrMapOvr>
  <p:transition xmlns:p14="http://schemas.microsoft.com/office/powerpoint/2010/main">
    <p:push/>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Plantilla Fundac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lantilla Fundac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828675" rtl="0" eaLnBrk="1" fontAlgn="base" latinLnBrk="0" hangingPunct="0">
          <a:lnSpc>
            <a:spcPct val="95000"/>
          </a:lnSpc>
          <a:spcBef>
            <a:spcPct val="0"/>
          </a:spcBef>
          <a:spcAft>
            <a:spcPct val="0"/>
          </a:spcAft>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kumimoji="0" lang="en-GB" sz="18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828675" rtl="0" eaLnBrk="1" fontAlgn="base" latinLnBrk="0" hangingPunct="0">
          <a:lnSpc>
            <a:spcPct val="95000"/>
          </a:lnSpc>
          <a:spcBef>
            <a:spcPct val="0"/>
          </a:spcBef>
          <a:spcAft>
            <a:spcPct val="0"/>
          </a:spcAft>
          <a:buClr>
            <a:srgbClr val="000000"/>
          </a:buClr>
          <a:buSzPct val="45000"/>
          <a:buFont typeface="StarSymbol" charset="0"/>
          <a:buNone/>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kumimoji="0" lang="en-GB" sz="1800" b="0" i="0" u="none" strike="noStrike" cap="none" normalizeH="0" baseline="0" smtClean="0">
            <a:ln>
              <a:noFill/>
            </a:ln>
            <a:solidFill>
              <a:srgbClr val="000000"/>
            </a:solidFill>
            <a:effectLst/>
            <a:latin typeface="Arial" charset="0"/>
          </a:defRPr>
        </a:defPPr>
      </a:lstStyle>
    </a:lnDef>
  </a:objectDefaults>
  <a:extraClrSchemeLst>
    <a:extraClrScheme>
      <a:clrScheme name="Plantilla Fundac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lantilla Fundac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lantilla Fundac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lantilla Fundac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lantilla Fundac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lantilla Fundac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lantilla Fundac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lantilla Fundac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lantilla Fundac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lantilla Fundac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lantilla Fundac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lantilla Fundac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Settings\Administrador\Datos de programa\Microsoft\Plantillas\Plantilla Fundacion.pot</Template>
  <TotalTime>15921</TotalTime>
  <Words>570</Words>
  <Application>Microsoft Macintosh PowerPoint</Application>
  <PresentationFormat>Presentación en pantalla (4:3)</PresentationFormat>
  <Paragraphs>45</Paragraphs>
  <Slides>11</Slides>
  <Notes>7</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Plantilla Fundacion</vt:lpstr>
      <vt:lpstr>Presentación de PowerPoint</vt:lpstr>
      <vt:lpstr>Desarrollo de aplicaciones utilizando SDK - iOS</vt:lpstr>
      <vt:lpstr>Contenido</vt:lpstr>
      <vt:lpstr>Presentación de PowerPoint</vt:lpstr>
      <vt:lpstr>Presentación de PowerPoint</vt:lpstr>
      <vt:lpstr>Presentación de PowerPoint</vt:lpstr>
      <vt:lpstr>Presentación de PowerPoint</vt:lpstr>
      <vt:lpstr>Presentación de PowerPoint</vt:lpstr>
      <vt:lpstr>Presentación de PowerPoint</vt:lpstr>
      <vt:lpstr>CoreData</vt:lpstr>
      <vt:lpstr>Local y Remote Push Notification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 es Java?</dc:title>
  <dc:creator>AgentGKR</dc:creator>
  <cp:lastModifiedBy>Julio Laptop</cp:lastModifiedBy>
  <cp:revision>1724</cp:revision>
  <dcterms:modified xsi:type="dcterms:W3CDTF">2016-06-04T13:15:34Z</dcterms:modified>
</cp:coreProperties>
</file>