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56" r:id="rId5"/>
    <p:sldId id="257" r:id="rId6"/>
    <p:sldId id="260" r:id="rId7"/>
    <p:sldId id="264" r:id="rId8"/>
    <p:sldId id="265" r:id="rId9"/>
    <p:sldId id="266" r:id="rId10"/>
    <p:sldId id="267" r:id="rId11"/>
    <p:sldId id="269" r:id="rId12"/>
    <p:sldId id="271" r:id="rId13"/>
    <p:sldId id="272" r:id="rId14"/>
    <p:sldId id="279" r:id="rId15"/>
    <p:sldId id="298" r:id="rId16"/>
    <p:sldId id="281" r:id="rId17"/>
    <p:sldId id="283" r:id="rId18"/>
    <p:sldId id="282" r:id="rId19"/>
    <p:sldId id="300" r:id="rId20"/>
    <p:sldId id="301" r:id="rId21"/>
    <p:sldId id="284" r:id="rId22"/>
    <p:sldId id="285" r:id="rId23"/>
    <p:sldId id="286" r:id="rId24"/>
    <p:sldId id="287" r:id="rId25"/>
    <p:sldId id="288" r:id="rId26"/>
    <p:sldId id="289" r:id="rId27"/>
    <p:sldId id="305" r:id="rId28"/>
    <p:sldId id="290" r:id="rId29"/>
    <p:sldId id="291" r:id="rId30"/>
    <p:sldId id="306" r:id="rId31"/>
    <p:sldId id="307" r:id="rId32"/>
    <p:sldId id="308" r:id="rId33"/>
    <p:sldId id="292" r:id="rId34"/>
    <p:sldId id="299" r:id="rId35"/>
    <p:sldId id="293" r:id="rId36"/>
    <p:sldId id="294" r:id="rId37"/>
    <p:sldId id="295" r:id="rId38"/>
    <p:sldId id="296" r:id="rId39"/>
    <p:sldId id="297" r:id="rId40"/>
  </p:sldIdLst>
  <p:sldSz cx="9144000" cy="5143500" type="screen16x9"/>
  <p:notesSz cx="6858000" cy="9144000"/>
  <p:defaultText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B92"/>
    <a:srgbClr val="0D4C92"/>
    <a:srgbClr val="0C4B91"/>
    <a:srgbClr val="2C34A3"/>
    <a:srgbClr val="ED7D31"/>
    <a:srgbClr val="E8BA00"/>
    <a:srgbClr val="E79DE2"/>
    <a:srgbClr val="F6B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DCB5C-585D-4527-B449-EE1ED881D223}" v="3" dt="2019-09-14T13:44:41.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0053" autoAdjust="0"/>
  </p:normalViewPr>
  <p:slideViewPr>
    <p:cSldViewPr snapToGrid="0" showGuides="1">
      <p:cViewPr varScale="1">
        <p:scale>
          <a:sx n="70" d="100"/>
          <a:sy n="70" d="100"/>
        </p:scale>
        <p:origin x="1216" y="4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52" d="100"/>
          <a:sy n="52" d="100"/>
        </p:scale>
        <p:origin x="2515" y="38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110F86B-BA5B-456A-9F15-1001DA431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4" name="Marcador de pie de página 3">
            <a:extLst>
              <a:ext uri="{FF2B5EF4-FFF2-40B4-BE49-F238E27FC236}">
                <a16:creationId xmlns:a16="http://schemas.microsoft.com/office/drawing/2014/main" id="{8D0B463B-5C76-4972-A160-AB124013E3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A52D53BC-EDAA-4129-A929-3C6EABA658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9F88C2-1804-4662-92F3-C7C5F0CE9812}" type="slidenum">
              <a:rPr lang="es-ES" smtClean="0"/>
              <a:t>‹Nº›</a:t>
            </a:fld>
            <a:endParaRPr lang="es-ES"/>
          </a:p>
        </p:txBody>
      </p:sp>
    </p:spTree>
    <p:extLst>
      <p:ext uri="{BB962C8B-B14F-4D97-AF65-F5344CB8AC3E}">
        <p14:creationId xmlns:p14="http://schemas.microsoft.com/office/powerpoint/2010/main" val="2821594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4FE8B-16C8-4AC4-B2E8-25ABD55C296B}" type="datetimeFigureOut">
              <a:rPr lang="es-ES" smtClean="0"/>
              <a:t>02/08/2023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25962-8DFE-4459-9D66-AC5413CC5D6A}" type="slidenum">
              <a:rPr lang="es-ES" smtClean="0"/>
              <a:t>‹Nº›</a:t>
            </a:fld>
            <a:endParaRPr lang="es-ES"/>
          </a:p>
        </p:txBody>
      </p:sp>
    </p:spTree>
    <p:extLst>
      <p:ext uri="{BB962C8B-B14F-4D97-AF65-F5344CB8AC3E}">
        <p14:creationId xmlns:p14="http://schemas.microsoft.com/office/powerpoint/2010/main" val="48385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mmons.wikimedia.org/wiki/User:Mwtoew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mmons.wikimedia.org/wiki/User:Maartenschrijf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99525962-8DFE-4459-9D66-AC5413CC5D6A}" type="slidenum">
              <a:rPr lang="es-ES" smtClean="0"/>
              <a:t>1</a:t>
            </a:fld>
            <a:endParaRPr lang="es-ES"/>
          </a:p>
        </p:txBody>
      </p:sp>
    </p:spTree>
    <p:extLst>
      <p:ext uri="{BB962C8B-B14F-4D97-AF65-F5344CB8AC3E}">
        <p14:creationId xmlns:p14="http://schemas.microsoft.com/office/powerpoint/2010/main" val="989733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10</a:t>
            </a:fld>
            <a:endParaRPr lang="es-ES"/>
          </a:p>
        </p:txBody>
      </p:sp>
    </p:spTree>
    <p:extLst>
      <p:ext uri="{BB962C8B-B14F-4D97-AF65-F5344CB8AC3E}">
        <p14:creationId xmlns:p14="http://schemas.microsoft.com/office/powerpoint/2010/main" val="89605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11</a:t>
            </a:fld>
            <a:endParaRPr lang="es-ES"/>
          </a:p>
        </p:txBody>
      </p:sp>
    </p:spTree>
    <p:extLst>
      <p:ext uri="{BB962C8B-B14F-4D97-AF65-F5344CB8AC3E}">
        <p14:creationId xmlns:p14="http://schemas.microsoft.com/office/powerpoint/2010/main" val="3154018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12</a:t>
            </a:fld>
            <a:endParaRPr lang="es-ES"/>
          </a:p>
        </p:txBody>
      </p:sp>
    </p:spTree>
    <p:extLst>
      <p:ext uri="{BB962C8B-B14F-4D97-AF65-F5344CB8AC3E}">
        <p14:creationId xmlns:p14="http://schemas.microsoft.com/office/powerpoint/2010/main" val="266237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13</a:t>
            </a:fld>
            <a:endParaRPr lang="es-ES"/>
          </a:p>
        </p:txBody>
      </p:sp>
    </p:spTree>
    <p:extLst>
      <p:ext uri="{BB962C8B-B14F-4D97-AF65-F5344CB8AC3E}">
        <p14:creationId xmlns:p14="http://schemas.microsoft.com/office/powerpoint/2010/main" val="117659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15</a:t>
            </a:fld>
            <a:endParaRPr lang="es-ES"/>
          </a:p>
        </p:txBody>
      </p:sp>
    </p:spTree>
    <p:extLst>
      <p:ext uri="{BB962C8B-B14F-4D97-AF65-F5344CB8AC3E}">
        <p14:creationId xmlns:p14="http://schemas.microsoft.com/office/powerpoint/2010/main" val="407489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16</a:t>
            </a:fld>
            <a:endParaRPr lang="es-ES"/>
          </a:p>
        </p:txBody>
      </p:sp>
    </p:spTree>
    <p:extLst>
      <p:ext uri="{BB962C8B-B14F-4D97-AF65-F5344CB8AC3E}">
        <p14:creationId xmlns:p14="http://schemas.microsoft.com/office/powerpoint/2010/main" val="3112700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17</a:t>
            </a:fld>
            <a:endParaRPr lang="es-ES"/>
          </a:p>
        </p:txBody>
      </p:sp>
    </p:spTree>
    <p:extLst>
      <p:ext uri="{BB962C8B-B14F-4D97-AF65-F5344CB8AC3E}">
        <p14:creationId xmlns:p14="http://schemas.microsoft.com/office/powerpoint/2010/main" val="2109582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18</a:t>
            </a:fld>
            <a:endParaRPr lang="es-ES"/>
          </a:p>
        </p:txBody>
      </p:sp>
    </p:spTree>
    <p:extLst>
      <p:ext uri="{BB962C8B-B14F-4D97-AF65-F5344CB8AC3E}">
        <p14:creationId xmlns:p14="http://schemas.microsoft.com/office/powerpoint/2010/main" val="4072523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19</a:t>
            </a:fld>
            <a:endParaRPr lang="es-ES"/>
          </a:p>
        </p:txBody>
      </p:sp>
    </p:spTree>
    <p:extLst>
      <p:ext uri="{BB962C8B-B14F-4D97-AF65-F5344CB8AC3E}">
        <p14:creationId xmlns:p14="http://schemas.microsoft.com/office/powerpoint/2010/main" val="3437840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20</a:t>
            </a:fld>
            <a:endParaRPr lang="es-ES"/>
          </a:p>
        </p:txBody>
      </p:sp>
    </p:spTree>
    <p:extLst>
      <p:ext uri="{BB962C8B-B14F-4D97-AF65-F5344CB8AC3E}">
        <p14:creationId xmlns:p14="http://schemas.microsoft.com/office/powerpoint/2010/main" val="363749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ITU </a:t>
            </a:r>
            <a:r>
              <a:rPr lang="es-ES" dirty="0" err="1"/>
              <a:t>Pictures</a:t>
            </a:r>
            <a:r>
              <a:rPr lang="es-ES" dirty="0"/>
              <a:t> https://www.flickr.com/photos/itupictures/16636142906   CC </a:t>
            </a:r>
            <a:r>
              <a:rPr lang="es-ES" dirty="0" err="1"/>
              <a:t>By</a:t>
            </a:r>
            <a:r>
              <a:rPr lang="es-ES" dirty="0"/>
              <a:t> 2.0</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a:t>
            </a:fld>
            <a:endParaRPr lang="es-ES"/>
          </a:p>
        </p:txBody>
      </p:sp>
    </p:spTree>
    <p:extLst>
      <p:ext uri="{BB962C8B-B14F-4D97-AF65-F5344CB8AC3E}">
        <p14:creationId xmlns:p14="http://schemas.microsoft.com/office/powerpoint/2010/main" val="3058266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21</a:t>
            </a:fld>
            <a:endParaRPr lang="es-ES"/>
          </a:p>
        </p:txBody>
      </p:sp>
    </p:spTree>
    <p:extLst>
      <p:ext uri="{BB962C8B-B14F-4D97-AF65-F5344CB8AC3E}">
        <p14:creationId xmlns:p14="http://schemas.microsoft.com/office/powerpoint/2010/main" val="1005631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22</a:t>
            </a:fld>
            <a:endParaRPr lang="es-ES"/>
          </a:p>
        </p:txBody>
      </p:sp>
    </p:spTree>
    <p:extLst>
      <p:ext uri="{BB962C8B-B14F-4D97-AF65-F5344CB8AC3E}">
        <p14:creationId xmlns:p14="http://schemas.microsoft.com/office/powerpoint/2010/main" val="3906892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23</a:t>
            </a:fld>
            <a:endParaRPr lang="es-ES"/>
          </a:p>
        </p:txBody>
      </p:sp>
    </p:spTree>
    <p:extLst>
      <p:ext uri="{BB962C8B-B14F-4D97-AF65-F5344CB8AC3E}">
        <p14:creationId xmlns:p14="http://schemas.microsoft.com/office/powerpoint/2010/main" val="881134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24</a:t>
            </a:fld>
            <a:endParaRPr lang="es-ES"/>
          </a:p>
        </p:txBody>
      </p:sp>
    </p:spTree>
    <p:extLst>
      <p:ext uri="{BB962C8B-B14F-4D97-AF65-F5344CB8AC3E}">
        <p14:creationId xmlns:p14="http://schemas.microsoft.com/office/powerpoint/2010/main" val="1668875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25</a:t>
            </a:fld>
            <a:endParaRPr lang="es-ES"/>
          </a:p>
        </p:txBody>
      </p:sp>
    </p:spTree>
    <p:extLst>
      <p:ext uri="{BB962C8B-B14F-4D97-AF65-F5344CB8AC3E}">
        <p14:creationId xmlns:p14="http://schemas.microsoft.com/office/powerpoint/2010/main" val="3410547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VIDEO: Tema de </a:t>
            </a:r>
            <a:r>
              <a:rPr lang="es-ES" sz="1200" b="0" i="0" u="none" strike="noStrike" kern="1200" dirty="0" err="1">
                <a:solidFill>
                  <a:schemeClr val="tx1"/>
                </a:solidFill>
                <a:effectLst/>
                <a:latin typeface="+mn-lt"/>
                <a:ea typeface="+mn-ea"/>
                <a:cs typeface="+mn-cs"/>
              </a:rPr>
              <a:t>Leisure</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Suit</a:t>
            </a:r>
            <a:r>
              <a:rPr lang="es-ES" sz="1200" b="0" i="0" u="none" strike="noStrike" kern="1200" dirty="0">
                <a:solidFill>
                  <a:schemeClr val="tx1"/>
                </a:solidFill>
                <a:effectLst/>
                <a:latin typeface="+mn-lt"/>
                <a:ea typeface="+mn-ea"/>
                <a:cs typeface="+mn-cs"/>
              </a:rPr>
              <a:t> Larry. Programa y música de Al </a:t>
            </a:r>
            <a:r>
              <a:rPr lang="es-ES" sz="1200" b="0" i="0" u="none" strike="noStrike" kern="1200" dirty="0" err="1">
                <a:solidFill>
                  <a:schemeClr val="tx1"/>
                </a:solidFill>
                <a:effectLst/>
                <a:latin typeface="+mn-lt"/>
                <a:ea typeface="+mn-ea"/>
                <a:cs typeface="+mn-cs"/>
              </a:rPr>
              <a:t>Lowe</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26</a:t>
            </a:fld>
            <a:endParaRPr lang="es-ES"/>
          </a:p>
        </p:txBody>
      </p:sp>
    </p:spTree>
    <p:extLst>
      <p:ext uri="{BB962C8B-B14F-4D97-AF65-F5344CB8AC3E}">
        <p14:creationId xmlns:p14="http://schemas.microsoft.com/office/powerpoint/2010/main" val="969872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27</a:t>
            </a:fld>
            <a:endParaRPr lang="es-ES"/>
          </a:p>
        </p:txBody>
      </p:sp>
    </p:spTree>
    <p:extLst>
      <p:ext uri="{BB962C8B-B14F-4D97-AF65-F5344CB8AC3E}">
        <p14:creationId xmlns:p14="http://schemas.microsoft.com/office/powerpoint/2010/main" val="3588757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28</a:t>
            </a:fld>
            <a:endParaRPr lang="es-ES"/>
          </a:p>
        </p:txBody>
      </p:sp>
    </p:spTree>
    <p:extLst>
      <p:ext uri="{BB962C8B-B14F-4D97-AF65-F5344CB8AC3E}">
        <p14:creationId xmlns:p14="http://schemas.microsoft.com/office/powerpoint/2010/main" val="2596499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29</a:t>
            </a:fld>
            <a:endParaRPr lang="es-ES"/>
          </a:p>
        </p:txBody>
      </p:sp>
    </p:spTree>
    <p:extLst>
      <p:ext uri="{BB962C8B-B14F-4D97-AF65-F5344CB8AC3E}">
        <p14:creationId xmlns:p14="http://schemas.microsoft.com/office/powerpoint/2010/main" val="1759477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30</a:t>
            </a:fld>
            <a:endParaRPr lang="es-ES"/>
          </a:p>
        </p:txBody>
      </p:sp>
    </p:spTree>
    <p:extLst>
      <p:ext uri="{BB962C8B-B14F-4D97-AF65-F5344CB8AC3E}">
        <p14:creationId xmlns:p14="http://schemas.microsoft.com/office/powerpoint/2010/main" val="4099308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a:t>
            </a:r>
            <a:r>
              <a:rPr lang="en-US" dirty="0"/>
              <a:t>A reproduction of a page from one of the Essex cunning man James Murrell's books of magic, depicting sigils and pentacles (</a:t>
            </a:r>
            <a:r>
              <a:rPr lang="en-US" dirty="0" err="1"/>
              <a:t>havia</a:t>
            </a:r>
            <a:r>
              <a:rPr lang="en-US" dirty="0"/>
              <a:t> 1860)</a:t>
            </a:r>
          </a:p>
          <a:p>
            <a:r>
              <a:rPr lang="en-US" dirty="0" err="1"/>
              <a:t>Dominio</a:t>
            </a:r>
            <a:r>
              <a:rPr lang="en-US" dirty="0"/>
              <a:t> </a:t>
            </a:r>
            <a:r>
              <a:rPr lang="en-US" dirty="0" err="1"/>
              <a:t>público</a:t>
            </a:r>
            <a:endParaRPr lang="en-US" dirty="0"/>
          </a:p>
          <a:p>
            <a:r>
              <a:rPr lang="es-ES" dirty="0"/>
              <a:t>https://commons.wikimedia.org/wiki/File:Murrell%27s_Magic_Book.png</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VIDEO: </a:t>
            </a:r>
            <a:r>
              <a:rPr lang="es-ES" b="1" dirty="0"/>
              <a:t>Harry Potter y la Piedra Filosofal: </a:t>
            </a:r>
            <a:r>
              <a:rPr lang="es-ES" b="1" dirty="0" err="1"/>
              <a:t>Wingardium</a:t>
            </a:r>
            <a:r>
              <a:rPr lang="es-ES" b="1" dirty="0"/>
              <a:t> </a:t>
            </a:r>
            <a:r>
              <a:rPr lang="es-ES" b="1" dirty="0" err="1"/>
              <a:t>Leviosa</a:t>
            </a:r>
            <a:endParaRPr lang="es-ES" b="1" dirty="0"/>
          </a:p>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a:t>
            </a:fld>
            <a:endParaRPr lang="es-ES"/>
          </a:p>
        </p:txBody>
      </p:sp>
    </p:spTree>
    <p:extLst>
      <p:ext uri="{BB962C8B-B14F-4D97-AF65-F5344CB8AC3E}">
        <p14:creationId xmlns:p14="http://schemas.microsoft.com/office/powerpoint/2010/main" val="2079552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Joseph Fourier https://commons.wikimedia.org/wiki/File:Joseph_Fourier_(circa_1820).jpg</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31</a:t>
            </a:fld>
            <a:endParaRPr lang="es-ES"/>
          </a:p>
        </p:txBody>
      </p:sp>
    </p:spTree>
    <p:extLst>
      <p:ext uri="{BB962C8B-B14F-4D97-AF65-F5344CB8AC3E}">
        <p14:creationId xmlns:p14="http://schemas.microsoft.com/office/powerpoint/2010/main" val="507587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32</a:t>
            </a:fld>
            <a:endParaRPr lang="es-ES"/>
          </a:p>
        </p:txBody>
      </p:sp>
    </p:spTree>
    <p:extLst>
      <p:ext uri="{BB962C8B-B14F-4D97-AF65-F5344CB8AC3E}">
        <p14:creationId xmlns:p14="http://schemas.microsoft.com/office/powerpoint/2010/main" val="2722761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33</a:t>
            </a:fld>
            <a:endParaRPr lang="es-ES"/>
          </a:p>
        </p:txBody>
      </p:sp>
    </p:spTree>
    <p:extLst>
      <p:ext uri="{BB962C8B-B14F-4D97-AF65-F5344CB8AC3E}">
        <p14:creationId xmlns:p14="http://schemas.microsoft.com/office/powerpoint/2010/main" val="39677885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34</a:t>
            </a:fld>
            <a:endParaRPr lang="es-ES"/>
          </a:p>
        </p:txBody>
      </p:sp>
    </p:spTree>
    <p:extLst>
      <p:ext uri="{BB962C8B-B14F-4D97-AF65-F5344CB8AC3E}">
        <p14:creationId xmlns:p14="http://schemas.microsoft.com/office/powerpoint/2010/main" val="5566492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35</a:t>
            </a:fld>
            <a:endParaRPr lang="es-ES"/>
          </a:p>
        </p:txBody>
      </p:sp>
    </p:spTree>
    <p:extLst>
      <p:ext uri="{BB962C8B-B14F-4D97-AF65-F5344CB8AC3E}">
        <p14:creationId xmlns:p14="http://schemas.microsoft.com/office/powerpoint/2010/main" val="107422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36</a:t>
            </a:fld>
            <a:endParaRPr lang="es-ES"/>
          </a:p>
        </p:txBody>
      </p:sp>
    </p:spTree>
    <p:extLst>
      <p:ext uri="{BB962C8B-B14F-4D97-AF65-F5344CB8AC3E}">
        <p14:creationId xmlns:p14="http://schemas.microsoft.com/office/powerpoint/2010/main" val="381272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https://upload.wikimedia.org/wikipedia/commons/thumb/7/76/Wikipedia_favicon_hexdump.svg/891px-Wikipedia_favicon_hexdump.svg.png </a:t>
            </a:r>
          </a:p>
          <a:p>
            <a:r>
              <a:rPr lang="es-ES" dirty="0"/>
              <a:t>CC BY 3.0 Autor </a:t>
            </a:r>
            <a:r>
              <a:rPr lang="es-ES" b="1" dirty="0" err="1">
                <a:effectLst/>
                <a:hlinkClick r:id="rId3" tooltip="User:Mwtoews"/>
              </a:rPr>
              <a:t>Mwtoews</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a:t>
            </a:fld>
            <a:endParaRPr lang="es-ES"/>
          </a:p>
        </p:txBody>
      </p:sp>
    </p:spTree>
    <p:extLst>
      <p:ext uri="{BB962C8B-B14F-4D97-AF65-F5344CB8AC3E}">
        <p14:creationId xmlns:p14="http://schemas.microsoft.com/office/powerpoint/2010/main" val="271751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5</a:t>
            </a:fld>
            <a:endParaRPr lang="es-ES"/>
          </a:p>
        </p:txBody>
      </p:sp>
    </p:spTree>
    <p:extLst>
      <p:ext uri="{BB962C8B-B14F-4D97-AF65-F5344CB8AC3E}">
        <p14:creationId xmlns:p14="http://schemas.microsoft.com/office/powerpoint/2010/main" val="385477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Foto Grace Hopper https://www.flickr.com/photos/misbehave/2782902040 </a:t>
            </a:r>
            <a:r>
              <a:rPr lang="es-ES"/>
              <a:t>CC 2.0</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6</a:t>
            </a:fld>
            <a:endParaRPr lang="es-ES"/>
          </a:p>
        </p:txBody>
      </p:sp>
    </p:spTree>
    <p:extLst>
      <p:ext uri="{BB962C8B-B14F-4D97-AF65-F5344CB8AC3E}">
        <p14:creationId xmlns:p14="http://schemas.microsoft.com/office/powerpoint/2010/main" val="212317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lenguaje C es obra de Dennis M. Ritchie cuando trabajaba en los Bell </a:t>
            </a:r>
            <a:r>
              <a:rPr lang="es-ES" dirty="0" err="1"/>
              <a:t>Labs</a:t>
            </a:r>
            <a:r>
              <a:rPr lang="es-ES" dirty="0"/>
              <a:t> de AT&amp;T</a:t>
            </a:r>
          </a:p>
          <a:p>
            <a:r>
              <a:rPr lang="es-ES" dirty="0"/>
              <a:t>Java lo diseñó James Gosling junto a su equipo de </a:t>
            </a:r>
            <a:r>
              <a:rPr lang="es-ES" dirty="0" err="1"/>
              <a:t>Sun</a:t>
            </a:r>
            <a:r>
              <a:rPr lang="es-ES" dirty="0"/>
              <a:t> Microsystems</a:t>
            </a:r>
          </a:p>
          <a:p>
            <a:r>
              <a:rPr lang="es-ES" dirty="0"/>
              <a:t>En la actualidad, Java es una marca propiedad de Oracle </a:t>
            </a:r>
            <a:r>
              <a:rPr lang="es-ES" dirty="0" err="1"/>
              <a:t>Corporation</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7</a:t>
            </a:fld>
            <a:endParaRPr lang="es-ES"/>
          </a:p>
        </p:txBody>
      </p:sp>
    </p:spTree>
    <p:extLst>
      <p:ext uri="{BB962C8B-B14F-4D97-AF65-F5344CB8AC3E}">
        <p14:creationId xmlns:p14="http://schemas.microsoft.com/office/powerpoint/2010/main" val="2912373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Guido van </a:t>
            </a:r>
            <a:r>
              <a:rPr lang="es-ES" dirty="0" err="1"/>
              <a:t>Rossum</a:t>
            </a:r>
            <a:r>
              <a:rPr lang="es-ES" dirty="0"/>
              <a:t> https://upload.wikimedia.org/wikipedia/commons/9/94/Guido_van_Rossum_OSCON_2006_cropped.png CC BY 2.0 Autor </a:t>
            </a:r>
            <a:r>
              <a:rPr lang="es-ES" dirty="0" err="1">
                <a:hlinkClick r:id="rId3" tooltip="User:Maartenschrijft"/>
              </a:rPr>
              <a:t>Maartenschrijft</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8</a:t>
            </a:fld>
            <a:endParaRPr lang="es-ES"/>
          </a:p>
        </p:txBody>
      </p:sp>
    </p:spTree>
    <p:extLst>
      <p:ext uri="{BB962C8B-B14F-4D97-AF65-F5344CB8AC3E}">
        <p14:creationId xmlns:p14="http://schemas.microsoft.com/office/powerpoint/2010/main" val="2324281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9</a:t>
            </a:fld>
            <a:endParaRPr lang="es-ES"/>
          </a:p>
        </p:txBody>
      </p:sp>
    </p:spTree>
    <p:extLst>
      <p:ext uri="{BB962C8B-B14F-4D97-AF65-F5344CB8AC3E}">
        <p14:creationId xmlns:p14="http://schemas.microsoft.com/office/powerpoint/2010/main" val="4211556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62396" y="1454706"/>
            <a:ext cx="6115731" cy="2139553"/>
          </a:xfrm>
        </p:spPr>
        <p:txBody>
          <a:bodyPr anchor="b"/>
          <a:lstStyle>
            <a:lvl1pPr>
              <a:defRPr sz="4800">
                <a:solidFill>
                  <a:schemeClr val="accent1">
                    <a:lumMod val="50000"/>
                  </a:schemeClr>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762396" y="3614500"/>
            <a:ext cx="6115732" cy="1125140"/>
          </a:xfrm>
        </p:spPr>
        <p:txBody>
          <a:bodyPr>
            <a:norm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pic>
        <p:nvPicPr>
          <p:cNvPr id="2050" name="Picture 2" descr="Imagen relacionada">
            <a:extLst>
              <a:ext uri="{FF2B5EF4-FFF2-40B4-BE49-F238E27FC236}">
                <a16:creationId xmlns:a16="http://schemas.microsoft.com/office/drawing/2014/main" id="{DE157B29-00A7-4167-8C14-2765A1C6B7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5112" y="170447"/>
            <a:ext cx="3169752" cy="6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75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67307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pie de página">
            <a:extLst>
              <a:ext uri="{FF2B5EF4-FFF2-40B4-BE49-F238E27FC236}">
                <a16:creationId xmlns:a16="http://schemas.microsoft.com/office/drawing/2014/main" id="{D0C82DDA-3057-4348-89FA-8030BE271815}"/>
              </a:ext>
            </a:extLst>
          </p:cNvPr>
          <p:cNvSpPr>
            <a:spLocks noGrp="1"/>
          </p:cNvSpPr>
          <p:nvPr>
            <p:ph type="ftr" sz="quarter" idx="4294967295"/>
          </p:nvPr>
        </p:nvSpPr>
        <p:spPr>
          <a:xfrm>
            <a:off x="7675778" y="1588"/>
            <a:ext cx="1255091" cy="227012"/>
          </a:xfrm>
          <a:prstGeom prst="rect">
            <a:avLst/>
          </a:prstGeom>
        </p:spPr>
        <p:txBody>
          <a:bodyPr/>
          <a:lstStyle>
            <a:lvl1pPr>
              <a:defRPr sz="1050" b="1">
                <a:solidFill>
                  <a:schemeClr val="bg2">
                    <a:lumMod val="75000"/>
                  </a:schemeClr>
                </a:solidFill>
              </a:defRPr>
            </a:lvl1pPr>
          </a:lstStyle>
          <a:p>
            <a:r>
              <a:rPr lang="es-ES" dirty="0"/>
              <a:t>Python Elemental</a:t>
            </a:r>
          </a:p>
        </p:txBody>
      </p:sp>
    </p:spTree>
    <p:extLst>
      <p:ext uri="{BB962C8B-B14F-4D97-AF65-F5344CB8AC3E}">
        <p14:creationId xmlns:p14="http://schemas.microsoft.com/office/powerpoint/2010/main" val="1916647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742270A-C90A-439D-BA55-8EC057654CEF}"/>
              </a:ext>
            </a:extLst>
          </p:cNvPr>
          <p:cNvSpPr/>
          <p:nvPr userDrawn="1"/>
        </p:nvSpPr>
        <p:spPr>
          <a:xfrm>
            <a:off x="-8120" y="0"/>
            <a:ext cx="1211493" cy="5143499"/>
          </a:xfrm>
          <a:prstGeom prst="rect">
            <a:avLst/>
          </a:prstGeom>
          <a:solidFill>
            <a:srgbClr val="0D4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Placeholder 1"/>
          <p:cNvSpPr>
            <a:spLocks noGrp="1"/>
          </p:cNvSpPr>
          <p:nvPr>
            <p:ph type="title"/>
          </p:nvPr>
        </p:nvSpPr>
        <p:spPr>
          <a:xfrm>
            <a:off x="1521110" y="228599"/>
            <a:ext cx="7367620" cy="1053399"/>
          </a:xfrm>
          <a:prstGeom prst="rect">
            <a:avLst/>
          </a:prstGeom>
        </p:spPr>
        <p:txBody>
          <a:bodyPr vert="horz" lIns="91440" tIns="45720" rIns="91440" bIns="45720" rtlCol="0" anchor="b" anchorCtr="0">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521110" y="1369219"/>
            <a:ext cx="7367620" cy="3263504"/>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pic>
        <p:nvPicPr>
          <p:cNvPr id="8" name="Picture 2" descr="Resultado de imagen de u-tad logo png">
            <a:extLst>
              <a:ext uri="{FF2B5EF4-FFF2-40B4-BE49-F238E27FC236}">
                <a16:creationId xmlns:a16="http://schemas.microsoft.com/office/drawing/2014/main" id="{99A48252-F53C-4310-A655-6882B7787FD7}"/>
              </a:ext>
            </a:extLst>
          </p:cNvPr>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1" t="10627" r="4269" b="35524"/>
          <a:stretch/>
        </p:blipFill>
        <p:spPr bwMode="auto">
          <a:xfrm>
            <a:off x="-8121" y="4398808"/>
            <a:ext cx="1211493" cy="681465"/>
          </a:xfrm>
          <a:prstGeom prst="rect">
            <a:avLst/>
          </a:prstGeom>
          <a:solidFill>
            <a:srgbClr val="0C4B91"/>
          </a:solidFill>
        </p:spPr>
      </p:pic>
      <p:sp>
        <p:nvSpPr>
          <p:cNvPr id="6" name="3 Marcador de pie de página">
            <a:extLst>
              <a:ext uri="{FF2B5EF4-FFF2-40B4-BE49-F238E27FC236}">
                <a16:creationId xmlns:a16="http://schemas.microsoft.com/office/drawing/2014/main" id="{8DBC2DD7-FF3E-4103-9A51-9D23311B3285}"/>
              </a:ext>
            </a:extLst>
          </p:cNvPr>
          <p:cNvSpPr>
            <a:spLocks noGrp="1"/>
          </p:cNvSpPr>
          <p:nvPr>
            <p:ph type="ftr" sz="quarter" idx="3"/>
          </p:nvPr>
        </p:nvSpPr>
        <p:spPr>
          <a:xfrm>
            <a:off x="7675778" y="1588"/>
            <a:ext cx="2700337" cy="227012"/>
          </a:xfrm>
          <a:prstGeom prst="rect">
            <a:avLst/>
          </a:prstGeom>
        </p:spPr>
        <p:txBody>
          <a:bodyPr/>
          <a:lstStyle>
            <a:lvl1pPr>
              <a:defRPr sz="1100">
                <a:solidFill>
                  <a:schemeClr val="bg2">
                    <a:lumMod val="75000"/>
                  </a:schemeClr>
                </a:solidFill>
              </a:defRPr>
            </a:lvl1pPr>
          </a:lstStyle>
          <a:p>
            <a:r>
              <a:rPr lang="es-ES" dirty="0"/>
              <a:t>Python Elemental</a:t>
            </a:r>
          </a:p>
        </p:txBody>
      </p:sp>
    </p:spTree>
    <p:extLst>
      <p:ext uri="{BB962C8B-B14F-4D97-AF65-F5344CB8AC3E}">
        <p14:creationId xmlns:p14="http://schemas.microsoft.com/office/powerpoint/2010/main" val="3893326617"/>
      </p:ext>
    </p:extLst>
  </p:cSld>
  <p:clrMap bg1="lt1" tx1="dk1" bg2="lt2" tx2="dk2" accent1="accent1" accent2="accent2" accent3="accent3" accent4="accent4" accent5="accent5" accent6="accent6" hlink="hlink" folHlink="folHlink"/>
  <p:sldLayoutIdLst>
    <p:sldLayoutId id="2147483663" r:id="rId1"/>
    <p:sldLayoutId id="2147483666" r:id="rId2"/>
    <p:sldLayoutId id="2147483667" r:id="rId3"/>
  </p:sldLayoutIdLst>
  <p:txStyles>
    <p:titleStyle>
      <a:lvl1pPr algn="l" defTabSz="685800" rtl="0" eaLnBrk="1" latinLnBrk="0" hangingPunct="1">
        <a:lnSpc>
          <a:spcPct val="90000"/>
        </a:lnSpc>
        <a:spcBef>
          <a:spcPct val="0"/>
        </a:spcBef>
        <a:buNone/>
        <a:defRPr sz="36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ithub.com/jgalgarra/introprogpython"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galgarra/introprogpython"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aA55WlZRkx4"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6.jpe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www.youtube.com/watch?v=T1EICfgd7mk"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s://matplotlib.org/api/animation_api.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python.org/3.10/library/turtle.html"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www.mclibre.org/consultar/python/index.html"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s://repositori.uji.es/xmlui/bitstream/handle/10234/102653/s93_impressora.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www.python.org/psf/" TargetMode="Externa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thonny.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Título 5"/>
          <p:cNvSpPr>
            <a:spLocks noGrp="1"/>
          </p:cNvSpPr>
          <p:nvPr>
            <p:ph type="title"/>
          </p:nvPr>
        </p:nvSpPr>
        <p:spPr>
          <a:xfrm>
            <a:off x="1569019" y="1400462"/>
            <a:ext cx="7104201" cy="1520969"/>
          </a:xfrm>
        </p:spPr>
        <p:txBody>
          <a:bodyPr/>
          <a:lstStyle/>
          <a:p>
            <a:pPr algn="ctr"/>
            <a:br>
              <a:rPr lang="es-ES" sz="1200" dirty="0"/>
            </a:br>
            <a:br>
              <a:rPr lang="es-ES" sz="4000" dirty="0"/>
            </a:br>
            <a:br>
              <a:rPr lang="es-ES" sz="4000" dirty="0"/>
            </a:br>
            <a:br>
              <a:rPr lang="es-ES" sz="4000" dirty="0"/>
            </a:br>
            <a:br>
              <a:rPr lang="es-ES" sz="4000" dirty="0"/>
            </a:br>
            <a:r>
              <a:rPr lang="es-ES" sz="4000" dirty="0"/>
              <a:t>Introducción a la programación con Python</a:t>
            </a:r>
            <a:endParaRPr lang="es-ES" sz="4000" b="1" dirty="0"/>
          </a:p>
        </p:txBody>
      </p:sp>
      <p:sp>
        <p:nvSpPr>
          <p:cNvPr id="7" name="Marcador de texto 6"/>
          <p:cNvSpPr>
            <a:spLocks noGrp="1"/>
          </p:cNvSpPr>
          <p:nvPr>
            <p:ph type="body" idx="1"/>
          </p:nvPr>
        </p:nvSpPr>
        <p:spPr>
          <a:xfrm>
            <a:off x="1762396" y="3270335"/>
            <a:ext cx="6910824" cy="1125140"/>
          </a:xfrm>
        </p:spPr>
        <p:txBody>
          <a:bodyPr>
            <a:normAutofit fontScale="62500" lnSpcReduction="20000"/>
          </a:bodyPr>
          <a:lstStyle/>
          <a:p>
            <a:pPr algn="r"/>
            <a:endParaRPr lang="es-ES" sz="1800" dirty="0"/>
          </a:p>
          <a:p>
            <a:pPr algn="r"/>
            <a:endParaRPr lang="es-ES" sz="1800" dirty="0"/>
          </a:p>
          <a:p>
            <a:pPr algn="r"/>
            <a:r>
              <a:rPr lang="es-ES" sz="1800" dirty="0"/>
              <a:t>Javier García Algarra</a:t>
            </a:r>
          </a:p>
          <a:p>
            <a:pPr algn="r"/>
            <a:r>
              <a:rPr lang="es-ES" sz="1800" dirty="0"/>
              <a:t>javier.algarra@u-tad.com</a:t>
            </a:r>
          </a:p>
          <a:p>
            <a:pPr algn="r"/>
            <a:r>
              <a:rPr lang="es-ES" sz="1800" dirty="0"/>
              <a:t>2018-2023</a:t>
            </a:r>
          </a:p>
        </p:txBody>
      </p:sp>
      <p:sp>
        <p:nvSpPr>
          <p:cNvPr id="9" name="Rectangle 1">
            <a:extLst>
              <a:ext uri="{FF2B5EF4-FFF2-40B4-BE49-F238E27FC236}">
                <a16:creationId xmlns:a16="http://schemas.microsoft.com/office/drawing/2014/main" id="{2067DBC0-8C2B-4E0B-BE3C-2840A2E7DFA9}"/>
              </a:ext>
            </a:extLst>
          </p:cNvPr>
          <p:cNvSpPr>
            <a:spLocks noChangeArrowheads="1"/>
          </p:cNvSpPr>
          <p:nvPr/>
        </p:nvSpPr>
        <p:spPr bwMode="auto">
          <a:xfrm>
            <a:off x="1174205" y="4604891"/>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u="sng" dirty="0">
                <a:solidFill>
                  <a:srgbClr val="0066CC"/>
                </a:solidFill>
                <a:latin typeface="Times New Roman" panose="02020603050405020304" pitchFamily="18" charset="0"/>
                <a:cs typeface="Times New Roman" panose="02020603050405020304" pitchFamily="18" charset="0"/>
              </a:rPr>
              <a:t> </a:t>
            </a:r>
            <a:br>
              <a:rPr kumimoji="0" lang="es-ES" altLang="es-ES" sz="600" b="0" i="0" u="none" strike="noStrike" cap="none" normalizeH="0" baseline="0" dirty="0">
                <a:ln>
                  <a:noFill/>
                </a:ln>
                <a:solidFill>
                  <a:schemeClr val="tx1"/>
                </a:solidFill>
                <a:effectLst/>
              </a:rPr>
            </a:b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Introducción a la programación con Python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by</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Javier García Algarra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is</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licensed</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under</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Creative</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3"/>
              </a:rPr>
              <a:t>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Commons</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3"/>
              </a:rPr>
              <a:t> Reconocimiento 4.0 Internacional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License</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a:t>
            </a:r>
            <a:br>
              <a:rPr kumimoji="0" lang="es-ES" altLang="es-ES" sz="800" b="0" i="0" u="none" strike="noStrike" cap="none" normalizeH="0" baseline="0" dirty="0">
                <a:ln>
                  <a:noFill/>
                </a:ln>
                <a:solidFill>
                  <a:schemeClr val="tx1"/>
                </a:solidFill>
                <a:effectLst/>
                <a:latin typeface="+mj-lt"/>
              </a:rPr>
            </a:b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Creado a partir de la obra en </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4"/>
              </a:rPr>
              <a:t>https://github.com/jgalgarra/introprogpython</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endParaRPr kumimoji="0" lang="es-ES" altLang="es-ES" sz="900" b="0" i="0" u="sng" strike="noStrike" cap="none" normalizeH="0" baseline="0" dirty="0">
              <a:ln>
                <a:noFill/>
              </a:ln>
              <a:solidFill>
                <a:srgbClr val="0066CC"/>
              </a:solidFill>
              <a:effectLst/>
              <a:latin typeface="+mj-lt"/>
              <a:cs typeface="Times New Roman" panose="02020603050405020304" pitchFamily="18" charset="0"/>
            </a:endParaRPr>
          </a:p>
        </p:txBody>
      </p:sp>
      <p:pic>
        <p:nvPicPr>
          <p:cNvPr id="10" name="Picture 2" descr="Licencia de Creative Commons">
            <a:hlinkClick r:id="rId3"/>
            <a:extLst>
              <a:ext uri="{FF2B5EF4-FFF2-40B4-BE49-F238E27FC236}">
                <a16:creationId xmlns:a16="http://schemas.microsoft.com/office/drawing/2014/main" id="{B07F3E68-2BCF-4EC0-B981-29542191B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461" y="4645104"/>
            <a:ext cx="7620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5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2" y="111535"/>
            <a:ext cx="7367587" cy="723378"/>
          </a:xfrm>
        </p:spPr>
        <p:txBody>
          <a:bodyPr/>
          <a:lstStyle/>
          <a:p>
            <a:r>
              <a:rPr lang="es-ES" dirty="0"/>
              <a:t>Instalación de Python</a:t>
            </a:r>
          </a:p>
        </p:txBody>
      </p:sp>
      <p:sp>
        <p:nvSpPr>
          <p:cNvPr id="7" name="CuadroTexto 6">
            <a:extLst>
              <a:ext uri="{FF2B5EF4-FFF2-40B4-BE49-F238E27FC236}">
                <a16:creationId xmlns:a16="http://schemas.microsoft.com/office/drawing/2014/main" id="{489163EC-A92D-496B-A7B0-E147C79D6122}"/>
              </a:ext>
            </a:extLst>
          </p:cNvPr>
          <p:cNvSpPr txBox="1"/>
          <p:nvPr/>
        </p:nvSpPr>
        <p:spPr>
          <a:xfrm>
            <a:off x="1189495" y="904003"/>
            <a:ext cx="7462434" cy="461665"/>
          </a:xfrm>
          <a:prstGeom prst="rect">
            <a:avLst/>
          </a:prstGeom>
          <a:noFill/>
        </p:spPr>
        <p:txBody>
          <a:bodyPr wrap="square" rtlCol="0">
            <a:spAutoFit/>
          </a:bodyPr>
          <a:lstStyle/>
          <a:p>
            <a:pPr algn="ctr"/>
            <a:r>
              <a:rPr lang="es-ES" sz="1200" dirty="0"/>
              <a:t>Ve a la carpeta en la que se ha descargado el fichero, haz </a:t>
            </a:r>
            <a:r>
              <a:rPr lang="es-ES" sz="1200" dirty="0" err="1"/>
              <a:t>click</a:t>
            </a:r>
            <a:r>
              <a:rPr lang="es-ES" sz="1200" dirty="0"/>
              <a:t> con el botón derecho del ratón y selecciona </a:t>
            </a:r>
            <a:br>
              <a:rPr lang="es-ES" sz="1200" dirty="0"/>
            </a:br>
            <a:r>
              <a:rPr lang="es-ES" sz="1200" dirty="0"/>
              <a:t>“instalar”. Sigue las instrucciones y NO cambies los valores por defecto</a:t>
            </a:r>
          </a:p>
        </p:txBody>
      </p:sp>
      <p:pic>
        <p:nvPicPr>
          <p:cNvPr id="5" name="Imagen 4">
            <a:extLst>
              <a:ext uri="{FF2B5EF4-FFF2-40B4-BE49-F238E27FC236}">
                <a16:creationId xmlns:a16="http://schemas.microsoft.com/office/drawing/2014/main" id="{386399B4-DC53-B745-B6AF-9B25780D5741}"/>
              </a:ext>
            </a:extLst>
          </p:cNvPr>
          <p:cNvPicPr>
            <a:picLocks noChangeAspect="1"/>
          </p:cNvPicPr>
          <p:nvPr/>
        </p:nvPicPr>
        <p:blipFill>
          <a:blip r:embed="rId3"/>
          <a:stretch>
            <a:fillRect/>
          </a:stretch>
        </p:blipFill>
        <p:spPr>
          <a:xfrm>
            <a:off x="1703451" y="1605501"/>
            <a:ext cx="1761718" cy="1336310"/>
          </a:xfrm>
          <a:prstGeom prst="rect">
            <a:avLst/>
          </a:prstGeom>
        </p:spPr>
      </p:pic>
      <p:pic>
        <p:nvPicPr>
          <p:cNvPr id="8" name="Imagen 7">
            <a:extLst>
              <a:ext uri="{FF2B5EF4-FFF2-40B4-BE49-F238E27FC236}">
                <a16:creationId xmlns:a16="http://schemas.microsoft.com/office/drawing/2014/main" id="{4CD7AEC7-7236-8D3B-2A7D-38F786058DE1}"/>
              </a:ext>
            </a:extLst>
          </p:cNvPr>
          <p:cNvPicPr>
            <a:picLocks noChangeAspect="1"/>
          </p:cNvPicPr>
          <p:nvPr/>
        </p:nvPicPr>
        <p:blipFill>
          <a:blip r:embed="rId4"/>
          <a:stretch>
            <a:fillRect/>
          </a:stretch>
        </p:blipFill>
        <p:spPr>
          <a:xfrm>
            <a:off x="4116072" y="1605501"/>
            <a:ext cx="1723509" cy="1336310"/>
          </a:xfrm>
          <a:prstGeom prst="rect">
            <a:avLst/>
          </a:prstGeom>
        </p:spPr>
      </p:pic>
      <p:pic>
        <p:nvPicPr>
          <p:cNvPr id="10" name="Imagen 9">
            <a:extLst>
              <a:ext uri="{FF2B5EF4-FFF2-40B4-BE49-F238E27FC236}">
                <a16:creationId xmlns:a16="http://schemas.microsoft.com/office/drawing/2014/main" id="{692FDFFF-5343-A0D8-7859-0D5637038BCD}"/>
              </a:ext>
            </a:extLst>
          </p:cNvPr>
          <p:cNvPicPr>
            <a:picLocks noChangeAspect="1"/>
          </p:cNvPicPr>
          <p:nvPr/>
        </p:nvPicPr>
        <p:blipFill>
          <a:blip r:embed="rId5"/>
          <a:stretch>
            <a:fillRect/>
          </a:stretch>
        </p:blipFill>
        <p:spPr>
          <a:xfrm>
            <a:off x="6490484" y="1605094"/>
            <a:ext cx="1723509" cy="1337125"/>
          </a:xfrm>
          <a:prstGeom prst="rect">
            <a:avLst/>
          </a:prstGeom>
        </p:spPr>
      </p:pic>
      <p:pic>
        <p:nvPicPr>
          <p:cNvPr id="12" name="Imagen 11">
            <a:extLst>
              <a:ext uri="{FF2B5EF4-FFF2-40B4-BE49-F238E27FC236}">
                <a16:creationId xmlns:a16="http://schemas.microsoft.com/office/drawing/2014/main" id="{44E237F0-6E55-A2AF-A8FD-13968647CCFE}"/>
              </a:ext>
            </a:extLst>
          </p:cNvPr>
          <p:cNvPicPr>
            <a:picLocks noChangeAspect="1"/>
          </p:cNvPicPr>
          <p:nvPr/>
        </p:nvPicPr>
        <p:blipFill>
          <a:blip r:embed="rId6"/>
          <a:stretch>
            <a:fillRect/>
          </a:stretch>
        </p:blipFill>
        <p:spPr>
          <a:xfrm>
            <a:off x="1703450" y="3429754"/>
            <a:ext cx="1761717" cy="1343722"/>
          </a:xfrm>
          <a:prstGeom prst="rect">
            <a:avLst/>
          </a:prstGeom>
        </p:spPr>
      </p:pic>
      <p:pic>
        <p:nvPicPr>
          <p:cNvPr id="14" name="Imagen 13">
            <a:extLst>
              <a:ext uri="{FF2B5EF4-FFF2-40B4-BE49-F238E27FC236}">
                <a16:creationId xmlns:a16="http://schemas.microsoft.com/office/drawing/2014/main" id="{C35F33ED-67A6-50F7-4673-9CB643B1D63D}"/>
              </a:ext>
            </a:extLst>
          </p:cNvPr>
          <p:cNvPicPr>
            <a:picLocks noChangeAspect="1"/>
          </p:cNvPicPr>
          <p:nvPr/>
        </p:nvPicPr>
        <p:blipFill>
          <a:blip r:embed="rId7"/>
          <a:stretch>
            <a:fillRect/>
          </a:stretch>
        </p:blipFill>
        <p:spPr>
          <a:xfrm>
            <a:off x="4116072" y="3420469"/>
            <a:ext cx="1761717" cy="1359922"/>
          </a:xfrm>
          <a:prstGeom prst="rect">
            <a:avLst/>
          </a:prstGeom>
        </p:spPr>
      </p:pic>
      <p:pic>
        <p:nvPicPr>
          <p:cNvPr id="16" name="Imagen 15">
            <a:extLst>
              <a:ext uri="{FF2B5EF4-FFF2-40B4-BE49-F238E27FC236}">
                <a16:creationId xmlns:a16="http://schemas.microsoft.com/office/drawing/2014/main" id="{6994D09C-6413-7284-4C26-5D54A5157C5B}"/>
              </a:ext>
            </a:extLst>
          </p:cNvPr>
          <p:cNvPicPr>
            <a:picLocks noChangeAspect="1"/>
          </p:cNvPicPr>
          <p:nvPr/>
        </p:nvPicPr>
        <p:blipFill>
          <a:blip r:embed="rId8"/>
          <a:stretch>
            <a:fillRect/>
          </a:stretch>
        </p:blipFill>
        <p:spPr>
          <a:xfrm>
            <a:off x="6490484" y="3420468"/>
            <a:ext cx="1782954" cy="1359921"/>
          </a:xfrm>
          <a:prstGeom prst="rect">
            <a:avLst/>
          </a:prstGeom>
        </p:spPr>
      </p:pic>
      <p:grpSp>
        <p:nvGrpSpPr>
          <p:cNvPr id="19" name="Grupo 18">
            <a:extLst>
              <a:ext uri="{FF2B5EF4-FFF2-40B4-BE49-F238E27FC236}">
                <a16:creationId xmlns:a16="http://schemas.microsoft.com/office/drawing/2014/main" id="{E316F975-6C1D-B5A1-430A-E057C1C7B8EB}"/>
              </a:ext>
            </a:extLst>
          </p:cNvPr>
          <p:cNvGrpSpPr/>
          <p:nvPr/>
        </p:nvGrpSpPr>
        <p:grpSpPr>
          <a:xfrm>
            <a:off x="1453706" y="1365668"/>
            <a:ext cx="322706" cy="300082"/>
            <a:chOff x="1338262" y="1819656"/>
            <a:chExt cx="322706" cy="300082"/>
          </a:xfrm>
        </p:grpSpPr>
        <p:sp>
          <p:nvSpPr>
            <p:cNvPr id="18" name="Elipse 17">
              <a:extLst>
                <a:ext uri="{FF2B5EF4-FFF2-40B4-BE49-F238E27FC236}">
                  <a16:creationId xmlns:a16="http://schemas.microsoft.com/office/drawing/2014/main" id="{EEA6EC23-9AFE-4571-16F1-4FF78ACB5D7C}"/>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E6EFBDA6-9975-D615-BE9E-C3E04AE2E7DF}"/>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1</a:t>
              </a:r>
              <a:endParaRPr lang="en-US" b="1" dirty="0">
                <a:solidFill>
                  <a:schemeClr val="bg1"/>
                </a:solidFill>
              </a:endParaRPr>
            </a:p>
          </p:txBody>
        </p:sp>
      </p:grpSp>
      <p:grpSp>
        <p:nvGrpSpPr>
          <p:cNvPr id="20" name="Grupo 19">
            <a:extLst>
              <a:ext uri="{FF2B5EF4-FFF2-40B4-BE49-F238E27FC236}">
                <a16:creationId xmlns:a16="http://schemas.microsoft.com/office/drawing/2014/main" id="{ED34BDB8-E7F9-E0C2-2225-A9F7E6BB9044}"/>
              </a:ext>
            </a:extLst>
          </p:cNvPr>
          <p:cNvGrpSpPr/>
          <p:nvPr/>
        </p:nvGrpSpPr>
        <p:grpSpPr>
          <a:xfrm>
            <a:off x="3875894" y="1365668"/>
            <a:ext cx="322706" cy="300082"/>
            <a:chOff x="1338262" y="1819656"/>
            <a:chExt cx="322706" cy="300082"/>
          </a:xfrm>
        </p:grpSpPr>
        <p:sp>
          <p:nvSpPr>
            <p:cNvPr id="21" name="Elipse 20">
              <a:extLst>
                <a:ext uri="{FF2B5EF4-FFF2-40B4-BE49-F238E27FC236}">
                  <a16:creationId xmlns:a16="http://schemas.microsoft.com/office/drawing/2014/main" id="{E21C33E6-174F-0B51-9B26-21E60C5031AB}"/>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adroTexto 21">
              <a:extLst>
                <a:ext uri="{FF2B5EF4-FFF2-40B4-BE49-F238E27FC236}">
                  <a16:creationId xmlns:a16="http://schemas.microsoft.com/office/drawing/2014/main" id="{A7CEBFE6-7149-C78F-41BD-EEEFD9F803CB}"/>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2</a:t>
              </a:r>
              <a:endParaRPr lang="en-US" b="1" dirty="0">
                <a:solidFill>
                  <a:schemeClr val="bg1"/>
                </a:solidFill>
              </a:endParaRPr>
            </a:p>
          </p:txBody>
        </p:sp>
      </p:grpSp>
      <p:grpSp>
        <p:nvGrpSpPr>
          <p:cNvPr id="23" name="Grupo 22">
            <a:extLst>
              <a:ext uri="{FF2B5EF4-FFF2-40B4-BE49-F238E27FC236}">
                <a16:creationId xmlns:a16="http://schemas.microsoft.com/office/drawing/2014/main" id="{2760F8C4-004C-2140-59A6-9F2359D0B765}"/>
              </a:ext>
            </a:extLst>
          </p:cNvPr>
          <p:cNvGrpSpPr/>
          <p:nvPr/>
        </p:nvGrpSpPr>
        <p:grpSpPr>
          <a:xfrm>
            <a:off x="6263911" y="1365668"/>
            <a:ext cx="322706" cy="300082"/>
            <a:chOff x="1338262" y="1819656"/>
            <a:chExt cx="322706" cy="300082"/>
          </a:xfrm>
        </p:grpSpPr>
        <p:sp>
          <p:nvSpPr>
            <p:cNvPr id="24" name="Elipse 23">
              <a:extLst>
                <a:ext uri="{FF2B5EF4-FFF2-40B4-BE49-F238E27FC236}">
                  <a16:creationId xmlns:a16="http://schemas.microsoft.com/office/drawing/2014/main" id="{485F399B-79FD-258C-C8BA-C6F309C2D916}"/>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adroTexto 24">
              <a:extLst>
                <a:ext uri="{FF2B5EF4-FFF2-40B4-BE49-F238E27FC236}">
                  <a16:creationId xmlns:a16="http://schemas.microsoft.com/office/drawing/2014/main" id="{76529B03-929D-0BEC-C995-E33E2AEBFAAC}"/>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3</a:t>
              </a:r>
              <a:endParaRPr lang="en-US" b="1" dirty="0">
                <a:solidFill>
                  <a:schemeClr val="bg1"/>
                </a:solidFill>
              </a:endParaRPr>
            </a:p>
          </p:txBody>
        </p:sp>
      </p:grpSp>
      <p:grpSp>
        <p:nvGrpSpPr>
          <p:cNvPr id="26" name="Grupo 25">
            <a:extLst>
              <a:ext uri="{FF2B5EF4-FFF2-40B4-BE49-F238E27FC236}">
                <a16:creationId xmlns:a16="http://schemas.microsoft.com/office/drawing/2014/main" id="{D42C1DED-546F-C7A3-8EFA-E4C8FA9ADDDE}"/>
              </a:ext>
            </a:extLst>
          </p:cNvPr>
          <p:cNvGrpSpPr/>
          <p:nvPr/>
        </p:nvGrpSpPr>
        <p:grpSpPr>
          <a:xfrm>
            <a:off x="1452614" y="3181644"/>
            <a:ext cx="322706" cy="300082"/>
            <a:chOff x="1338262" y="1819656"/>
            <a:chExt cx="322706" cy="300082"/>
          </a:xfrm>
        </p:grpSpPr>
        <p:sp>
          <p:nvSpPr>
            <p:cNvPr id="27" name="Elipse 26">
              <a:extLst>
                <a:ext uri="{FF2B5EF4-FFF2-40B4-BE49-F238E27FC236}">
                  <a16:creationId xmlns:a16="http://schemas.microsoft.com/office/drawing/2014/main" id="{AA25D5E2-AA61-0CD2-BA5D-D26D0366FB63}"/>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adroTexto 27">
              <a:extLst>
                <a:ext uri="{FF2B5EF4-FFF2-40B4-BE49-F238E27FC236}">
                  <a16:creationId xmlns:a16="http://schemas.microsoft.com/office/drawing/2014/main" id="{8C14BB23-9901-7D86-A89C-6910CD80B648}"/>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4</a:t>
              </a:r>
              <a:endParaRPr lang="en-US" b="1" dirty="0">
                <a:solidFill>
                  <a:schemeClr val="bg1"/>
                </a:solidFill>
              </a:endParaRPr>
            </a:p>
          </p:txBody>
        </p:sp>
      </p:grpSp>
      <p:grpSp>
        <p:nvGrpSpPr>
          <p:cNvPr id="29" name="Grupo 28">
            <a:extLst>
              <a:ext uri="{FF2B5EF4-FFF2-40B4-BE49-F238E27FC236}">
                <a16:creationId xmlns:a16="http://schemas.microsoft.com/office/drawing/2014/main" id="{780AF27E-113F-567C-4A87-2DB7C564E4F0}"/>
              </a:ext>
            </a:extLst>
          </p:cNvPr>
          <p:cNvGrpSpPr/>
          <p:nvPr/>
        </p:nvGrpSpPr>
        <p:grpSpPr>
          <a:xfrm>
            <a:off x="3867810" y="3177669"/>
            <a:ext cx="322706" cy="300082"/>
            <a:chOff x="1338262" y="1819656"/>
            <a:chExt cx="322706" cy="300082"/>
          </a:xfrm>
        </p:grpSpPr>
        <p:sp>
          <p:nvSpPr>
            <p:cNvPr id="30" name="Elipse 29">
              <a:extLst>
                <a:ext uri="{FF2B5EF4-FFF2-40B4-BE49-F238E27FC236}">
                  <a16:creationId xmlns:a16="http://schemas.microsoft.com/office/drawing/2014/main" id="{0BDCD59F-2FB8-784A-9259-5952B0923741}"/>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adroTexto 30">
              <a:extLst>
                <a:ext uri="{FF2B5EF4-FFF2-40B4-BE49-F238E27FC236}">
                  <a16:creationId xmlns:a16="http://schemas.microsoft.com/office/drawing/2014/main" id="{E22D00CF-02EE-FD74-7013-F991F2EE0253}"/>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5</a:t>
              </a:r>
              <a:endParaRPr lang="en-US" b="1" dirty="0">
                <a:solidFill>
                  <a:schemeClr val="bg1"/>
                </a:solidFill>
              </a:endParaRPr>
            </a:p>
          </p:txBody>
        </p:sp>
      </p:grpSp>
      <p:grpSp>
        <p:nvGrpSpPr>
          <p:cNvPr id="32" name="Grupo 31">
            <a:extLst>
              <a:ext uri="{FF2B5EF4-FFF2-40B4-BE49-F238E27FC236}">
                <a16:creationId xmlns:a16="http://schemas.microsoft.com/office/drawing/2014/main" id="{7424D307-E7B9-1713-B041-875BF95B3848}"/>
              </a:ext>
            </a:extLst>
          </p:cNvPr>
          <p:cNvGrpSpPr/>
          <p:nvPr/>
        </p:nvGrpSpPr>
        <p:grpSpPr>
          <a:xfrm>
            <a:off x="6229521" y="3176849"/>
            <a:ext cx="322706" cy="300082"/>
            <a:chOff x="1338262" y="1819656"/>
            <a:chExt cx="322706" cy="300082"/>
          </a:xfrm>
        </p:grpSpPr>
        <p:sp>
          <p:nvSpPr>
            <p:cNvPr id="33" name="Elipse 32">
              <a:extLst>
                <a:ext uri="{FF2B5EF4-FFF2-40B4-BE49-F238E27FC236}">
                  <a16:creationId xmlns:a16="http://schemas.microsoft.com/office/drawing/2014/main" id="{B0B8EB3E-5A24-4745-7E42-F94B675D8D27}"/>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adroTexto 33">
              <a:extLst>
                <a:ext uri="{FF2B5EF4-FFF2-40B4-BE49-F238E27FC236}">
                  <a16:creationId xmlns:a16="http://schemas.microsoft.com/office/drawing/2014/main" id="{696DE115-121D-E72B-26F3-18275B651D32}"/>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6</a:t>
              </a:r>
              <a:endParaRPr lang="en-US" b="1" dirty="0">
                <a:solidFill>
                  <a:schemeClr val="bg1"/>
                </a:solidFill>
              </a:endParaRPr>
            </a:p>
          </p:txBody>
        </p:sp>
      </p:grpSp>
    </p:spTree>
    <p:extLst>
      <p:ext uri="{BB962C8B-B14F-4D97-AF65-F5344CB8AC3E}">
        <p14:creationId xmlns:p14="http://schemas.microsoft.com/office/powerpoint/2010/main" val="86663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344612" y="204143"/>
            <a:ext cx="6454775" cy="541337"/>
          </a:xfrm>
        </p:spPr>
        <p:txBody>
          <a:bodyPr/>
          <a:lstStyle/>
          <a:p>
            <a:r>
              <a:rPr lang="es-ES" dirty="0"/>
              <a:t>Instalación de Python</a:t>
            </a:r>
          </a:p>
        </p:txBody>
      </p:sp>
      <p:sp>
        <p:nvSpPr>
          <p:cNvPr id="10" name="CuadroTexto 9">
            <a:extLst>
              <a:ext uri="{FF2B5EF4-FFF2-40B4-BE49-F238E27FC236}">
                <a16:creationId xmlns:a16="http://schemas.microsoft.com/office/drawing/2014/main" id="{1E070A7C-BFBF-4AF1-BFE3-181679AD0E68}"/>
              </a:ext>
            </a:extLst>
          </p:cNvPr>
          <p:cNvSpPr txBox="1"/>
          <p:nvPr/>
        </p:nvSpPr>
        <p:spPr>
          <a:xfrm>
            <a:off x="2523802" y="4662358"/>
            <a:ext cx="6745010" cy="276999"/>
          </a:xfrm>
          <a:prstGeom prst="rect">
            <a:avLst/>
          </a:prstGeom>
          <a:noFill/>
        </p:spPr>
        <p:txBody>
          <a:bodyPr wrap="square" rtlCol="0">
            <a:spAutoFit/>
          </a:bodyPr>
          <a:lstStyle/>
          <a:p>
            <a:r>
              <a:rPr lang="es-ES" sz="1200" dirty="0"/>
              <a:t>Haz doble </a:t>
            </a:r>
            <a:r>
              <a:rPr lang="es-ES" sz="1200" dirty="0" err="1"/>
              <a:t>click</a:t>
            </a:r>
            <a:r>
              <a:rPr lang="es-ES" sz="1200" dirty="0"/>
              <a:t> en el icono de </a:t>
            </a:r>
            <a:r>
              <a:rPr lang="es-ES" sz="1200" i="1" dirty="0" err="1"/>
              <a:t>Thonny</a:t>
            </a:r>
            <a:r>
              <a:rPr lang="es-ES" sz="1200" dirty="0"/>
              <a:t> el escritorio. ¡Ya podemos programar!</a:t>
            </a:r>
          </a:p>
        </p:txBody>
      </p:sp>
      <p:pic>
        <p:nvPicPr>
          <p:cNvPr id="5" name="Imagen 4">
            <a:extLst>
              <a:ext uri="{FF2B5EF4-FFF2-40B4-BE49-F238E27FC236}">
                <a16:creationId xmlns:a16="http://schemas.microsoft.com/office/drawing/2014/main" id="{78470018-8253-ECD2-25C3-41C03ECD08B1}"/>
              </a:ext>
            </a:extLst>
          </p:cNvPr>
          <p:cNvPicPr>
            <a:picLocks noChangeAspect="1"/>
          </p:cNvPicPr>
          <p:nvPr/>
        </p:nvPicPr>
        <p:blipFill>
          <a:blip r:embed="rId3"/>
          <a:stretch>
            <a:fillRect/>
          </a:stretch>
        </p:blipFill>
        <p:spPr>
          <a:xfrm>
            <a:off x="2741735" y="941579"/>
            <a:ext cx="4469703" cy="3524680"/>
          </a:xfrm>
          <a:prstGeom prst="rect">
            <a:avLst/>
          </a:prstGeom>
        </p:spPr>
      </p:pic>
    </p:spTree>
    <p:extLst>
      <p:ext uri="{BB962C8B-B14F-4D97-AF65-F5344CB8AC3E}">
        <p14:creationId xmlns:p14="http://schemas.microsoft.com/office/powerpoint/2010/main" val="74834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39652" y="347741"/>
            <a:ext cx="6454775" cy="541337"/>
          </a:xfrm>
        </p:spPr>
        <p:txBody>
          <a:bodyPr/>
          <a:lstStyle/>
          <a:p>
            <a:r>
              <a:rPr lang="es-ES" dirty="0"/>
              <a:t>Descargar los materiales del curso</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1595111" y="1226231"/>
            <a:ext cx="6669361" cy="600164"/>
          </a:xfrm>
          <a:prstGeom prst="rect">
            <a:avLst/>
          </a:prstGeom>
          <a:noFill/>
        </p:spPr>
        <p:txBody>
          <a:bodyPr wrap="square" rtlCol="0">
            <a:spAutoFit/>
          </a:bodyPr>
          <a:lstStyle/>
          <a:p>
            <a:r>
              <a:rPr lang="es-ES" sz="1100" dirty="0"/>
              <a:t>Abre la página web </a:t>
            </a:r>
            <a:r>
              <a:rPr lang="es-ES" sz="1100" dirty="0">
                <a:hlinkClick r:id="rId3"/>
              </a:rPr>
              <a:t>https://github.com/jgalgarra/introprogpython</a:t>
            </a:r>
            <a:endParaRPr lang="es-ES" sz="1100" dirty="0"/>
          </a:p>
          <a:p>
            <a:endParaRPr lang="es-ES" sz="1100" dirty="0">
              <a:latin typeface="Lucida Console" panose="020B0609040504020204" pitchFamily="49" charset="0"/>
            </a:endParaRPr>
          </a:p>
          <a:p>
            <a:endParaRPr lang="es-ES" sz="1100" dirty="0">
              <a:latin typeface="Lucida Console" panose="020B0609040504020204" pitchFamily="49" charset="0"/>
            </a:endParaRPr>
          </a:p>
        </p:txBody>
      </p:sp>
      <p:pic>
        <p:nvPicPr>
          <p:cNvPr id="6" name="Imagen 5">
            <a:extLst>
              <a:ext uri="{FF2B5EF4-FFF2-40B4-BE49-F238E27FC236}">
                <a16:creationId xmlns:a16="http://schemas.microsoft.com/office/drawing/2014/main" id="{3E9276D6-DA6F-45A6-8133-30FF72E498A6}"/>
              </a:ext>
            </a:extLst>
          </p:cNvPr>
          <p:cNvPicPr>
            <a:picLocks noChangeAspect="1"/>
          </p:cNvPicPr>
          <p:nvPr/>
        </p:nvPicPr>
        <p:blipFill>
          <a:blip r:embed="rId4"/>
          <a:stretch>
            <a:fillRect/>
          </a:stretch>
        </p:blipFill>
        <p:spPr>
          <a:xfrm>
            <a:off x="1703123" y="1698001"/>
            <a:ext cx="3861048" cy="2700871"/>
          </a:xfrm>
          <a:prstGeom prst="rect">
            <a:avLst/>
          </a:prstGeom>
          <a:ln>
            <a:noFill/>
          </a:ln>
        </p:spPr>
      </p:pic>
      <p:sp>
        <p:nvSpPr>
          <p:cNvPr id="8" name="Rectángulo 7">
            <a:extLst>
              <a:ext uri="{FF2B5EF4-FFF2-40B4-BE49-F238E27FC236}">
                <a16:creationId xmlns:a16="http://schemas.microsoft.com/office/drawing/2014/main" id="{E15E7200-3814-4985-9CDB-03C8EABB6A17}"/>
              </a:ext>
            </a:extLst>
          </p:cNvPr>
          <p:cNvSpPr/>
          <p:nvPr/>
        </p:nvSpPr>
        <p:spPr>
          <a:xfrm>
            <a:off x="4822336" y="3912247"/>
            <a:ext cx="715213"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a:p>
        </p:txBody>
      </p:sp>
      <p:sp>
        <p:nvSpPr>
          <p:cNvPr id="9" name="CuadroTexto 8">
            <a:extLst>
              <a:ext uri="{FF2B5EF4-FFF2-40B4-BE49-F238E27FC236}">
                <a16:creationId xmlns:a16="http://schemas.microsoft.com/office/drawing/2014/main" id="{5BCD3C43-512F-42D6-98B1-B73A20DB085A}"/>
              </a:ext>
            </a:extLst>
          </p:cNvPr>
          <p:cNvSpPr txBox="1"/>
          <p:nvPr/>
        </p:nvSpPr>
        <p:spPr>
          <a:xfrm>
            <a:off x="5698603" y="3959284"/>
            <a:ext cx="1051891" cy="261610"/>
          </a:xfrm>
          <a:prstGeom prst="rect">
            <a:avLst/>
          </a:prstGeom>
          <a:noFill/>
        </p:spPr>
        <p:txBody>
          <a:bodyPr wrap="none" rtlCol="0">
            <a:spAutoFit/>
          </a:bodyPr>
          <a:lstStyle/>
          <a:p>
            <a:r>
              <a:rPr lang="es-ES" sz="1100" dirty="0">
                <a:solidFill>
                  <a:srgbClr val="FF0000"/>
                </a:solidFill>
              </a:rPr>
              <a:t>Haz </a:t>
            </a:r>
            <a:r>
              <a:rPr lang="es-ES" sz="1100" dirty="0" err="1">
                <a:solidFill>
                  <a:srgbClr val="FF0000"/>
                </a:solidFill>
              </a:rPr>
              <a:t>click</a:t>
            </a:r>
            <a:r>
              <a:rPr lang="es-ES" sz="1100" dirty="0">
                <a:solidFill>
                  <a:srgbClr val="FF0000"/>
                </a:solidFill>
              </a:rPr>
              <a:t> aquí…</a:t>
            </a:r>
          </a:p>
        </p:txBody>
      </p:sp>
      <p:pic>
        <p:nvPicPr>
          <p:cNvPr id="10" name="Imagen 9">
            <a:extLst>
              <a:ext uri="{FF2B5EF4-FFF2-40B4-BE49-F238E27FC236}">
                <a16:creationId xmlns:a16="http://schemas.microsoft.com/office/drawing/2014/main" id="{1D804F29-A3AD-4AFB-9086-5565F812BD6E}"/>
              </a:ext>
            </a:extLst>
          </p:cNvPr>
          <p:cNvPicPr>
            <a:picLocks noChangeAspect="1"/>
          </p:cNvPicPr>
          <p:nvPr/>
        </p:nvPicPr>
        <p:blipFill>
          <a:blip r:embed="rId5"/>
          <a:stretch>
            <a:fillRect/>
          </a:stretch>
        </p:blipFill>
        <p:spPr>
          <a:xfrm>
            <a:off x="5179942" y="1547350"/>
            <a:ext cx="2924104" cy="1505128"/>
          </a:xfrm>
          <a:prstGeom prst="rect">
            <a:avLst/>
          </a:prstGeom>
        </p:spPr>
      </p:pic>
      <p:cxnSp>
        <p:nvCxnSpPr>
          <p:cNvPr id="14" name="Conector recto de flecha 13">
            <a:extLst>
              <a:ext uri="{FF2B5EF4-FFF2-40B4-BE49-F238E27FC236}">
                <a16:creationId xmlns:a16="http://schemas.microsoft.com/office/drawing/2014/main" id="{6D8D0AEF-BDAA-4E61-9A33-C251D9F5DB52}"/>
              </a:ext>
            </a:extLst>
          </p:cNvPr>
          <p:cNvCxnSpPr>
            <a:stCxn id="9" idx="1"/>
          </p:cNvCxnSpPr>
          <p:nvPr/>
        </p:nvCxnSpPr>
        <p:spPr>
          <a:xfrm flipH="1" flipV="1">
            <a:off x="5537549" y="4074266"/>
            <a:ext cx="161054" cy="158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698B016B-FF94-4D6C-BECC-180788F4930B}"/>
              </a:ext>
            </a:extLst>
          </p:cNvPr>
          <p:cNvSpPr txBox="1"/>
          <p:nvPr/>
        </p:nvSpPr>
        <p:spPr>
          <a:xfrm>
            <a:off x="6077609" y="3373597"/>
            <a:ext cx="1005403" cy="261610"/>
          </a:xfrm>
          <a:prstGeom prst="rect">
            <a:avLst/>
          </a:prstGeom>
          <a:noFill/>
        </p:spPr>
        <p:txBody>
          <a:bodyPr wrap="none" rtlCol="0">
            <a:spAutoFit/>
          </a:bodyPr>
          <a:lstStyle/>
          <a:p>
            <a:r>
              <a:rPr lang="es-ES" sz="1100" dirty="0">
                <a:solidFill>
                  <a:srgbClr val="FF0000"/>
                </a:solidFill>
              </a:rPr>
              <a:t>… y luego aquí</a:t>
            </a:r>
          </a:p>
        </p:txBody>
      </p:sp>
      <p:cxnSp>
        <p:nvCxnSpPr>
          <p:cNvPr id="17" name="Conector recto de flecha 16">
            <a:extLst>
              <a:ext uri="{FF2B5EF4-FFF2-40B4-BE49-F238E27FC236}">
                <a16:creationId xmlns:a16="http://schemas.microsoft.com/office/drawing/2014/main" id="{722996A2-F216-4162-9200-D9A92EC2539A}"/>
              </a:ext>
            </a:extLst>
          </p:cNvPr>
          <p:cNvCxnSpPr/>
          <p:nvPr/>
        </p:nvCxnSpPr>
        <p:spPr>
          <a:xfrm flipV="1">
            <a:off x="6941705" y="2940139"/>
            <a:ext cx="0" cy="4037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04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41342" y="385225"/>
            <a:ext cx="6454775" cy="541337"/>
          </a:xfrm>
        </p:spPr>
        <p:txBody>
          <a:bodyPr/>
          <a:lstStyle/>
          <a:p>
            <a:r>
              <a:rPr lang="es-ES" dirty="0"/>
              <a:t>Python Shell como calculadora</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1618359" y="1086746"/>
            <a:ext cx="6781722" cy="586764"/>
          </a:xfrm>
          <a:prstGeom prst="rect">
            <a:avLst/>
          </a:prstGeom>
          <a:noFill/>
        </p:spPr>
        <p:txBody>
          <a:bodyPr wrap="square" rtlCol="0">
            <a:spAutoFit/>
          </a:bodyPr>
          <a:lstStyle/>
          <a:p>
            <a:pPr algn="just"/>
            <a:r>
              <a:rPr lang="es-ES" sz="1100" dirty="0"/>
              <a:t>La parte superior de la interfaz de </a:t>
            </a:r>
            <a:r>
              <a:rPr lang="es-ES" sz="1100" i="1" dirty="0" err="1"/>
              <a:t>Thonny</a:t>
            </a:r>
            <a:r>
              <a:rPr lang="es-ES" sz="1100" dirty="0"/>
              <a:t> es el editor, la de </a:t>
            </a:r>
            <a:r>
              <a:rPr lang="es-ES" sz="1100" dirty="0" err="1"/>
              <a:t>de</a:t>
            </a:r>
            <a:r>
              <a:rPr lang="es-ES" sz="1100" dirty="0"/>
              <a:t> abajo la </a:t>
            </a:r>
            <a:r>
              <a:rPr lang="es-ES" sz="1100" dirty="0" err="1"/>
              <a:t>shell</a:t>
            </a:r>
            <a:r>
              <a:rPr lang="es-ES" sz="1100" dirty="0"/>
              <a:t> de comandos, donde podemos dar órdenes al ordenador. Lo más simple es usar la </a:t>
            </a:r>
            <a:r>
              <a:rPr lang="es-ES" sz="1100" dirty="0" err="1"/>
              <a:t>shell</a:t>
            </a:r>
            <a:r>
              <a:rPr lang="es-ES" sz="1100" dirty="0"/>
              <a:t> como una calculadora </a:t>
            </a:r>
          </a:p>
          <a:p>
            <a:endParaRPr lang="es-ES" sz="1013" dirty="0">
              <a:latin typeface="Lucida Console" panose="020B0609040504020204" pitchFamily="49" charset="0"/>
            </a:endParaRPr>
          </a:p>
        </p:txBody>
      </p:sp>
      <p:pic>
        <p:nvPicPr>
          <p:cNvPr id="3" name="Imagen 2">
            <a:extLst>
              <a:ext uri="{FF2B5EF4-FFF2-40B4-BE49-F238E27FC236}">
                <a16:creationId xmlns:a16="http://schemas.microsoft.com/office/drawing/2014/main" id="{4BD00070-7DF6-2C5E-F840-9C12B79DBB09}"/>
              </a:ext>
            </a:extLst>
          </p:cNvPr>
          <p:cNvPicPr>
            <a:picLocks noChangeAspect="1"/>
          </p:cNvPicPr>
          <p:nvPr/>
        </p:nvPicPr>
        <p:blipFill>
          <a:blip r:embed="rId3"/>
          <a:stretch>
            <a:fillRect/>
          </a:stretch>
        </p:blipFill>
        <p:spPr>
          <a:xfrm>
            <a:off x="2567519" y="1573442"/>
            <a:ext cx="4008961" cy="3184833"/>
          </a:xfrm>
          <a:prstGeom prst="rect">
            <a:avLst/>
          </a:prstGeom>
        </p:spPr>
      </p:pic>
    </p:spTree>
    <p:extLst>
      <p:ext uri="{BB962C8B-B14F-4D97-AF65-F5344CB8AC3E}">
        <p14:creationId xmlns:p14="http://schemas.microsoft.com/office/powerpoint/2010/main" val="143305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0FAF4C9-1289-47B2-B950-C4B215D072AB}"/>
              </a:ext>
            </a:extLst>
          </p:cNvPr>
          <p:cNvSpPr>
            <a:spLocks noGrp="1"/>
          </p:cNvSpPr>
          <p:nvPr>
            <p:ph type="title" idx="4294967295"/>
          </p:nvPr>
        </p:nvSpPr>
        <p:spPr>
          <a:xfrm>
            <a:off x="1776413" y="228600"/>
            <a:ext cx="7367587" cy="600559"/>
          </a:xfrm>
        </p:spPr>
        <p:txBody>
          <a:bodyPr/>
          <a:lstStyle/>
          <a:p>
            <a:r>
              <a:rPr lang="es-ES" dirty="0"/>
              <a:t>Editar un programa</a:t>
            </a:r>
          </a:p>
        </p:txBody>
      </p:sp>
      <p:sp>
        <p:nvSpPr>
          <p:cNvPr id="5" name="CuadroTexto 4">
            <a:extLst>
              <a:ext uri="{FF2B5EF4-FFF2-40B4-BE49-F238E27FC236}">
                <a16:creationId xmlns:a16="http://schemas.microsoft.com/office/drawing/2014/main" id="{52E13B4A-724E-4E47-AC1C-9A84520D52C5}"/>
              </a:ext>
            </a:extLst>
          </p:cNvPr>
          <p:cNvSpPr txBox="1"/>
          <p:nvPr/>
        </p:nvSpPr>
        <p:spPr>
          <a:xfrm>
            <a:off x="1776413" y="1070509"/>
            <a:ext cx="3281970" cy="3046988"/>
          </a:xfrm>
          <a:prstGeom prst="rect">
            <a:avLst/>
          </a:prstGeom>
          <a:noFill/>
        </p:spPr>
        <p:txBody>
          <a:bodyPr wrap="square" rtlCol="0">
            <a:spAutoFit/>
          </a:bodyPr>
          <a:lstStyle/>
          <a:p>
            <a:pPr algn="just"/>
            <a:r>
              <a:rPr lang="es-ES" sz="1200" dirty="0"/>
              <a:t>Una calculadora es interesante pero no permite ejecutar las mismas acciones una y otra vez. Para eso lo que hacemos es escribir las instrucciones en un fichero de texto al que damos un nombre conveniente. En Python todos los ficheros tienen la extensión </a:t>
            </a:r>
            <a:r>
              <a:rPr lang="es-ES" sz="1200" dirty="0">
                <a:solidFill>
                  <a:schemeClr val="tx1">
                    <a:lumMod val="50000"/>
                    <a:lumOff val="50000"/>
                  </a:schemeClr>
                </a:solidFill>
              </a:rPr>
              <a:t>.</a:t>
            </a:r>
            <a:r>
              <a:rPr lang="es-ES" sz="1200" dirty="0" err="1">
                <a:solidFill>
                  <a:schemeClr val="tx1">
                    <a:lumMod val="50000"/>
                    <a:lumOff val="50000"/>
                  </a:schemeClr>
                </a:solidFill>
              </a:rPr>
              <a:t>py</a:t>
            </a:r>
            <a:endParaRPr lang="es-ES" sz="1200" dirty="0">
              <a:solidFill>
                <a:schemeClr val="tx1">
                  <a:lumMod val="50000"/>
                  <a:lumOff val="50000"/>
                </a:schemeClr>
              </a:solidFill>
            </a:endParaRPr>
          </a:p>
          <a:p>
            <a:pPr algn="just"/>
            <a:endParaRPr lang="es-ES" sz="1200" dirty="0"/>
          </a:p>
          <a:p>
            <a:pPr algn="just"/>
            <a:r>
              <a:rPr lang="es-ES" sz="1200" dirty="0"/>
              <a:t>Este es el primer programa que se escribe cuando aprendemos un lenguaje de programación. Decimos “¡Hola!” al mundo, para que sepan que ya sabemos hacer algo nuevo. En Python es tan simple como invocar la función </a:t>
            </a:r>
            <a:r>
              <a:rPr lang="es-ES" sz="1050" dirty="0" err="1">
                <a:latin typeface="Lucida Console" panose="020B0609040504020204" pitchFamily="49" charset="0"/>
              </a:rPr>
              <a:t>print</a:t>
            </a:r>
            <a:r>
              <a:rPr lang="es-ES" sz="1050" dirty="0">
                <a:latin typeface="Lucida Console" panose="020B0609040504020204" pitchFamily="49" charset="0"/>
              </a:rPr>
              <a:t>()</a:t>
            </a:r>
            <a:r>
              <a:rPr lang="es-ES" sz="1200" dirty="0"/>
              <a:t>. </a:t>
            </a:r>
          </a:p>
          <a:p>
            <a:endParaRPr lang="es-ES" sz="1200" dirty="0"/>
          </a:p>
          <a:p>
            <a:r>
              <a:rPr lang="es-ES" sz="1200" dirty="0"/>
              <a:t>Abre el fichero </a:t>
            </a:r>
            <a:r>
              <a:rPr lang="es-ES" sz="1050" dirty="0">
                <a:solidFill>
                  <a:schemeClr val="tx1">
                    <a:lumMod val="50000"/>
                    <a:lumOff val="50000"/>
                  </a:schemeClr>
                </a:solidFill>
                <a:latin typeface="Lucida Console" panose="020B0609040504020204" pitchFamily="49" charset="0"/>
              </a:rPr>
              <a:t>hello_world.py </a:t>
            </a:r>
            <a:r>
              <a:rPr lang="es-ES" sz="1200" dirty="0"/>
              <a:t>que está en la carpeta </a:t>
            </a:r>
            <a:r>
              <a:rPr lang="es-ES" sz="1050" dirty="0" err="1">
                <a:solidFill>
                  <a:schemeClr val="tx1">
                    <a:lumMod val="50000"/>
                    <a:lumOff val="50000"/>
                  </a:schemeClr>
                </a:solidFill>
                <a:latin typeface="Lucida Console" panose="020B0609040504020204" pitchFamily="49" charset="0"/>
              </a:rPr>
              <a:t>codigo</a:t>
            </a:r>
            <a:r>
              <a:rPr lang="es-ES" sz="1200" dirty="0"/>
              <a:t>. </a:t>
            </a:r>
          </a:p>
          <a:p>
            <a:pPr algn="just"/>
            <a:endParaRPr lang="es-ES" sz="1200" dirty="0"/>
          </a:p>
        </p:txBody>
      </p:sp>
      <p:pic>
        <p:nvPicPr>
          <p:cNvPr id="6" name="Imagen 5">
            <a:extLst>
              <a:ext uri="{FF2B5EF4-FFF2-40B4-BE49-F238E27FC236}">
                <a16:creationId xmlns:a16="http://schemas.microsoft.com/office/drawing/2014/main" id="{C76131F9-C63D-AB92-676A-97634E1FB9CA}"/>
              </a:ext>
            </a:extLst>
          </p:cNvPr>
          <p:cNvPicPr>
            <a:picLocks noChangeAspect="1"/>
          </p:cNvPicPr>
          <p:nvPr/>
        </p:nvPicPr>
        <p:blipFill>
          <a:blip r:embed="rId2"/>
          <a:stretch>
            <a:fillRect/>
          </a:stretch>
        </p:blipFill>
        <p:spPr>
          <a:xfrm>
            <a:off x="5196750" y="1191926"/>
            <a:ext cx="3447896" cy="2759647"/>
          </a:xfrm>
          <a:prstGeom prst="rect">
            <a:avLst/>
          </a:prstGeom>
        </p:spPr>
      </p:pic>
      <p:sp>
        <p:nvSpPr>
          <p:cNvPr id="7" name="Rectángulo 6">
            <a:extLst>
              <a:ext uri="{FF2B5EF4-FFF2-40B4-BE49-F238E27FC236}">
                <a16:creationId xmlns:a16="http://schemas.microsoft.com/office/drawing/2014/main" id="{56756B9E-94C6-F92B-72EA-F0ED133057CC}"/>
              </a:ext>
            </a:extLst>
          </p:cNvPr>
          <p:cNvSpPr/>
          <p:nvPr/>
        </p:nvSpPr>
        <p:spPr>
          <a:xfrm>
            <a:off x="5058383" y="1284051"/>
            <a:ext cx="376136" cy="1361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095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59437" y="357188"/>
            <a:ext cx="7367587" cy="588209"/>
          </a:xfrm>
        </p:spPr>
        <p:txBody>
          <a:bodyPr/>
          <a:lstStyle/>
          <a:p>
            <a:r>
              <a:rPr lang="es-ES" dirty="0"/>
              <a:t>Hola mundo</a:t>
            </a:r>
          </a:p>
        </p:txBody>
      </p:sp>
      <p:pic>
        <p:nvPicPr>
          <p:cNvPr id="6" name="Imagen 5">
            <a:extLst>
              <a:ext uri="{FF2B5EF4-FFF2-40B4-BE49-F238E27FC236}">
                <a16:creationId xmlns:a16="http://schemas.microsoft.com/office/drawing/2014/main" id="{783009FA-7E05-9065-3413-A92F5DCFB6AC}"/>
              </a:ext>
            </a:extLst>
          </p:cNvPr>
          <p:cNvPicPr>
            <a:picLocks noChangeAspect="1"/>
          </p:cNvPicPr>
          <p:nvPr/>
        </p:nvPicPr>
        <p:blipFill>
          <a:blip r:embed="rId3"/>
          <a:stretch>
            <a:fillRect/>
          </a:stretch>
        </p:blipFill>
        <p:spPr>
          <a:xfrm>
            <a:off x="2339184" y="1138806"/>
            <a:ext cx="5345668" cy="3484654"/>
          </a:xfrm>
          <a:prstGeom prst="rect">
            <a:avLst/>
          </a:prstGeom>
        </p:spPr>
      </p:pic>
      <p:sp>
        <p:nvSpPr>
          <p:cNvPr id="8" name="Rectángulo 7">
            <a:extLst>
              <a:ext uri="{FF2B5EF4-FFF2-40B4-BE49-F238E27FC236}">
                <a16:creationId xmlns:a16="http://schemas.microsoft.com/office/drawing/2014/main" id="{DC58A298-19B2-7209-68A4-A60EA152ABE9}"/>
              </a:ext>
            </a:extLst>
          </p:cNvPr>
          <p:cNvSpPr/>
          <p:nvPr/>
        </p:nvSpPr>
        <p:spPr>
          <a:xfrm>
            <a:off x="3482502" y="1342417"/>
            <a:ext cx="402077" cy="19455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C198F631-A4A8-9956-94A8-A94A7C7F463D}"/>
              </a:ext>
            </a:extLst>
          </p:cNvPr>
          <p:cNvPicPr>
            <a:picLocks noChangeAspect="1"/>
          </p:cNvPicPr>
          <p:nvPr/>
        </p:nvPicPr>
        <p:blipFill>
          <a:blip r:embed="rId4"/>
          <a:stretch>
            <a:fillRect/>
          </a:stretch>
        </p:blipFill>
        <p:spPr>
          <a:xfrm>
            <a:off x="3482502" y="1494295"/>
            <a:ext cx="1355795" cy="349268"/>
          </a:xfrm>
          <a:prstGeom prst="rect">
            <a:avLst/>
          </a:prstGeom>
        </p:spPr>
      </p:pic>
      <p:sp>
        <p:nvSpPr>
          <p:cNvPr id="11" name="CuadroTexto 10">
            <a:extLst>
              <a:ext uri="{FF2B5EF4-FFF2-40B4-BE49-F238E27FC236}">
                <a16:creationId xmlns:a16="http://schemas.microsoft.com/office/drawing/2014/main" id="{71C41975-D964-FD48-7D09-76321065A28D}"/>
              </a:ext>
            </a:extLst>
          </p:cNvPr>
          <p:cNvSpPr txBox="1"/>
          <p:nvPr/>
        </p:nvSpPr>
        <p:spPr>
          <a:xfrm>
            <a:off x="2339184" y="4747098"/>
            <a:ext cx="5027897" cy="300082"/>
          </a:xfrm>
          <a:prstGeom prst="rect">
            <a:avLst/>
          </a:prstGeom>
          <a:noFill/>
        </p:spPr>
        <p:txBody>
          <a:bodyPr wrap="square" rtlCol="0">
            <a:spAutoFit/>
          </a:bodyPr>
          <a:lstStyle/>
          <a:p>
            <a:r>
              <a:rPr lang="es-ES" dirty="0"/>
              <a:t>Haz </a:t>
            </a:r>
            <a:r>
              <a:rPr lang="es-ES" dirty="0" err="1"/>
              <a:t>click</a:t>
            </a:r>
            <a:r>
              <a:rPr lang="es-ES" dirty="0"/>
              <a:t> en </a:t>
            </a:r>
            <a:r>
              <a:rPr lang="es-ES" sz="1100" dirty="0">
                <a:solidFill>
                  <a:schemeClr val="bg2">
                    <a:lumMod val="50000"/>
                  </a:schemeClr>
                </a:solidFill>
                <a:latin typeface="Lucida Console" panose="020B0609040504020204" pitchFamily="49" charset="0"/>
              </a:rPr>
              <a:t>Ejecutar</a:t>
            </a:r>
            <a:r>
              <a:rPr lang="es-ES" dirty="0"/>
              <a:t> y después en </a:t>
            </a:r>
            <a:r>
              <a:rPr lang="es-ES" sz="1100" dirty="0">
                <a:solidFill>
                  <a:schemeClr val="bg2">
                    <a:lumMod val="50000"/>
                  </a:schemeClr>
                </a:solidFill>
                <a:latin typeface="Lucida Console" panose="020B0609040504020204" pitchFamily="49" charset="0"/>
              </a:rPr>
              <a:t>Ejecutar el script actual </a:t>
            </a:r>
            <a:endParaRPr lang="en-US" sz="1100" dirty="0">
              <a:solidFill>
                <a:schemeClr val="bg2">
                  <a:lumMod val="50000"/>
                </a:schemeClr>
              </a:solidFill>
              <a:latin typeface="Lucida Console" panose="020B0609040504020204" pitchFamily="49" charset="0"/>
            </a:endParaRPr>
          </a:p>
        </p:txBody>
      </p:sp>
    </p:spTree>
    <p:extLst>
      <p:ext uri="{BB962C8B-B14F-4D97-AF65-F5344CB8AC3E}">
        <p14:creationId xmlns:p14="http://schemas.microsoft.com/office/powerpoint/2010/main" val="3215666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59437" y="357188"/>
            <a:ext cx="7367587" cy="588209"/>
          </a:xfrm>
        </p:spPr>
        <p:txBody>
          <a:bodyPr/>
          <a:lstStyle/>
          <a:p>
            <a:r>
              <a:rPr lang="es-ES" dirty="0"/>
              <a:t>Hola mundo</a:t>
            </a:r>
          </a:p>
        </p:txBody>
      </p:sp>
      <p:pic>
        <p:nvPicPr>
          <p:cNvPr id="6" name="Imagen 5">
            <a:extLst>
              <a:ext uri="{FF2B5EF4-FFF2-40B4-BE49-F238E27FC236}">
                <a16:creationId xmlns:a16="http://schemas.microsoft.com/office/drawing/2014/main" id="{783009FA-7E05-9065-3413-A92F5DCFB6AC}"/>
              </a:ext>
            </a:extLst>
          </p:cNvPr>
          <p:cNvPicPr>
            <a:picLocks noChangeAspect="1"/>
          </p:cNvPicPr>
          <p:nvPr/>
        </p:nvPicPr>
        <p:blipFill>
          <a:blip r:embed="rId3"/>
          <a:stretch>
            <a:fillRect/>
          </a:stretch>
        </p:blipFill>
        <p:spPr>
          <a:xfrm>
            <a:off x="2339184" y="1138806"/>
            <a:ext cx="5345668" cy="3484654"/>
          </a:xfrm>
          <a:prstGeom prst="rect">
            <a:avLst/>
          </a:prstGeom>
        </p:spPr>
      </p:pic>
      <p:sp>
        <p:nvSpPr>
          <p:cNvPr id="8" name="Rectángulo 7">
            <a:extLst>
              <a:ext uri="{FF2B5EF4-FFF2-40B4-BE49-F238E27FC236}">
                <a16:creationId xmlns:a16="http://schemas.microsoft.com/office/drawing/2014/main" id="{DC58A298-19B2-7209-68A4-A60EA152ABE9}"/>
              </a:ext>
            </a:extLst>
          </p:cNvPr>
          <p:cNvSpPr/>
          <p:nvPr/>
        </p:nvSpPr>
        <p:spPr>
          <a:xfrm>
            <a:off x="3482502" y="1342417"/>
            <a:ext cx="402077" cy="19455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C198F631-A4A8-9956-94A8-A94A7C7F463D}"/>
              </a:ext>
            </a:extLst>
          </p:cNvPr>
          <p:cNvPicPr>
            <a:picLocks noChangeAspect="1"/>
          </p:cNvPicPr>
          <p:nvPr/>
        </p:nvPicPr>
        <p:blipFill>
          <a:blip r:embed="rId4"/>
          <a:stretch>
            <a:fillRect/>
          </a:stretch>
        </p:blipFill>
        <p:spPr>
          <a:xfrm>
            <a:off x="3482502" y="1494295"/>
            <a:ext cx="1355795" cy="349268"/>
          </a:xfrm>
          <a:prstGeom prst="rect">
            <a:avLst/>
          </a:prstGeom>
        </p:spPr>
      </p:pic>
      <p:sp>
        <p:nvSpPr>
          <p:cNvPr id="11" name="CuadroTexto 10">
            <a:extLst>
              <a:ext uri="{FF2B5EF4-FFF2-40B4-BE49-F238E27FC236}">
                <a16:creationId xmlns:a16="http://schemas.microsoft.com/office/drawing/2014/main" id="{71C41975-D964-FD48-7D09-76321065A28D}"/>
              </a:ext>
            </a:extLst>
          </p:cNvPr>
          <p:cNvSpPr txBox="1"/>
          <p:nvPr/>
        </p:nvSpPr>
        <p:spPr>
          <a:xfrm>
            <a:off x="2339184" y="4747098"/>
            <a:ext cx="5027897" cy="300082"/>
          </a:xfrm>
          <a:prstGeom prst="rect">
            <a:avLst/>
          </a:prstGeom>
          <a:noFill/>
        </p:spPr>
        <p:txBody>
          <a:bodyPr wrap="square" rtlCol="0">
            <a:spAutoFit/>
          </a:bodyPr>
          <a:lstStyle/>
          <a:p>
            <a:r>
              <a:rPr lang="es-ES" dirty="0"/>
              <a:t>Haz </a:t>
            </a:r>
            <a:r>
              <a:rPr lang="es-ES" dirty="0" err="1"/>
              <a:t>click</a:t>
            </a:r>
            <a:r>
              <a:rPr lang="es-ES" dirty="0"/>
              <a:t> en </a:t>
            </a:r>
            <a:r>
              <a:rPr lang="es-ES" sz="1100" dirty="0">
                <a:solidFill>
                  <a:schemeClr val="bg2">
                    <a:lumMod val="50000"/>
                  </a:schemeClr>
                </a:solidFill>
                <a:latin typeface="Lucida Console" panose="020B0609040504020204" pitchFamily="49" charset="0"/>
              </a:rPr>
              <a:t>Ejecutar</a:t>
            </a:r>
            <a:r>
              <a:rPr lang="es-ES" dirty="0"/>
              <a:t> y después en </a:t>
            </a:r>
            <a:r>
              <a:rPr lang="es-ES" sz="1100" dirty="0">
                <a:solidFill>
                  <a:schemeClr val="bg2">
                    <a:lumMod val="50000"/>
                  </a:schemeClr>
                </a:solidFill>
                <a:latin typeface="Lucida Console" panose="020B0609040504020204" pitchFamily="49" charset="0"/>
              </a:rPr>
              <a:t>Ejecutar el script actual </a:t>
            </a:r>
            <a:endParaRPr lang="en-US" sz="1100" dirty="0">
              <a:solidFill>
                <a:schemeClr val="bg2">
                  <a:lumMod val="50000"/>
                </a:schemeClr>
              </a:solidFill>
              <a:latin typeface="Lucida Console" panose="020B0609040504020204" pitchFamily="49" charset="0"/>
            </a:endParaRPr>
          </a:p>
        </p:txBody>
      </p:sp>
    </p:spTree>
    <p:extLst>
      <p:ext uri="{BB962C8B-B14F-4D97-AF65-F5344CB8AC3E}">
        <p14:creationId xmlns:p14="http://schemas.microsoft.com/office/powerpoint/2010/main" val="251106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59437" y="357188"/>
            <a:ext cx="7367587" cy="588209"/>
          </a:xfrm>
        </p:spPr>
        <p:txBody>
          <a:bodyPr/>
          <a:lstStyle/>
          <a:p>
            <a:r>
              <a:rPr lang="es-ES" dirty="0"/>
              <a:t>Hola mundo</a:t>
            </a:r>
          </a:p>
        </p:txBody>
      </p:sp>
      <p:pic>
        <p:nvPicPr>
          <p:cNvPr id="7" name="Imagen 6">
            <a:extLst>
              <a:ext uri="{FF2B5EF4-FFF2-40B4-BE49-F238E27FC236}">
                <a16:creationId xmlns:a16="http://schemas.microsoft.com/office/drawing/2014/main" id="{F99EC2D3-3F12-E3D3-2E3D-29141E2327E0}"/>
              </a:ext>
            </a:extLst>
          </p:cNvPr>
          <p:cNvPicPr>
            <a:picLocks noChangeAspect="1"/>
          </p:cNvPicPr>
          <p:nvPr/>
        </p:nvPicPr>
        <p:blipFill>
          <a:blip r:embed="rId3"/>
          <a:stretch>
            <a:fillRect/>
          </a:stretch>
        </p:blipFill>
        <p:spPr>
          <a:xfrm>
            <a:off x="2601898" y="1077623"/>
            <a:ext cx="5498000" cy="3571017"/>
          </a:xfrm>
          <a:prstGeom prst="rect">
            <a:avLst/>
          </a:prstGeom>
        </p:spPr>
      </p:pic>
      <p:sp>
        <p:nvSpPr>
          <p:cNvPr id="9" name="CuadroTexto 8">
            <a:extLst>
              <a:ext uri="{FF2B5EF4-FFF2-40B4-BE49-F238E27FC236}">
                <a16:creationId xmlns:a16="http://schemas.microsoft.com/office/drawing/2014/main" id="{7A240593-2BDD-A870-5BF4-C14965EA2763}"/>
              </a:ext>
            </a:extLst>
          </p:cNvPr>
          <p:cNvSpPr txBox="1"/>
          <p:nvPr/>
        </p:nvSpPr>
        <p:spPr>
          <a:xfrm>
            <a:off x="2339184" y="4747098"/>
            <a:ext cx="6383284" cy="300082"/>
          </a:xfrm>
          <a:prstGeom prst="rect">
            <a:avLst/>
          </a:prstGeom>
          <a:noFill/>
        </p:spPr>
        <p:txBody>
          <a:bodyPr wrap="square" rtlCol="0">
            <a:spAutoFit/>
          </a:bodyPr>
          <a:lstStyle/>
          <a:p>
            <a:r>
              <a:rPr lang="es-ES" dirty="0"/>
              <a:t>Enhorabuena, ya has escrito tu primer programa. Prueba a cambiar el mensaje</a:t>
            </a:r>
            <a:endParaRPr lang="en-US" sz="1100" dirty="0">
              <a:solidFill>
                <a:schemeClr val="bg2">
                  <a:lumMod val="50000"/>
                </a:schemeClr>
              </a:solidFill>
              <a:latin typeface="Lucida Console" panose="020B0609040504020204" pitchFamily="49" charset="0"/>
            </a:endParaRPr>
          </a:p>
        </p:txBody>
      </p:sp>
    </p:spTree>
    <p:extLst>
      <p:ext uri="{BB962C8B-B14F-4D97-AF65-F5344CB8AC3E}">
        <p14:creationId xmlns:p14="http://schemas.microsoft.com/office/powerpoint/2010/main" val="413861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15837"/>
          </a:xfrm>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776413" y="1134693"/>
            <a:ext cx="6534727" cy="1015663"/>
          </a:xfrm>
          <a:prstGeom prst="rect">
            <a:avLst/>
          </a:prstGeom>
          <a:noFill/>
        </p:spPr>
        <p:txBody>
          <a:bodyPr wrap="square" rtlCol="0">
            <a:spAutoFit/>
          </a:bodyPr>
          <a:lstStyle/>
          <a:p>
            <a:r>
              <a:rPr lang="es-ES" sz="1200" dirty="0"/>
              <a:t>En programación, una variable es una zona de la memoria en la que se almacena un valor. Cada variable tiene un nombre, que elegimos al crearla y su contenido puede ser de diferentes tipos: un número, una letra, un  texto…</a:t>
            </a:r>
          </a:p>
          <a:p>
            <a:endParaRPr lang="es-ES" sz="1200" dirty="0"/>
          </a:p>
          <a:p>
            <a:r>
              <a:rPr lang="es-ES" sz="1200" dirty="0"/>
              <a:t>Ejemplos de variables en Python:</a:t>
            </a:r>
          </a:p>
        </p:txBody>
      </p:sp>
      <p:sp>
        <p:nvSpPr>
          <p:cNvPr id="6" name="CuadroTexto 5">
            <a:extLst>
              <a:ext uri="{FF2B5EF4-FFF2-40B4-BE49-F238E27FC236}">
                <a16:creationId xmlns:a16="http://schemas.microsoft.com/office/drawing/2014/main" id="{0D4BB624-6061-40ED-9C3A-C87605CF38C8}"/>
              </a:ext>
            </a:extLst>
          </p:cNvPr>
          <p:cNvSpPr txBox="1"/>
          <p:nvPr/>
        </p:nvSpPr>
        <p:spPr>
          <a:xfrm>
            <a:off x="2370479" y="2571750"/>
            <a:ext cx="5346594" cy="1339341"/>
          </a:xfrm>
          <a:prstGeom prst="rect">
            <a:avLst/>
          </a:prstGeom>
          <a:noFill/>
        </p:spPr>
        <p:txBody>
          <a:bodyPr wrap="square" rtlCol="0">
            <a:spAutoFit/>
          </a:bodyPr>
          <a:lstStyle/>
          <a:p>
            <a:r>
              <a:rPr lang="es-ES" sz="1013" dirty="0">
                <a:latin typeface="Lucida Console" panose="020B0609040504020204" pitchFamily="49" charset="0"/>
              </a:rPr>
              <a:t>edad = 21                # Número entero</a:t>
            </a:r>
          </a:p>
          <a:p>
            <a:r>
              <a:rPr lang="es-ES" sz="1013" dirty="0">
                <a:latin typeface="Lucida Console" panose="020B0609040504020204" pitchFamily="49" charset="0"/>
              </a:rPr>
              <a:t>peso = 77.6              # Número real</a:t>
            </a:r>
          </a:p>
          <a:p>
            <a:r>
              <a:rPr lang="es-ES" sz="1013" dirty="0">
                <a:latin typeface="Lucida Console" panose="020B0609040504020204" pitchFamily="49" charset="0"/>
              </a:rPr>
              <a:t>comida = “chocolate”       # Caracteres (</a:t>
            </a:r>
            <a:r>
              <a:rPr lang="es-ES" sz="1013" dirty="0" err="1">
                <a:latin typeface="Lucida Console" panose="020B0609040504020204" pitchFamily="49" charset="0"/>
              </a:rPr>
              <a:t>String</a:t>
            </a:r>
            <a:r>
              <a:rPr lang="es-ES" sz="1013" dirty="0">
                <a:latin typeface="Lucida Console" panose="020B0609040504020204" pitchFamily="49" charset="0"/>
              </a:rPr>
              <a:t>)</a:t>
            </a:r>
          </a:p>
          <a:p>
            <a:endParaRPr lang="es-ES" sz="1013" dirty="0">
              <a:latin typeface="Lucida Console" panose="020B0609040504020204" pitchFamily="49" charset="0"/>
            </a:endParaRPr>
          </a:p>
          <a:p>
            <a:r>
              <a:rPr lang="es-ES" sz="1013" dirty="0">
                <a:latin typeface="Lucida Console" panose="020B0609040504020204" pitchFamily="49" charset="0"/>
              </a:rPr>
              <a:t>a = 4</a:t>
            </a:r>
          </a:p>
          <a:p>
            <a:r>
              <a:rPr lang="es-ES" sz="1013" dirty="0">
                <a:latin typeface="Lucida Console" panose="020B0609040504020204" pitchFamily="49" charset="0"/>
              </a:rPr>
              <a:t>b = 5</a:t>
            </a:r>
          </a:p>
          <a:p>
            <a:endParaRPr lang="es-ES" sz="1013" dirty="0">
              <a:latin typeface="Lucida Console" panose="020B0609040504020204" pitchFamily="49" charset="0"/>
            </a:endParaRPr>
          </a:p>
          <a:p>
            <a:r>
              <a:rPr lang="es-ES" sz="1013" dirty="0">
                <a:latin typeface="Lucida Console" panose="020B0609040504020204" pitchFamily="49" charset="0"/>
              </a:rPr>
              <a:t>c = a + b                 # El valor de c es 9</a:t>
            </a:r>
          </a:p>
        </p:txBody>
      </p:sp>
      <p:sp>
        <p:nvSpPr>
          <p:cNvPr id="7" name="Rectángulo 6">
            <a:extLst>
              <a:ext uri="{FF2B5EF4-FFF2-40B4-BE49-F238E27FC236}">
                <a16:creationId xmlns:a16="http://schemas.microsoft.com/office/drawing/2014/main" id="{F1CCA045-4AB0-4957-B752-18847D25E2FF}"/>
              </a:ext>
            </a:extLst>
          </p:cNvPr>
          <p:cNvSpPr/>
          <p:nvPr/>
        </p:nvSpPr>
        <p:spPr>
          <a:xfrm>
            <a:off x="1835334" y="4730370"/>
            <a:ext cx="2561920"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variables_0_intro.py</a:t>
            </a:r>
            <a:endParaRPr lang="es-ES" sz="1013" dirty="0">
              <a:solidFill>
                <a:schemeClr val="tx1">
                  <a:lumMod val="50000"/>
                  <a:lumOff val="50000"/>
                </a:schemeClr>
              </a:solidFill>
            </a:endParaRPr>
          </a:p>
        </p:txBody>
      </p:sp>
    </p:spTree>
    <p:extLst>
      <p:ext uri="{BB962C8B-B14F-4D97-AF65-F5344CB8AC3E}">
        <p14:creationId xmlns:p14="http://schemas.microsoft.com/office/powerpoint/2010/main" val="295641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36729"/>
          </a:xfrm>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776413" y="1364854"/>
            <a:ext cx="6534727" cy="830997"/>
          </a:xfrm>
          <a:prstGeom prst="rect">
            <a:avLst/>
          </a:prstGeom>
          <a:noFill/>
        </p:spPr>
        <p:txBody>
          <a:bodyPr wrap="square" rtlCol="0">
            <a:spAutoFit/>
          </a:bodyPr>
          <a:lstStyle/>
          <a:p>
            <a:r>
              <a:rPr lang="es-ES" sz="1200" dirty="0"/>
              <a:t>Para poder interactuar con el usuario necesitamos que pueda introducir valores, que almacenamos en variables. Por ejemplo, podemos pedirle el nombre, la edad y la estatura.</a:t>
            </a:r>
          </a:p>
          <a:p>
            <a:endParaRPr lang="es-ES" sz="1200" dirty="0"/>
          </a:p>
          <a:p>
            <a:r>
              <a:rPr lang="es-ES" sz="1200" dirty="0"/>
              <a:t>Para eso usamos la instrucción </a:t>
            </a:r>
            <a:r>
              <a:rPr lang="es-ES" sz="1050" dirty="0">
                <a:latin typeface="Lucida Sans Typewriter" panose="020B0509030504030204" pitchFamily="49" charset="0"/>
              </a:rPr>
              <a:t>input()</a:t>
            </a:r>
            <a:endParaRPr lang="es-ES" sz="1200" dirty="0"/>
          </a:p>
        </p:txBody>
      </p:sp>
      <p:sp>
        <p:nvSpPr>
          <p:cNvPr id="6" name="CuadroTexto 5">
            <a:extLst>
              <a:ext uri="{FF2B5EF4-FFF2-40B4-BE49-F238E27FC236}">
                <a16:creationId xmlns:a16="http://schemas.microsoft.com/office/drawing/2014/main" id="{0D4BB624-6061-40ED-9C3A-C87605CF38C8}"/>
              </a:ext>
            </a:extLst>
          </p:cNvPr>
          <p:cNvSpPr txBox="1"/>
          <p:nvPr/>
        </p:nvSpPr>
        <p:spPr>
          <a:xfrm>
            <a:off x="2249742" y="2949792"/>
            <a:ext cx="5346594" cy="248209"/>
          </a:xfrm>
          <a:prstGeom prst="rect">
            <a:avLst/>
          </a:prstGeom>
          <a:noFill/>
        </p:spPr>
        <p:txBody>
          <a:bodyPr wrap="square" rtlCol="0">
            <a:spAutoFit/>
          </a:bodyPr>
          <a:lstStyle/>
          <a:p>
            <a:r>
              <a:rPr lang="es-ES" sz="1013" dirty="0" err="1">
                <a:latin typeface="Lucida Console" panose="020B0609040504020204" pitchFamily="49" charset="0"/>
              </a:rPr>
              <a:t>tu_ciudad</a:t>
            </a:r>
            <a:r>
              <a:rPr lang="es-ES" sz="1013" dirty="0">
                <a:latin typeface="Lucida Console" panose="020B0609040504020204" pitchFamily="49" charset="0"/>
              </a:rPr>
              <a:t> = input("¿En qué ciudad vives?: ")</a:t>
            </a:r>
          </a:p>
        </p:txBody>
      </p:sp>
      <p:sp>
        <p:nvSpPr>
          <p:cNvPr id="7" name="Rectángulo 6">
            <a:extLst>
              <a:ext uri="{FF2B5EF4-FFF2-40B4-BE49-F238E27FC236}">
                <a16:creationId xmlns:a16="http://schemas.microsoft.com/office/drawing/2014/main" id="{B75F7558-809C-4455-8CF6-373FAF71A035}"/>
              </a:ext>
            </a:extLst>
          </p:cNvPr>
          <p:cNvSpPr/>
          <p:nvPr/>
        </p:nvSpPr>
        <p:spPr>
          <a:xfrm>
            <a:off x="2411761" y="3939961"/>
            <a:ext cx="3033203"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variables_1_con_lectura.py</a:t>
            </a:r>
            <a:endParaRPr lang="es-ES" sz="1013" dirty="0">
              <a:solidFill>
                <a:schemeClr val="tx1">
                  <a:lumMod val="50000"/>
                  <a:lumOff val="50000"/>
                </a:schemeClr>
              </a:solidFill>
            </a:endParaRPr>
          </a:p>
        </p:txBody>
      </p:sp>
    </p:spTree>
    <p:extLst>
      <p:ext uri="{BB962C8B-B14F-4D97-AF65-F5344CB8AC3E}">
        <p14:creationId xmlns:p14="http://schemas.microsoft.com/office/powerpoint/2010/main" val="327949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1BAC90D-4CAA-4A12-B3D9-0C3B1A077871}"/>
              </a:ext>
            </a:extLst>
          </p:cNvPr>
          <p:cNvSpPr txBox="1"/>
          <p:nvPr/>
        </p:nvSpPr>
        <p:spPr>
          <a:xfrm>
            <a:off x="2681791" y="2068629"/>
            <a:ext cx="184731" cy="248209"/>
          </a:xfrm>
          <a:prstGeom prst="rect">
            <a:avLst/>
          </a:prstGeom>
          <a:noFill/>
        </p:spPr>
        <p:txBody>
          <a:bodyPr wrap="none" rtlCol="0">
            <a:spAutoFit/>
          </a:bodyPr>
          <a:lstStyle/>
          <a:p>
            <a:endParaRPr lang="es-ES" sz="1013" dirty="0"/>
          </a:p>
        </p:txBody>
      </p:sp>
      <p:sp>
        <p:nvSpPr>
          <p:cNvPr id="4" name="3 Título"/>
          <p:cNvSpPr>
            <a:spLocks noGrp="1"/>
          </p:cNvSpPr>
          <p:nvPr>
            <p:ph type="title" idx="4294967295"/>
          </p:nvPr>
        </p:nvSpPr>
        <p:spPr>
          <a:xfrm>
            <a:off x="1517851" y="228600"/>
            <a:ext cx="7626150" cy="515319"/>
          </a:xfrm>
        </p:spPr>
        <p:txBody>
          <a:bodyPr/>
          <a:lstStyle/>
          <a:p>
            <a:r>
              <a:rPr lang="es-ES" dirty="0"/>
              <a:t>¿Por qué estamos hoy aquí?</a:t>
            </a:r>
          </a:p>
        </p:txBody>
      </p:sp>
      <p:sp>
        <p:nvSpPr>
          <p:cNvPr id="6" name="Rectángulo 5">
            <a:extLst>
              <a:ext uri="{FF2B5EF4-FFF2-40B4-BE49-F238E27FC236}">
                <a16:creationId xmlns:a16="http://schemas.microsoft.com/office/drawing/2014/main" id="{D279566B-55F9-4A0D-89E3-C6BAFC733DAD}"/>
              </a:ext>
            </a:extLst>
          </p:cNvPr>
          <p:cNvSpPr/>
          <p:nvPr/>
        </p:nvSpPr>
        <p:spPr>
          <a:xfrm>
            <a:off x="5740974" y="1150761"/>
            <a:ext cx="2902632" cy="404085"/>
          </a:xfrm>
          <a:prstGeom prst="rect">
            <a:avLst/>
          </a:prstGeom>
        </p:spPr>
        <p:txBody>
          <a:bodyPr wrap="square">
            <a:spAutoFit/>
          </a:bodyPr>
          <a:lstStyle/>
          <a:p>
            <a:pPr algn="ctr"/>
            <a:r>
              <a:rPr lang="es-ES" sz="1013" i="1" dirty="0">
                <a:latin typeface="Kristen ITC" panose="03050502040202030202" pitchFamily="66" charset="0"/>
              </a:rPr>
              <a:t>Cualquier tecnología suficientemente avanzada es indistinguible de la magia</a:t>
            </a:r>
          </a:p>
        </p:txBody>
      </p:sp>
      <p:pic>
        <p:nvPicPr>
          <p:cNvPr id="8" name="Imagen 7">
            <a:extLst>
              <a:ext uri="{FF2B5EF4-FFF2-40B4-BE49-F238E27FC236}">
                <a16:creationId xmlns:a16="http://schemas.microsoft.com/office/drawing/2014/main" id="{53C05E73-DE0A-413D-A407-B50CCB8D9D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8965" y="1236175"/>
            <a:ext cx="3969896" cy="2671150"/>
          </a:xfrm>
          <a:prstGeom prst="rect">
            <a:avLst/>
          </a:prstGeom>
        </p:spPr>
      </p:pic>
      <p:sp>
        <p:nvSpPr>
          <p:cNvPr id="9" name="CuadroTexto 8">
            <a:extLst>
              <a:ext uri="{FF2B5EF4-FFF2-40B4-BE49-F238E27FC236}">
                <a16:creationId xmlns:a16="http://schemas.microsoft.com/office/drawing/2014/main" id="{5C3505B5-5E00-4E2D-A104-DAD418B48C5F}"/>
              </a:ext>
            </a:extLst>
          </p:cNvPr>
          <p:cNvSpPr txBox="1"/>
          <p:nvPr/>
        </p:nvSpPr>
        <p:spPr>
          <a:xfrm>
            <a:off x="2774156" y="4228753"/>
            <a:ext cx="3780420" cy="253916"/>
          </a:xfrm>
          <a:prstGeom prst="rect">
            <a:avLst/>
          </a:prstGeom>
          <a:noFill/>
        </p:spPr>
        <p:txBody>
          <a:bodyPr wrap="square" rtlCol="0">
            <a:spAutoFit/>
          </a:bodyPr>
          <a:lstStyle/>
          <a:p>
            <a:r>
              <a:rPr lang="es-ES" sz="1050" dirty="0"/>
              <a:t>Arthur C. Clarke (1917-2008)</a:t>
            </a:r>
          </a:p>
        </p:txBody>
      </p:sp>
      <p:pic>
        <p:nvPicPr>
          <p:cNvPr id="10" name="Imagen 9">
            <a:extLst>
              <a:ext uri="{FF2B5EF4-FFF2-40B4-BE49-F238E27FC236}">
                <a16:creationId xmlns:a16="http://schemas.microsoft.com/office/drawing/2014/main" id="{05DE3513-420A-4383-AE4B-99CC80732EB9}"/>
              </a:ext>
            </a:extLst>
          </p:cNvPr>
          <p:cNvPicPr>
            <a:picLocks noChangeAspect="1"/>
          </p:cNvPicPr>
          <p:nvPr/>
        </p:nvPicPr>
        <p:blipFill>
          <a:blip r:embed="rId4"/>
          <a:stretch>
            <a:fillRect/>
          </a:stretch>
        </p:blipFill>
        <p:spPr>
          <a:xfrm>
            <a:off x="1517850" y="2022233"/>
            <a:ext cx="918102" cy="184895"/>
          </a:xfrm>
          <a:prstGeom prst="rect">
            <a:avLst/>
          </a:prstGeom>
        </p:spPr>
      </p:pic>
    </p:spTree>
    <p:extLst>
      <p:ext uri="{BB962C8B-B14F-4D97-AF65-F5344CB8AC3E}">
        <p14:creationId xmlns:p14="http://schemas.microsoft.com/office/powerpoint/2010/main" val="19990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577312"/>
          </a:xfrm>
        </p:spPr>
        <p:txBody>
          <a:bodyPr/>
          <a:lstStyle/>
          <a:p>
            <a:r>
              <a:rPr lang="es-ES" dirty="0"/>
              <a:t>Listas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39328" y="1320672"/>
            <a:ext cx="6534727" cy="461665"/>
          </a:xfrm>
          <a:prstGeom prst="rect">
            <a:avLst/>
          </a:prstGeom>
          <a:noFill/>
        </p:spPr>
        <p:txBody>
          <a:bodyPr wrap="square" rtlCol="0">
            <a:spAutoFit/>
          </a:bodyPr>
          <a:lstStyle/>
          <a:p>
            <a:r>
              <a:rPr lang="es-ES" sz="1200" dirty="0"/>
              <a:t>Una lista es una variable que contiene varios valores. En Python los elementos de una lista se numeran desde 0 a n-1. Esto puede parecer extraño pero es muy común en programación.</a:t>
            </a:r>
          </a:p>
        </p:txBody>
      </p:sp>
      <p:sp>
        <p:nvSpPr>
          <p:cNvPr id="7" name="Rectángulo 6">
            <a:extLst>
              <a:ext uri="{FF2B5EF4-FFF2-40B4-BE49-F238E27FC236}">
                <a16:creationId xmlns:a16="http://schemas.microsoft.com/office/drawing/2014/main" id="{B75F7558-809C-4455-8CF6-373FAF71A035}"/>
              </a:ext>
            </a:extLst>
          </p:cNvPr>
          <p:cNvSpPr/>
          <p:nvPr/>
        </p:nvSpPr>
        <p:spPr>
          <a:xfrm>
            <a:off x="2735796" y="4504370"/>
            <a:ext cx="2640466" cy="248209"/>
          </a:xfrm>
          <a:prstGeom prst="rect">
            <a:avLst/>
          </a:prstGeom>
        </p:spPr>
        <p:txBody>
          <a:bodyPr wrap="none">
            <a:spAutoFit/>
          </a:bodyPr>
          <a:lstStyle/>
          <a:p>
            <a:r>
              <a:rPr lang="es-ES" sz="1013" dirty="0"/>
              <a:t>Abre el fichero </a:t>
            </a:r>
            <a:r>
              <a:rPr lang="es-ES" sz="1013" dirty="0">
                <a:solidFill>
                  <a:schemeClr val="accent3"/>
                </a:solidFill>
                <a:latin typeface="Lucida Console" panose="020B0609040504020204" pitchFamily="49" charset="0"/>
              </a:rPr>
              <a:t>variables_2_listas.py</a:t>
            </a:r>
            <a:endParaRPr lang="es-ES" sz="1013" dirty="0">
              <a:solidFill>
                <a:schemeClr val="accent3"/>
              </a:solidFill>
            </a:endParaRPr>
          </a:p>
        </p:txBody>
      </p:sp>
      <p:pic>
        <p:nvPicPr>
          <p:cNvPr id="2" name="Imagen 1">
            <a:extLst>
              <a:ext uri="{FF2B5EF4-FFF2-40B4-BE49-F238E27FC236}">
                <a16:creationId xmlns:a16="http://schemas.microsoft.com/office/drawing/2014/main" id="{F9F05F62-8D22-424A-9D98-881D96B72EA5}"/>
              </a:ext>
            </a:extLst>
          </p:cNvPr>
          <p:cNvPicPr>
            <a:picLocks noChangeAspect="1"/>
          </p:cNvPicPr>
          <p:nvPr/>
        </p:nvPicPr>
        <p:blipFill>
          <a:blip r:embed="rId3"/>
          <a:stretch>
            <a:fillRect/>
          </a:stretch>
        </p:blipFill>
        <p:spPr>
          <a:xfrm>
            <a:off x="2324773" y="2420270"/>
            <a:ext cx="6270866" cy="1222661"/>
          </a:xfrm>
          <a:prstGeom prst="rect">
            <a:avLst/>
          </a:prstGeom>
        </p:spPr>
      </p:pic>
    </p:spTree>
    <p:extLst>
      <p:ext uri="{BB962C8B-B14F-4D97-AF65-F5344CB8AC3E}">
        <p14:creationId xmlns:p14="http://schemas.microsoft.com/office/powerpoint/2010/main" val="2324307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15837"/>
          </a:xfrm>
        </p:spPr>
        <p:txBody>
          <a:bodyPr/>
          <a:lstStyle/>
          <a:p>
            <a:r>
              <a:rPr lang="es-ES" dirty="0"/>
              <a:t>Variables booleanas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85823" y="1329264"/>
            <a:ext cx="6291699" cy="830997"/>
          </a:xfrm>
          <a:prstGeom prst="rect">
            <a:avLst/>
          </a:prstGeom>
          <a:noFill/>
        </p:spPr>
        <p:txBody>
          <a:bodyPr wrap="square" rtlCol="0">
            <a:spAutoFit/>
          </a:bodyPr>
          <a:lstStyle/>
          <a:p>
            <a:r>
              <a:rPr lang="es-ES" sz="1200" dirty="0"/>
              <a:t>Las variables booleanas solo pueden tomar dos valores: </a:t>
            </a:r>
            <a:r>
              <a:rPr lang="es-ES" sz="1050" dirty="0">
                <a:solidFill>
                  <a:schemeClr val="tx1">
                    <a:lumMod val="50000"/>
                    <a:lumOff val="50000"/>
                  </a:schemeClr>
                </a:solidFill>
                <a:latin typeface="Lucida Sans Typewriter" panose="020B0509030504030204" pitchFamily="49" charset="0"/>
              </a:rPr>
              <a:t>True</a:t>
            </a:r>
            <a:r>
              <a:rPr lang="es-ES" sz="1200" dirty="0"/>
              <a:t> o </a:t>
            </a:r>
            <a:r>
              <a:rPr lang="es-ES" sz="1050" dirty="0">
                <a:solidFill>
                  <a:schemeClr val="tx1">
                    <a:lumMod val="50000"/>
                    <a:lumOff val="50000"/>
                  </a:schemeClr>
                </a:solidFill>
                <a:latin typeface="Lucida Sans Typewriter" panose="020B0509030504030204" pitchFamily="49" charset="0"/>
              </a:rPr>
              <a:t>False</a:t>
            </a:r>
            <a:r>
              <a:rPr lang="es-ES" sz="1200" dirty="0">
                <a:latin typeface="Lucida Sans Typewriter" panose="020B0509030504030204" pitchFamily="49" charset="0"/>
              </a:rPr>
              <a:t> </a:t>
            </a:r>
          </a:p>
          <a:p>
            <a:endParaRPr lang="es-ES" sz="1200" dirty="0"/>
          </a:p>
          <a:p>
            <a:r>
              <a:rPr lang="es-ES" sz="1200" dirty="0"/>
              <a:t>Se emplean para hacer comparaciones. Por ejemplo la expresión </a:t>
            </a:r>
            <a:r>
              <a:rPr lang="es-ES" sz="1200" dirty="0">
                <a:latin typeface="Lucida Sans Typewriter" panose="020B0509030504030204" pitchFamily="49" charset="0"/>
              </a:rPr>
              <a:t>5 &gt; 3 </a:t>
            </a:r>
            <a:r>
              <a:rPr lang="es-ES" sz="1200" dirty="0"/>
              <a:t>es </a:t>
            </a:r>
            <a:r>
              <a:rPr lang="es-ES" sz="1200" dirty="0">
                <a:latin typeface="Lucida Sans Typewriter" panose="020B0509030504030204" pitchFamily="49" charset="0"/>
              </a:rPr>
              <a:t>True</a:t>
            </a:r>
            <a:r>
              <a:rPr lang="es-ES" sz="1200" dirty="0"/>
              <a:t> porque el operando de la izquierda es mayor que el de la derecha  </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885823" y="2429929"/>
            <a:ext cx="6534727" cy="1508105"/>
          </a:xfrm>
          <a:prstGeom prst="rect">
            <a:avLst/>
          </a:prstGeom>
          <a:noFill/>
        </p:spPr>
        <p:txBody>
          <a:bodyPr wrap="square" rtlCol="0">
            <a:spAutoFit/>
          </a:bodyPr>
          <a:lstStyle/>
          <a:p>
            <a:r>
              <a:rPr lang="es-ES" sz="1200" dirty="0"/>
              <a:t>Las condiciones booleanas permiten tomar decisiones y hacer que el programa ejecute unas instrucciones u otras. Para eso se usa la construcción </a:t>
            </a:r>
            <a:r>
              <a:rPr lang="es-ES" sz="1050" dirty="0" err="1">
                <a:latin typeface="Lucida Sans Typewriter" panose="020B0509030504030204" pitchFamily="49" charset="0"/>
              </a:rPr>
              <a:t>if</a:t>
            </a:r>
            <a:r>
              <a:rPr lang="es-ES" sz="1200" dirty="0">
                <a:latin typeface="Lucida Sans Typewriter" panose="020B0509030504030204" pitchFamily="49" charset="0"/>
              </a:rPr>
              <a:t> … </a:t>
            </a:r>
            <a:r>
              <a:rPr lang="es-ES" sz="1050" dirty="0" err="1">
                <a:latin typeface="Lucida Sans Typewriter" panose="020B0509030504030204" pitchFamily="49" charset="0"/>
              </a:rPr>
              <a:t>else</a:t>
            </a:r>
            <a:endParaRPr lang="es-ES" sz="1200" dirty="0">
              <a:latin typeface="Lucida Sans Typewriter" panose="020B0509030504030204" pitchFamily="49" charset="0"/>
            </a:endParaRPr>
          </a:p>
          <a:p>
            <a:endParaRPr lang="es-ES" sz="1200" dirty="0"/>
          </a:p>
          <a:p>
            <a:pPr lvl="1"/>
            <a:r>
              <a:rPr lang="es-ES" sz="1050" dirty="0" err="1">
                <a:latin typeface="Lucida Sans Typewriter" panose="020B0509030504030204" pitchFamily="49" charset="0"/>
              </a:rPr>
              <a:t>if</a:t>
            </a:r>
            <a:r>
              <a:rPr lang="es-ES" sz="1050" dirty="0">
                <a:latin typeface="Lucida Sans Typewriter" panose="020B0509030504030204" pitchFamily="49" charset="0"/>
              </a:rPr>
              <a:t> ( a &gt; b ): </a:t>
            </a:r>
          </a:p>
          <a:p>
            <a:pPr lvl="1"/>
            <a:r>
              <a:rPr lang="es-ES" sz="1050" dirty="0">
                <a:latin typeface="Lucida Sans Typewriter" panose="020B0509030504030204" pitchFamily="49" charset="0"/>
              </a:rPr>
              <a:t>    print(“La variable a es mayor que b”)</a:t>
            </a:r>
          </a:p>
          <a:p>
            <a:pPr lvl="1"/>
            <a:r>
              <a:rPr lang="es-ES" sz="1050" dirty="0" err="1">
                <a:latin typeface="Lucida Sans Typewriter" panose="020B0509030504030204" pitchFamily="49" charset="0"/>
              </a:rPr>
              <a:t>else</a:t>
            </a:r>
            <a:r>
              <a:rPr lang="es-ES" sz="1050" dirty="0">
                <a:latin typeface="Lucida Sans Typewriter" panose="020B0509030504030204" pitchFamily="49" charset="0"/>
              </a:rPr>
              <a:t>:</a:t>
            </a:r>
          </a:p>
          <a:p>
            <a:pPr lvl="1"/>
            <a:r>
              <a:rPr lang="es-ES" sz="1050" dirty="0">
                <a:latin typeface="Lucida Sans Typewriter" panose="020B0509030504030204" pitchFamily="49" charset="0"/>
              </a:rPr>
              <a:t>    print(“La variable a no es mayor que b”)</a:t>
            </a:r>
          </a:p>
          <a:p>
            <a:pPr lvl="1"/>
            <a:endParaRPr lang="es-ES" sz="1200" dirty="0">
              <a:latin typeface="Lucida Sans Typewriter" panose="020B0509030504030204" pitchFamily="49" charset="0"/>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3481143" y="4392456"/>
            <a:ext cx="2876108"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variables_3_booleanas.py</a:t>
            </a:r>
            <a:endParaRPr lang="es-ES" sz="1013" dirty="0">
              <a:solidFill>
                <a:schemeClr val="tx1">
                  <a:lumMod val="50000"/>
                  <a:lumOff val="50000"/>
                </a:schemeClr>
              </a:solidFill>
            </a:endParaRPr>
          </a:p>
        </p:txBody>
      </p:sp>
    </p:spTree>
    <p:extLst>
      <p:ext uri="{BB962C8B-B14F-4D97-AF65-F5344CB8AC3E}">
        <p14:creationId xmlns:p14="http://schemas.microsoft.com/office/powerpoint/2010/main" val="297426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631556"/>
          </a:xfrm>
        </p:spPr>
        <p:txBody>
          <a:bodyPr/>
          <a:lstStyle/>
          <a:p>
            <a:r>
              <a:rPr lang="es-ES" dirty="0"/>
              <a:t>Bucles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80716" y="1203345"/>
            <a:ext cx="6291699" cy="600164"/>
          </a:xfrm>
          <a:prstGeom prst="rect">
            <a:avLst/>
          </a:prstGeom>
          <a:noFill/>
        </p:spPr>
        <p:txBody>
          <a:bodyPr wrap="square" rtlCol="0">
            <a:spAutoFit/>
          </a:bodyPr>
          <a:lstStyle/>
          <a:p>
            <a:r>
              <a:rPr lang="es-ES" sz="1100" dirty="0"/>
              <a:t>A menudo necesitamos repetir una instrucción o un conjunto de instrucciones. Para ello, los lenguajes de programación usan bucles. En Python hay dos tipos, el bucle que se repite un número de veces dado y otro que continúa de manera indefinida hasta que se cumple una condición.</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776413" y="2429264"/>
            <a:ext cx="6534727" cy="1339341"/>
          </a:xfrm>
          <a:prstGeom prst="rect">
            <a:avLst/>
          </a:prstGeom>
          <a:noFill/>
        </p:spPr>
        <p:txBody>
          <a:bodyPr wrap="square" rtlCol="0">
            <a:spAutoFit/>
          </a:bodyPr>
          <a:lstStyle/>
          <a:p>
            <a:pPr lvl="1"/>
            <a:r>
              <a:rPr lang="es-ES" sz="1013" dirty="0">
                <a:latin typeface="Lucida Sans Typewriter" panose="020B0509030504030204" pitchFamily="49" charset="0"/>
              </a:rPr>
              <a:t>a = 1                     </a:t>
            </a:r>
          </a:p>
          <a:p>
            <a:pPr lvl="1"/>
            <a:r>
              <a:rPr lang="es-ES" sz="1013" dirty="0" err="1">
                <a:latin typeface="Lucida Sans Typewriter" panose="020B0509030504030204" pitchFamily="49" charset="0"/>
              </a:rPr>
              <a:t>while</a:t>
            </a:r>
            <a:r>
              <a:rPr lang="es-ES" sz="1013" dirty="0">
                <a:latin typeface="Lucida Sans Typewriter" panose="020B0509030504030204" pitchFamily="49" charset="0"/>
              </a:rPr>
              <a:t> ( a &lt;  7 ):        # Este bucle se repetirá hasta</a:t>
            </a:r>
          </a:p>
          <a:p>
            <a:pPr lvl="1"/>
            <a:r>
              <a:rPr lang="es-ES" sz="1013" dirty="0">
                <a:latin typeface="Lucida Sans Typewriter" panose="020B0509030504030204" pitchFamily="49" charset="0"/>
              </a:rPr>
              <a:t>   a = a + 1             # que la variable a valga 7</a:t>
            </a:r>
          </a:p>
          <a:p>
            <a:pPr lvl="1"/>
            <a:endParaRPr lang="es-ES" sz="1013" dirty="0">
              <a:latin typeface="Lucida Sans Typewriter" panose="020B0509030504030204" pitchFamily="49" charset="0"/>
            </a:endParaRPr>
          </a:p>
          <a:p>
            <a:pPr lvl="1"/>
            <a:endParaRPr lang="es-ES" sz="1013" dirty="0">
              <a:latin typeface="Lucida Sans Typewriter" panose="020B0509030504030204" pitchFamily="49" charset="0"/>
            </a:endParaRPr>
          </a:p>
          <a:p>
            <a:pPr lvl="1"/>
            <a:r>
              <a:rPr lang="es-ES" sz="1013" dirty="0">
                <a:latin typeface="Lucida Sans Typewriter" panose="020B0509030504030204" pitchFamily="49" charset="0"/>
              </a:rPr>
              <a:t># Este otro bucle recorre todos los elementos de la lista</a:t>
            </a:r>
          </a:p>
          <a:p>
            <a:pPr lvl="1"/>
            <a:r>
              <a:rPr lang="es-ES" sz="1013" dirty="0" err="1">
                <a:latin typeface="Lucida Sans Typewriter" panose="020B0509030504030204" pitchFamily="49" charset="0"/>
              </a:rPr>
              <a:t>for</a:t>
            </a:r>
            <a:r>
              <a:rPr lang="es-ES" sz="1013" dirty="0">
                <a:latin typeface="Lucida Sans Typewriter" panose="020B0509030504030204" pitchFamily="49" charset="0"/>
              </a:rPr>
              <a:t> j in [“</a:t>
            </a:r>
            <a:r>
              <a:rPr lang="es-ES" sz="1013" dirty="0" err="1">
                <a:latin typeface="Lucida Sans Typewriter" panose="020B0509030504030204" pitchFamily="49" charset="0"/>
              </a:rPr>
              <a:t>a”,”e”,”i</a:t>
            </a:r>
            <a:r>
              <a:rPr lang="es-ES" sz="1013" dirty="0">
                <a:latin typeface="Lucida Sans Typewriter" panose="020B0509030504030204" pitchFamily="49" charset="0"/>
              </a:rPr>
              <a:t>”]:</a:t>
            </a:r>
          </a:p>
          <a:p>
            <a:pPr lvl="1"/>
            <a:r>
              <a:rPr lang="es-ES" sz="1013" dirty="0">
                <a:latin typeface="Lucida Sans Typewriter" panose="020B0509030504030204" pitchFamily="49" charset="0"/>
              </a:rPr>
              <a:t>	print(j)</a:t>
            </a:r>
          </a:p>
        </p:txBody>
      </p:sp>
      <p:sp>
        <p:nvSpPr>
          <p:cNvPr id="10" name="Rectángulo 9">
            <a:extLst>
              <a:ext uri="{FF2B5EF4-FFF2-40B4-BE49-F238E27FC236}">
                <a16:creationId xmlns:a16="http://schemas.microsoft.com/office/drawing/2014/main" id="{6B1CDEA1-CC90-40DE-99A0-727A817C58CD}"/>
              </a:ext>
            </a:extLst>
          </p:cNvPr>
          <p:cNvSpPr/>
          <p:nvPr/>
        </p:nvSpPr>
        <p:spPr>
          <a:xfrm>
            <a:off x="3800442" y="4391775"/>
            <a:ext cx="1697901"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bucles.py</a:t>
            </a:r>
            <a:endParaRPr lang="es-ES" sz="1013" dirty="0">
              <a:solidFill>
                <a:schemeClr val="tx1">
                  <a:lumMod val="50000"/>
                  <a:lumOff val="50000"/>
                </a:schemeClr>
              </a:solidFill>
            </a:endParaRPr>
          </a:p>
        </p:txBody>
      </p:sp>
    </p:spTree>
    <p:extLst>
      <p:ext uri="{BB962C8B-B14F-4D97-AF65-F5344CB8AC3E}">
        <p14:creationId xmlns:p14="http://schemas.microsoft.com/office/powerpoint/2010/main" val="2577026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559961"/>
          </a:xfrm>
        </p:spPr>
        <p:txBody>
          <a:bodyPr/>
          <a:lstStyle/>
          <a:p>
            <a:r>
              <a:rPr lang="es-ES" dirty="0"/>
              <a:t>Funciones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47078" y="1158024"/>
            <a:ext cx="7033451" cy="600164"/>
          </a:xfrm>
          <a:prstGeom prst="rect">
            <a:avLst/>
          </a:prstGeom>
          <a:noFill/>
        </p:spPr>
        <p:txBody>
          <a:bodyPr wrap="square" rtlCol="0">
            <a:spAutoFit/>
          </a:bodyPr>
          <a:lstStyle/>
          <a:p>
            <a:r>
              <a:rPr lang="es-ES" sz="1100" dirty="0"/>
              <a:t>Una función es un conjunto de líneas de código que pueden invocarse en cualquier punto del programa. En general es muy mala práctica repetir código porque si detectamos que hay algo mal tendríamos que cambiarlo todas las veces que aparece en el programa</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932317" y="2476980"/>
            <a:ext cx="6534727" cy="559961"/>
          </a:xfrm>
          <a:prstGeom prst="rect">
            <a:avLst/>
          </a:prstGeom>
          <a:noFill/>
        </p:spPr>
        <p:txBody>
          <a:bodyPr wrap="square" rtlCol="0">
            <a:spAutoFit/>
          </a:bodyPr>
          <a:lstStyle/>
          <a:p>
            <a:pPr lvl="1"/>
            <a:r>
              <a:rPr lang="es-ES" sz="1013" dirty="0">
                <a:latin typeface="Lucida Sans Typewriter" panose="020B0509030504030204" pitchFamily="49" charset="0"/>
              </a:rPr>
              <a:t>hipotenusa_1 = math.sqrt(cateto_a**2+cateto_b**2)</a:t>
            </a:r>
          </a:p>
          <a:p>
            <a:pPr lvl="1"/>
            <a:r>
              <a:rPr lang="es-ES" sz="1013" dirty="0">
                <a:latin typeface="Lucida Sans Typewriter" panose="020B0509030504030204" pitchFamily="49" charset="0"/>
              </a:rPr>
              <a:t>hipotenusa_2 = math.sqrt(</a:t>
            </a:r>
            <a:r>
              <a:rPr lang="es-ES" sz="1013" dirty="0" err="1">
                <a:latin typeface="Lucida Sans Typewriter" panose="020B0509030504030204" pitchFamily="49" charset="0"/>
              </a:rPr>
              <a:t>cateto_c</a:t>
            </a:r>
            <a:r>
              <a:rPr lang="es-ES" sz="1013" dirty="0">
                <a:latin typeface="Lucida Sans Typewriter" panose="020B0509030504030204" pitchFamily="49" charset="0"/>
              </a:rPr>
              <a:t>**2+cateto_d**2)</a:t>
            </a:r>
          </a:p>
          <a:p>
            <a:pPr lvl="1"/>
            <a:endParaRPr lang="es-ES" sz="1013" dirty="0">
              <a:latin typeface="Lucida Sans Typewriter" panose="020B0509030504030204" pitchFamily="49" charset="0"/>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5443570" y="4807487"/>
            <a:ext cx="1933543"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funciones.py</a:t>
            </a:r>
            <a:endParaRPr lang="es-ES" sz="1013" dirty="0">
              <a:solidFill>
                <a:schemeClr val="tx1">
                  <a:lumMod val="50000"/>
                  <a:lumOff val="50000"/>
                </a:schemeClr>
              </a:solidFill>
            </a:endParaRPr>
          </a:p>
        </p:txBody>
      </p:sp>
      <p:sp>
        <p:nvSpPr>
          <p:cNvPr id="2" name="CuadroTexto 1">
            <a:extLst>
              <a:ext uri="{FF2B5EF4-FFF2-40B4-BE49-F238E27FC236}">
                <a16:creationId xmlns:a16="http://schemas.microsoft.com/office/drawing/2014/main" id="{BB774321-3D04-408B-8DA2-D97D487A43C1}"/>
              </a:ext>
            </a:extLst>
          </p:cNvPr>
          <p:cNvSpPr txBox="1"/>
          <p:nvPr/>
        </p:nvSpPr>
        <p:spPr>
          <a:xfrm>
            <a:off x="7488660" y="2650104"/>
            <a:ext cx="354584" cy="248209"/>
          </a:xfrm>
          <a:prstGeom prst="rect">
            <a:avLst/>
          </a:prstGeom>
          <a:noFill/>
        </p:spPr>
        <p:txBody>
          <a:bodyPr wrap="none" rtlCol="0">
            <a:spAutoFit/>
          </a:bodyPr>
          <a:lstStyle/>
          <a:p>
            <a:r>
              <a:rPr lang="es-ES" sz="1013" dirty="0">
                <a:solidFill>
                  <a:srgbClr val="FF0000"/>
                </a:solidFill>
              </a:rPr>
              <a:t>NO</a:t>
            </a:r>
          </a:p>
        </p:txBody>
      </p:sp>
      <p:sp>
        <p:nvSpPr>
          <p:cNvPr id="8" name="CuadroTexto 7">
            <a:extLst>
              <a:ext uri="{FF2B5EF4-FFF2-40B4-BE49-F238E27FC236}">
                <a16:creationId xmlns:a16="http://schemas.microsoft.com/office/drawing/2014/main" id="{0F6188D9-2D64-4B6D-90F1-7D156F9CE78D}"/>
              </a:ext>
            </a:extLst>
          </p:cNvPr>
          <p:cNvSpPr txBox="1"/>
          <p:nvPr/>
        </p:nvSpPr>
        <p:spPr>
          <a:xfrm>
            <a:off x="1932317" y="3312269"/>
            <a:ext cx="6534727" cy="1495218"/>
          </a:xfrm>
          <a:prstGeom prst="rect">
            <a:avLst/>
          </a:prstGeom>
          <a:noFill/>
        </p:spPr>
        <p:txBody>
          <a:bodyPr wrap="square" rtlCol="0">
            <a:spAutoFit/>
          </a:bodyPr>
          <a:lstStyle/>
          <a:p>
            <a:pPr lvl="1"/>
            <a:r>
              <a:rPr lang="es-ES" sz="1013" dirty="0" err="1">
                <a:latin typeface="Lucida Sans Typewriter" panose="020B0509030504030204" pitchFamily="49" charset="0"/>
              </a:rPr>
              <a:t>def</a:t>
            </a:r>
            <a:r>
              <a:rPr lang="es-ES" sz="1013" dirty="0">
                <a:latin typeface="Lucida Sans Typewriter" panose="020B0509030504030204" pitchFamily="49" charset="0"/>
              </a:rPr>
              <a:t> </a:t>
            </a:r>
            <a:r>
              <a:rPr lang="es-ES" sz="1013" dirty="0" err="1">
                <a:latin typeface="Lucida Sans Typewriter" panose="020B0509030504030204" pitchFamily="49" charset="0"/>
              </a:rPr>
              <a:t>pitagoras</a:t>
            </a:r>
            <a:r>
              <a:rPr lang="es-ES" sz="1013" dirty="0">
                <a:latin typeface="Lucida Sans Typewriter" panose="020B0509030504030204" pitchFamily="49" charset="0"/>
              </a:rPr>
              <a:t>(</a:t>
            </a:r>
            <a:r>
              <a:rPr lang="es-ES" sz="1013" dirty="0" err="1">
                <a:latin typeface="Lucida Sans Typewriter" panose="020B0509030504030204" pitchFamily="49" charset="0"/>
              </a:rPr>
              <a:t>ca,cb</a:t>
            </a:r>
            <a:r>
              <a:rPr lang="es-ES" sz="1013" dirty="0">
                <a:latin typeface="Lucida Sans Typewriter" panose="020B0509030504030204" pitchFamily="49" charset="0"/>
              </a:rPr>
              <a:t>):</a:t>
            </a:r>
          </a:p>
          <a:p>
            <a:pPr lvl="1"/>
            <a:r>
              <a:rPr lang="es-ES" sz="1013" dirty="0">
                <a:latin typeface="Lucida Sans Typewriter" panose="020B0509030504030204" pitchFamily="49" charset="0"/>
              </a:rPr>
              <a:t>    hip = </a:t>
            </a:r>
            <a:r>
              <a:rPr lang="es-ES" sz="1013" dirty="0" err="1">
                <a:latin typeface="Lucida Sans Typewriter" panose="020B0509030504030204" pitchFamily="49" charset="0"/>
              </a:rPr>
              <a:t>math.sqrt</a:t>
            </a:r>
            <a:r>
              <a:rPr lang="es-ES" sz="1013" dirty="0">
                <a:latin typeface="Lucida Sans Typewriter" panose="020B0509030504030204" pitchFamily="49" charset="0"/>
              </a:rPr>
              <a:t>(ca**2+cb**2)</a:t>
            </a:r>
          </a:p>
          <a:p>
            <a:pPr lvl="1"/>
            <a:r>
              <a:rPr lang="es-ES" sz="1013" dirty="0">
                <a:latin typeface="Lucida Sans Typewriter" panose="020B0509030504030204" pitchFamily="49" charset="0"/>
              </a:rPr>
              <a:t>	</a:t>
            </a:r>
            <a:r>
              <a:rPr lang="es-ES" sz="1013" dirty="0" err="1">
                <a:latin typeface="Lucida Sans Typewriter" panose="020B0509030504030204" pitchFamily="49" charset="0"/>
              </a:rPr>
              <a:t>return</a:t>
            </a:r>
            <a:r>
              <a:rPr lang="es-ES" sz="1013" dirty="0">
                <a:latin typeface="Lucida Sans Typewriter" panose="020B0509030504030204" pitchFamily="49" charset="0"/>
              </a:rPr>
              <a:t>(hip)</a:t>
            </a:r>
            <a:br>
              <a:rPr lang="es-ES" sz="1013" dirty="0">
                <a:latin typeface="Lucida Sans Typewriter" panose="020B0509030504030204" pitchFamily="49" charset="0"/>
              </a:rPr>
            </a:br>
            <a:endParaRPr lang="es-ES" sz="1013" dirty="0">
              <a:latin typeface="Lucida Sans Typewriter" panose="020B0509030504030204" pitchFamily="49" charset="0"/>
            </a:endParaRPr>
          </a:p>
          <a:p>
            <a:pPr lvl="1"/>
            <a:r>
              <a:rPr lang="es-ES" sz="1013" dirty="0">
                <a:latin typeface="Lucida Sans Typewriter" panose="020B0509030504030204" pitchFamily="49" charset="0"/>
              </a:rPr>
              <a:t>hipotenusa_1 = </a:t>
            </a:r>
            <a:r>
              <a:rPr lang="es-ES" sz="1013" dirty="0" err="1">
                <a:latin typeface="Lucida Sans Typewriter" panose="020B0509030504030204" pitchFamily="49" charset="0"/>
              </a:rPr>
              <a:t>pitagoras</a:t>
            </a:r>
            <a:r>
              <a:rPr lang="es-ES" sz="1013" dirty="0">
                <a:latin typeface="Lucida Sans Typewriter" panose="020B0509030504030204" pitchFamily="49" charset="0"/>
              </a:rPr>
              <a:t>(</a:t>
            </a:r>
            <a:r>
              <a:rPr lang="es-ES" sz="1013" dirty="0" err="1">
                <a:latin typeface="Lucida Sans Typewriter" panose="020B0509030504030204" pitchFamily="49" charset="0"/>
              </a:rPr>
              <a:t>cateto_a,cateto_a</a:t>
            </a:r>
            <a:r>
              <a:rPr lang="es-ES" sz="1013" dirty="0">
                <a:latin typeface="Lucida Sans Typewriter" panose="020B0509030504030204" pitchFamily="49" charset="0"/>
              </a:rPr>
              <a:t>)</a:t>
            </a:r>
          </a:p>
          <a:p>
            <a:pPr lvl="1"/>
            <a:r>
              <a:rPr lang="es-ES" sz="1013" dirty="0">
                <a:latin typeface="Lucida Sans Typewriter" panose="020B0509030504030204" pitchFamily="49" charset="0"/>
              </a:rPr>
              <a:t>hipotenusa_2 = </a:t>
            </a:r>
            <a:r>
              <a:rPr lang="es-ES" sz="1013" dirty="0" err="1">
                <a:latin typeface="Lucida Sans Typewriter" panose="020B0509030504030204" pitchFamily="49" charset="0"/>
              </a:rPr>
              <a:t>pitagoras</a:t>
            </a:r>
            <a:r>
              <a:rPr lang="es-ES" sz="1013" dirty="0">
                <a:latin typeface="Lucida Sans Typewriter" panose="020B0509030504030204" pitchFamily="49" charset="0"/>
              </a:rPr>
              <a:t>(</a:t>
            </a:r>
            <a:r>
              <a:rPr lang="es-ES" sz="1013" dirty="0" err="1">
                <a:latin typeface="Lucida Sans Typewriter" panose="020B0509030504030204" pitchFamily="49" charset="0"/>
              </a:rPr>
              <a:t>cateto_c,cateto_d</a:t>
            </a:r>
            <a:r>
              <a:rPr lang="es-ES" sz="1013" dirty="0">
                <a:latin typeface="Lucida Sans Typewriter" panose="020B0509030504030204" pitchFamily="49" charset="0"/>
              </a:rPr>
              <a:t>)</a:t>
            </a:r>
          </a:p>
          <a:p>
            <a:pPr lvl="1"/>
            <a:endParaRPr lang="es-ES" sz="1013" dirty="0">
              <a:latin typeface="Lucida Sans Typewriter" panose="020B0509030504030204" pitchFamily="49" charset="0"/>
            </a:endParaRPr>
          </a:p>
          <a:p>
            <a:pPr lvl="1"/>
            <a:endParaRPr lang="es-ES" sz="1013" dirty="0">
              <a:latin typeface="Lucida Sans Typewriter" panose="020B0509030504030204" pitchFamily="49" charset="0"/>
            </a:endParaRPr>
          </a:p>
          <a:p>
            <a:pPr lvl="1"/>
            <a:endParaRPr lang="es-ES" sz="1013" dirty="0">
              <a:latin typeface="Lucida Sans Typewriter" panose="020B0509030504030204" pitchFamily="49" charset="0"/>
            </a:endParaRPr>
          </a:p>
        </p:txBody>
      </p:sp>
      <p:sp>
        <p:nvSpPr>
          <p:cNvPr id="11" name="CuadroTexto 10">
            <a:extLst>
              <a:ext uri="{FF2B5EF4-FFF2-40B4-BE49-F238E27FC236}">
                <a16:creationId xmlns:a16="http://schemas.microsoft.com/office/drawing/2014/main" id="{334A8E0A-8268-4880-ADED-E8961ECF898C}"/>
              </a:ext>
            </a:extLst>
          </p:cNvPr>
          <p:cNvSpPr txBox="1"/>
          <p:nvPr/>
        </p:nvSpPr>
        <p:spPr>
          <a:xfrm>
            <a:off x="7488660" y="4098901"/>
            <a:ext cx="276038" cy="248209"/>
          </a:xfrm>
          <a:prstGeom prst="rect">
            <a:avLst/>
          </a:prstGeom>
          <a:noFill/>
        </p:spPr>
        <p:txBody>
          <a:bodyPr wrap="none" rtlCol="0">
            <a:spAutoFit/>
          </a:bodyPr>
          <a:lstStyle/>
          <a:p>
            <a:r>
              <a:rPr lang="es-ES" sz="1013" dirty="0">
                <a:solidFill>
                  <a:srgbClr val="00B050"/>
                </a:solidFill>
              </a:rPr>
              <a:t>SI</a:t>
            </a:r>
          </a:p>
        </p:txBody>
      </p:sp>
    </p:spTree>
    <p:extLst>
      <p:ext uri="{BB962C8B-B14F-4D97-AF65-F5344CB8AC3E}">
        <p14:creationId xmlns:p14="http://schemas.microsoft.com/office/powerpoint/2010/main" val="161850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354228"/>
            <a:ext cx="6454775" cy="541337"/>
          </a:xfrm>
        </p:spPr>
        <p:txBody>
          <a:bodyPr/>
          <a:lstStyle/>
          <a:p>
            <a:r>
              <a:rPr lang="es-ES" dirty="0"/>
              <a:t>Adivina el número</a:t>
            </a:r>
          </a:p>
        </p:txBody>
      </p:sp>
      <p:sp>
        <p:nvSpPr>
          <p:cNvPr id="3" name="CuadroTexto 2">
            <a:extLst>
              <a:ext uri="{FF2B5EF4-FFF2-40B4-BE49-F238E27FC236}">
                <a16:creationId xmlns:a16="http://schemas.microsoft.com/office/drawing/2014/main" id="{5C825EC7-D5B4-E40D-6384-2209571301C3}"/>
              </a:ext>
            </a:extLst>
          </p:cNvPr>
          <p:cNvSpPr txBox="1"/>
          <p:nvPr/>
        </p:nvSpPr>
        <p:spPr>
          <a:xfrm>
            <a:off x="1438072" y="895565"/>
            <a:ext cx="4035358" cy="1600438"/>
          </a:xfrm>
          <a:prstGeom prst="rect">
            <a:avLst/>
          </a:prstGeom>
          <a:noFill/>
        </p:spPr>
        <p:txBody>
          <a:bodyPr wrap="square">
            <a:spAutoFit/>
          </a:bodyPr>
          <a:lstStyle/>
          <a:p>
            <a:pPr algn="just"/>
            <a:r>
              <a:rPr lang="es-ES" sz="1400" dirty="0"/>
              <a:t>Hay operaciones que requieren usar un paquete software. Como la raíz cuadrada. Para ello hay que importar el paquete con la instrucción </a:t>
            </a:r>
            <a:r>
              <a:rPr lang="es-ES" sz="1400" dirty="0" err="1">
                <a:latin typeface="Lucida Console" panose="020B0609040504020204" pitchFamily="49" charset="0"/>
              </a:rPr>
              <a:t>import</a:t>
            </a:r>
            <a:r>
              <a:rPr lang="es-ES" sz="1400" dirty="0"/>
              <a:t> y luego llamar a la función que realiza la operación. Aquí puedes ver como se calcula la raíz cuadrada de 3 o el logaritmo de 100 en base 10. </a:t>
            </a:r>
          </a:p>
          <a:p>
            <a:pPr algn="just"/>
            <a:endParaRPr lang="es-ES" sz="1400" dirty="0"/>
          </a:p>
        </p:txBody>
      </p:sp>
      <p:pic>
        <p:nvPicPr>
          <p:cNvPr id="8" name="Imagen 7">
            <a:extLst>
              <a:ext uri="{FF2B5EF4-FFF2-40B4-BE49-F238E27FC236}">
                <a16:creationId xmlns:a16="http://schemas.microsoft.com/office/drawing/2014/main" id="{E5C51144-100F-B884-A993-068A0396772F}"/>
              </a:ext>
            </a:extLst>
          </p:cNvPr>
          <p:cNvPicPr>
            <a:picLocks noChangeAspect="1"/>
          </p:cNvPicPr>
          <p:nvPr/>
        </p:nvPicPr>
        <p:blipFill>
          <a:blip r:embed="rId3"/>
          <a:stretch>
            <a:fillRect/>
          </a:stretch>
        </p:blipFill>
        <p:spPr>
          <a:xfrm>
            <a:off x="5566890" y="973386"/>
            <a:ext cx="3167721" cy="2888451"/>
          </a:xfrm>
          <a:prstGeom prst="rect">
            <a:avLst/>
          </a:prstGeom>
        </p:spPr>
      </p:pic>
    </p:spTree>
    <p:extLst>
      <p:ext uri="{BB962C8B-B14F-4D97-AF65-F5344CB8AC3E}">
        <p14:creationId xmlns:p14="http://schemas.microsoft.com/office/powerpoint/2010/main" val="2467464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354228"/>
            <a:ext cx="6454775" cy="541337"/>
          </a:xfrm>
        </p:spPr>
        <p:txBody>
          <a:bodyPr/>
          <a:lstStyle/>
          <a:p>
            <a:r>
              <a:rPr lang="es-ES" dirty="0"/>
              <a:t>Adivina el número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344612" y="1299397"/>
            <a:ext cx="7497171" cy="1107996"/>
          </a:xfrm>
          <a:prstGeom prst="rect">
            <a:avLst/>
          </a:prstGeom>
          <a:noFill/>
        </p:spPr>
        <p:txBody>
          <a:bodyPr wrap="square" rtlCol="0">
            <a:spAutoFit/>
          </a:bodyPr>
          <a:lstStyle/>
          <a:p>
            <a:r>
              <a:rPr lang="es-ES" sz="1100" dirty="0"/>
              <a:t>Con todo lo que ya hemos aprendido podemos desarrollar nuestro primer juego. Es muy sencillo, no tiene gráficos ni sonido, ¡pero es el primer juego que vas a desarrollar!</a:t>
            </a:r>
          </a:p>
          <a:p>
            <a:endParaRPr lang="es-ES" sz="1100" dirty="0"/>
          </a:p>
          <a:p>
            <a:r>
              <a:rPr lang="es-ES" sz="1100" dirty="0"/>
              <a:t>La máquina pensará un número secreto entre 1 y 100 y el jugador tendrá que adivinarlo. Gana el que lo consiga con menos intentos. Para este juego usaremos el paquete </a:t>
            </a:r>
            <a:r>
              <a:rPr lang="es-ES" sz="1100" dirty="0" err="1">
                <a:latin typeface="Lucida Console" panose="020B0609040504020204" pitchFamily="49" charset="0"/>
              </a:rPr>
              <a:t>random</a:t>
            </a:r>
            <a:r>
              <a:rPr lang="es-ES" sz="1100" dirty="0"/>
              <a:t>, que genera números aleatorios</a:t>
            </a:r>
          </a:p>
          <a:p>
            <a:endParaRPr lang="es-ES" sz="1100" dirty="0"/>
          </a:p>
        </p:txBody>
      </p:sp>
      <p:pic>
        <p:nvPicPr>
          <p:cNvPr id="7" name="Imagen 6">
            <a:extLst>
              <a:ext uri="{FF2B5EF4-FFF2-40B4-BE49-F238E27FC236}">
                <a16:creationId xmlns:a16="http://schemas.microsoft.com/office/drawing/2014/main" id="{444C2EBF-587C-48E9-BBC6-CDB0C1900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7995" y="2811225"/>
            <a:ext cx="4417101" cy="1505496"/>
          </a:xfrm>
          <a:prstGeom prst="rect">
            <a:avLst/>
          </a:prstGeom>
        </p:spPr>
      </p:pic>
      <p:sp>
        <p:nvSpPr>
          <p:cNvPr id="2" name="Rectángulo 1">
            <a:extLst>
              <a:ext uri="{FF2B5EF4-FFF2-40B4-BE49-F238E27FC236}">
                <a16:creationId xmlns:a16="http://schemas.microsoft.com/office/drawing/2014/main" id="{E0C8E30B-4FBB-D80B-849D-86F3926DD057}"/>
              </a:ext>
            </a:extLst>
          </p:cNvPr>
          <p:cNvSpPr/>
          <p:nvPr/>
        </p:nvSpPr>
        <p:spPr>
          <a:xfrm>
            <a:off x="3210661" y="4665167"/>
            <a:ext cx="3347391"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adivina_el_numero_esqueleto.py</a:t>
            </a:r>
            <a:endParaRPr lang="es-ES" sz="1013" dirty="0"/>
          </a:p>
        </p:txBody>
      </p:sp>
    </p:spTree>
    <p:extLst>
      <p:ext uri="{BB962C8B-B14F-4D97-AF65-F5344CB8AC3E}">
        <p14:creationId xmlns:p14="http://schemas.microsoft.com/office/powerpoint/2010/main" val="3930583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97094" y="368613"/>
            <a:ext cx="6454775" cy="541337"/>
          </a:xfrm>
        </p:spPr>
        <p:txBody>
          <a:bodyPr/>
          <a:lstStyle/>
          <a:p>
            <a:r>
              <a:rPr lang="es-ES" dirty="0"/>
              <a:t>Sonido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78631" y="1232624"/>
            <a:ext cx="6960196" cy="2123658"/>
          </a:xfrm>
          <a:prstGeom prst="rect">
            <a:avLst/>
          </a:prstGeom>
          <a:noFill/>
        </p:spPr>
        <p:txBody>
          <a:bodyPr wrap="square" rtlCol="0">
            <a:spAutoFit/>
          </a:bodyPr>
          <a:lstStyle/>
          <a:p>
            <a:r>
              <a:rPr lang="es-ES" sz="1200" dirty="0"/>
              <a:t>Los videojuegos actuales tienen unos efectos sonoros que no tienen nada que envidiar a los de las grandes producciones de Hollywood. Sin embargo, hubo una época en la que la capacidad del hardware era muy limitada y sólo se podían producir </a:t>
            </a:r>
            <a:r>
              <a:rPr lang="es-ES" sz="1200" dirty="0" err="1"/>
              <a:t>beeps</a:t>
            </a:r>
            <a:r>
              <a:rPr lang="es-ES" sz="1200" dirty="0"/>
              <a:t>.</a:t>
            </a:r>
          </a:p>
          <a:p>
            <a:endParaRPr lang="es-ES" sz="1200" dirty="0"/>
          </a:p>
          <a:p>
            <a:r>
              <a:rPr lang="es-ES" sz="1200" dirty="0"/>
              <a:t>Los sintetizadores primitivos solo dejaban indicar la frecuencia y duración y eso daba lugar a lo que se conoce como el sonido 8 bits.</a:t>
            </a:r>
          </a:p>
          <a:p>
            <a:endParaRPr lang="es-ES" sz="1200" dirty="0"/>
          </a:p>
          <a:p>
            <a:r>
              <a:rPr lang="es-ES" sz="1200" dirty="0"/>
              <a:t>Existe una librería en Python que emula este funcionamiento, pero antes vamos a escuchar uno de los grandes clásicos de los 80… </a:t>
            </a:r>
          </a:p>
          <a:p>
            <a:r>
              <a:rPr lang="es-ES" sz="1200" dirty="0"/>
              <a:t> </a:t>
            </a:r>
          </a:p>
          <a:p>
            <a:endParaRPr lang="es-ES" sz="1200" dirty="0"/>
          </a:p>
        </p:txBody>
      </p:sp>
      <p:sp>
        <p:nvSpPr>
          <p:cNvPr id="10" name="Rectángulo 9">
            <a:extLst>
              <a:ext uri="{FF2B5EF4-FFF2-40B4-BE49-F238E27FC236}">
                <a16:creationId xmlns:a16="http://schemas.microsoft.com/office/drawing/2014/main" id="{6B1CDEA1-CC90-40DE-99A0-727A817C58CD}"/>
              </a:ext>
            </a:extLst>
          </p:cNvPr>
          <p:cNvSpPr/>
          <p:nvPr/>
        </p:nvSpPr>
        <p:spPr>
          <a:xfrm>
            <a:off x="3380962" y="4785996"/>
            <a:ext cx="1619354"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audio.py</a:t>
            </a:r>
            <a:endParaRPr lang="es-ES" sz="1013" dirty="0"/>
          </a:p>
        </p:txBody>
      </p:sp>
      <p:pic>
        <p:nvPicPr>
          <p:cNvPr id="8" name="Picture 9">
            <a:hlinkClick r:id="rId3"/>
            <a:extLst>
              <a:ext uri="{FF2B5EF4-FFF2-40B4-BE49-F238E27FC236}">
                <a16:creationId xmlns:a16="http://schemas.microsoft.com/office/drawing/2014/main" id="{54DEAAE4-D7DC-44A5-A9AC-7F302201B10C}"/>
              </a:ext>
            </a:extLst>
          </p:cNvPr>
          <p:cNvPicPr/>
          <p:nvPr/>
        </p:nvPicPr>
        <p:blipFill>
          <a:blip r:embed="rId4"/>
          <a:stretch/>
        </p:blipFill>
        <p:spPr>
          <a:xfrm>
            <a:off x="6361890" y="3081923"/>
            <a:ext cx="193976" cy="198756"/>
          </a:xfrm>
          <a:prstGeom prst="rect">
            <a:avLst/>
          </a:prstGeom>
          <a:ln>
            <a:noFill/>
          </a:ln>
        </p:spPr>
      </p:pic>
      <p:pic>
        <p:nvPicPr>
          <p:cNvPr id="1026" name="Picture 2" descr="The history of Leisure Suit Larry PC games | Fanatical Blog">
            <a:extLst>
              <a:ext uri="{FF2B5EF4-FFF2-40B4-BE49-F238E27FC236}">
                <a16:creationId xmlns:a16="http://schemas.microsoft.com/office/drawing/2014/main" id="{A7DDF827-9688-4C50-4485-03E887DB28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67847" y="3181301"/>
            <a:ext cx="2594043" cy="145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32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74308"/>
            <a:ext cx="6454775" cy="541337"/>
          </a:xfrm>
        </p:spPr>
        <p:txBody>
          <a:bodyPr/>
          <a:lstStyle/>
          <a:p>
            <a:r>
              <a:rPr lang="es-ES" dirty="0"/>
              <a:t>Gráficos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573212" y="1292549"/>
            <a:ext cx="7327299" cy="646331"/>
          </a:xfrm>
          <a:prstGeom prst="rect">
            <a:avLst/>
          </a:prstGeom>
          <a:noFill/>
        </p:spPr>
        <p:txBody>
          <a:bodyPr wrap="square" rtlCol="0">
            <a:spAutoFit/>
          </a:bodyPr>
          <a:lstStyle/>
          <a:p>
            <a:pPr algn="just"/>
            <a:r>
              <a:rPr lang="es-ES" sz="1200" dirty="0"/>
              <a:t>Python dispone de distintos tipos de gráficos. El paquete </a:t>
            </a:r>
            <a:r>
              <a:rPr lang="es-ES" sz="1200" dirty="0" err="1"/>
              <a:t>matplotlib</a:t>
            </a:r>
            <a:r>
              <a:rPr lang="es-ES" sz="1200" dirty="0"/>
              <a:t> permite generar gráficas estáticas. Este paquete no se descarga con la distribución estándar de </a:t>
            </a:r>
            <a:r>
              <a:rPr lang="es-ES" sz="1200" dirty="0" err="1"/>
              <a:t>Thonny</a:t>
            </a:r>
            <a:r>
              <a:rPr lang="es-ES" sz="1200" dirty="0"/>
              <a:t>. Obtendrás el siguiente mensaje de error</a:t>
            </a:r>
          </a:p>
          <a:p>
            <a:pPr algn="just"/>
            <a:endParaRPr lang="es-ES" sz="1200" dirty="0"/>
          </a:p>
        </p:txBody>
      </p:sp>
      <p:pic>
        <p:nvPicPr>
          <p:cNvPr id="6" name="Imagen 5">
            <a:extLst>
              <a:ext uri="{FF2B5EF4-FFF2-40B4-BE49-F238E27FC236}">
                <a16:creationId xmlns:a16="http://schemas.microsoft.com/office/drawing/2014/main" id="{17F50F3E-8837-0787-A6D7-EC4DD26A0E19}"/>
              </a:ext>
            </a:extLst>
          </p:cNvPr>
          <p:cNvPicPr>
            <a:picLocks noChangeAspect="1"/>
          </p:cNvPicPr>
          <p:nvPr/>
        </p:nvPicPr>
        <p:blipFill>
          <a:blip r:embed="rId3"/>
          <a:stretch>
            <a:fillRect/>
          </a:stretch>
        </p:blipFill>
        <p:spPr>
          <a:xfrm>
            <a:off x="2821428" y="2187785"/>
            <a:ext cx="5088132" cy="1751235"/>
          </a:xfrm>
          <a:prstGeom prst="rect">
            <a:avLst/>
          </a:prstGeom>
        </p:spPr>
      </p:pic>
    </p:spTree>
    <p:extLst>
      <p:ext uri="{BB962C8B-B14F-4D97-AF65-F5344CB8AC3E}">
        <p14:creationId xmlns:p14="http://schemas.microsoft.com/office/powerpoint/2010/main" val="2708719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74308"/>
            <a:ext cx="6454775" cy="541337"/>
          </a:xfrm>
        </p:spPr>
        <p:txBody>
          <a:bodyPr/>
          <a:lstStyle/>
          <a:p>
            <a:r>
              <a:rPr lang="es-ES" dirty="0"/>
              <a:t>Gráficos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344612" y="1431320"/>
            <a:ext cx="7327299" cy="1200329"/>
          </a:xfrm>
          <a:prstGeom prst="rect">
            <a:avLst/>
          </a:prstGeom>
          <a:noFill/>
        </p:spPr>
        <p:txBody>
          <a:bodyPr wrap="square" rtlCol="0">
            <a:spAutoFit/>
          </a:bodyPr>
          <a:lstStyle/>
          <a:p>
            <a:pPr algn="just"/>
            <a:r>
              <a:rPr lang="es-ES" sz="1200" dirty="0"/>
              <a:t>Para solucionarlo, lo instalaremos,</a:t>
            </a:r>
          </a:p>
          <a:p>
            <a:pPr algn="just"/>
            <a:r>
              <a:rPr lang="es-ES" sz="1200" dirty="0"/>
              <a:t>desde la opción principal del menú</a:t>
            </a:r>
          </a:p>
          <a:p>
            <a:pPr algn="just"/>
            <a:r>
              <a:rPr lang="es-ES" sz="1200" dirty="0"/>
              <a:t>Herramientas, Gestionar Paquetes.</a:t>
            </a:r>
          </a:p>
          <a:p>
            <a:pPr algn="just"/>
            <a:r>
              <a:rPr lang="es-ES" sz="1200" dirty="0"/>
              <a:t>Escribimos </a:t>
            </a:r>
            <a:r>
              <a:rPr lang="es-ES" sz="1200" dirty="0" err="1"/>
              <a:t>matplotlib</a:t>
            </a:r>
            <a:r>
              <a:rPr lang="es-ES" sz="1200" dirty="0"/>
              <a:t> y buscamos en</a:t>
            </a:r>
          </a:p>
          <a:p>
            <a:pPr algn="just"/>
            <a:r>
              <a:rPr lang="es-ES" sz="1200" dirty="0" err="1"/>
              <a:t>PyPi</a:t>
            </a:r>
            <a:r>
              <a:rPr lang="es-ES" sz="1200" dirty="0"/>
              <a:t> </a:t>
            </a:r>
          </a:p>
          <a:p>
            <a:pPr algn="just"/>
            <a:endParaRPr lang="es-ES" sz="1200" dirty="0"/>
          </a:p>
        </p:txBody>
      </p:sp>
      <p:pic>
        <p:nvPicPr>
          <p:cNvPr id="3" name="Imagen 2">
            <a:extLst>
              <a:ext uri="{FF2B5EF4-FFF2-40B4-BE49-F238E27FC236}">
                <a16:creationId xmlns:a16="http://schemas.microsoft.com/office/drawing/2014/main" id="{32088732-A161-3F13-FA00-03F56B7B31EF}"/>
              </a:ext>
            </a:extLst>
          </p:cNvPr>
          <p:cNvPicPr>
            <a:picLocks noChangeAspect="1"/>
          </p:cNvPicPr>
          <p:nvPr/>
        </p:nvPicPr>
        <p:blipFill>
          <a:blip r:embed="rId3"/>
          <a:stretch>
            <a:fillRect/>
          </a:stretch>
        </p:blipFill>
        <p:spPr>
          <a:xfrm>
            <a:off x="4087368" y="1293842"/>
            <a:ext cx="4895186" cy="3584053"/>
          </a:xfrm>
          <a:prstGeom prst="rect">
            <a:avLst/>
          </a:prstGeom>
        </p:spPr>
      </p:pic>
      <p:sp>
        <p:nvSpPr>
          <p:cNvPr id="7" name="Rectángulo 6">
            <a:extLst>
              <a:ext uri="{FF2B5EF4-FFF2-40B4-BE49-F238E27FC236}">
                <a16:creationId xmlns:a16="http://schemas.microsoft.com/office/drawing/2014/main" id="{07D6F095-110D-A440-B5C3-EA784E68779E}"/>
              </a:ext>
            </a:extLst>
          </p:cNvPr>
          <p:cNvSpPr/>
          <p:nvPr/>
        </p:nvSpPr>
        <p:spPr>
          <a:xfrm>
            <a:off x="4507992" y="1956816"/>
            <a:ext cx="722376" cy="210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a:extLst>
              <a:ext uri="{FF2B5EF4-FFF2-40B4-BE49-F238E27FC236}">
                <a16:creationId xmlns:a16="http://schemas.microsoft.com/office/drawing/2014/main" id="{7359421D-36E9-1B2B-BC1D-C172593C0CFE}"/>
              </a:ext>
            </a:extLst>
          </p:cNvPr>
          <p:cNvSpPr/>
          <p:nvPr/>
        </p:nvSpPr>
        <p:spPr>
          <a:xfrm>
            <a:off x="5486400" y="1431320"/>
            <a:ext cx="557784" cy="2420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583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74308"/>
            <a:ext cx="6454775" cy="541337"/>
          </a:xfrm>
        </p:spPr>
        <p:txBody>
          <a:bodyPr/>
          <a:lstStyle/>
          <a:p>
            <a:r>
              <a:rPr lang="es-ES" dirty="0"/>
              <a:t>Gráficos</a:t>
            </a:r>
          </a:p>
        </p:txBody>
      </p:sp>
      <p:pic>
        <p:nvPicPr>
          <p:cNvPr id="6" name="Imagen 5">
            <a:extLst>
              <a:ext uri="{FF2B5EF4-FFF2-40B4-BE49-F238E27FC236}">
                <a16:creationId xmlns:a16="http://schemas.microsoft.com/office/drawing/2014/main" id="{2F900FB4-732A-9C06-CE70-A8E5C391D3C2}"/>
              </a:ext>
            </a:extLst>
          </p:cNvPr>
          <p:cNvPicPr>
            <a:picLocks noChangeAspect="1"/>
          </p:cNvPicPr>
          <p:nvPr/>
        </p:nvPicPr>
        <p:blipFill>
          <a:blip r:embed="rId3"/>
          <a:stretch>
            <a:fillRect/>
          </a:stretch>
        </p:blipFill>
        <p:spPr>
          <a:xfrm>
            <a:off x="3095743" y="1063651"/>
            <a:ext cx="5143002" cy="3573033"/>
          </a:xfrm>
          <a:prstGeom prst="rect">
            <a:avLst/>
          </a:prstGeom>
        </p:spPr>
      </p:pic>
      <p:sp>
        <p:nvSpPr>
          <p:cNvPr id="7" name="CuadroTexto 6">
            <a:extLst>
              <a:ext uri="{FF2B5EF4-FFF2-40B4-BE49-F238E27FC236}">
                <a16:creationId xmlns:a16="http://schemas.microsoft.com/office/drawing/2014/main" id="{8E79C440-E022-A607-E89F-F4DD2B722AB1}"/>
              </a:ext>
            </a:extLst>
          </p:cNvPr>
          <p:cNvSpPr txBox="1"/>
          <p:nvPr/>
        </p:nvSpPr>
        <p:spPr>
          <a:xfrm>
            <a:off x="4078224" y="4754880"/>
            <a:ext cx="1865376" cy="300082"/>
          </a:xfrm>
          <a:prstGeom prst="rect">
            <a:avLst/>
          </a:prstGeom>
          <a:noFill/>
        </p:spPr>
        <p:txBody>
          <a:bodyPr wrap="square" rtlCol="0">
            <a:spAutoFit/>
          </a:bodyPr>
          <a:lstStyle/>
          <a:p>
            <a:r>
              <a:rPr lang="es-ES" dirty="0" err="1"/>
              <a:t>Click</a:t>
            </a:r>
            <a:r>
              <a:rPr lang="es-ES" dirty="0"/>
              <a:t> en esta opción</a:t>
            </a:r>
            <a:endParaRPr lang="en-US" dirty="0"/>
          </a:p>
        </p:txBody>
      </p:sp>
    </p:spTree>
    <p:extLst>
      <p:ext uri="{BB962C8B-B14F-4D97-AF65-F5344CB8AC3E}">
        <p14:creationId xmlns:p14="http://schemas.microsoft.com/office/powerpoint/2010/main" val="75333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C3E602-D156-49D5-9A26-495FA3C6B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595" y="1268616"/>
            <a:ext cx="2380513" cy="3032163"/>
          </a:xfrm>
          <a:prstGeom prst="rect">
            <a:avLst/>
          </a:prstGeom>
        </p:spPr>
      </p:pic>
      <p:sp>
        <p:nvSpPr>
          <p:cNvPr id="6" name="CuadroTexto 5">
            <a:extLst>
              <a:ext uri="{FF2B5EF4-FFF2-40B4-BE49-F238E27FC236}">
                <a16:creationId xmlns:a16="http://schemas.microsoft.com/office/drawing/2014/main" id="{654BE3C9-6149-4C4B-B81B-3387E3937E53}"/>
              </a:ext>
            </a:extLst>
          </p:cNvPr>
          <p:cNvSpPr txBox="1"/>
          <p:nvPr/>
        </p:nvSpPr>
        <p:spPr>
          <a:xfrm>
            <a:off x="1757843" y="1268616"/>
            <a:ext cx="3780421" cy="738664"/>
          </a:xfrm>
          <a:prstGeom prst="rect">
            <a:avLst/>
          </a:prstGeom>
          <a:noFill/>
        </p:spPr>
        <p:txBody>
          <a:bodyPr wrap="square" rtlCol="0">
            <a:spAutoFit/>
          </a:bodyPr>
          <a:lstStyle/>
          <a:p>
            <a:pPr algn="just"/>
            <a:r>
              <a:rPr lang="es-ES" sz="1400" dirty="0"/>
              <a:t>El mundo está lleno de prodigios. Si sabemos decir las palabras mágicas, en el orden exacto, ocurren fenómenos extraordinarios…</a:t>
            </a:r>
          </a:p>
        </p:txBody>
      </p:sp>
      <p:pic>
        <p:nvPicPr>
          <p:cNvPr id="7" name="Picture 9">
            <a:hlinkClick r:id="rId4"/>
            <a:extLst>
              <a:ext uri="{FF2B5EF4-FFF2-40B4-BE49-F238E27FC236}">
                <a16:creationId xmlns:a16="http://schemas.microsoft.com/office/drawing/2014/main" id="{CEB6837F-D396-4F28-913F-2C38DC97E5C2}"/>
              </a:ext>
            </a:extLst>
          </p:cNvPr>
          <p:cNvPicPr/>
          <p:nvPr/>
        </p:nvPicPr>
        <p:blipFill>
          <a:blip r:embed="rId5"/>
          <a:stretch/>
        </p:blipFill>
        <p:spPr>
          <a:xfrm>
            <a:off x="7188669" y="4677984"/>
            <a:ext cx="193976" cy="198756"/>
          </a:xfrm>
          <a:prstGeom prst="rect">
            <a:avLst/>
          </a:prstGeom>
          <a:ln>
            <a:noFill/>
          </a:ln>
        </p:spPr>
      </p:pic>
      <p:sp>
        <p:nvSpPr>
          <p:cNvPr id="8" name="3 Título">
            <a:extLst>
              <a:ext uri="{FF2B5EF4-FFF2-40B4-BE49-F238E27FC236}">
                <a16:creationId xmlns:a16="http://schemas.microsoft.com/office/drawing/2014/main" id="{4B95B9E8-9E0D-499C-93D3-5A389DE8101E}"/>
              </a:ext>
            </a:extLst>
          </p:cNvPr>
          <p:cNvSpPr txBox="1">
            <a:spLocks/>
          </p:cNvSpPr>
          <p:nvPr/>
        </p:nvSpPr>
        <p:spPr>
          <a:xfrm>
            <a:off x="1517851" y="228600"/>
            <a:ext cx="7626150" cy="515319"/>
          </a:xfrm>
          <a:prstGeom prst="rect">
            <a:avLst/>
          </a:prstGeom>
        </p:spPr>
        <p:txBody>
          <a:bodyPr vert="horz" lIns="91440" tIns="45720" rIns="91440" bIns="45720" rtlCol="0" anchor="b" anchorCtr="0">
            <a:noAutofit/>
          </a:bodyPr>
          <a:lstStyle>
            <a:lvl1pPr algn="l" defTabSz="685800" rtl="0" eaLnBrk="1" latinLnBrk="0" hangingPunct="1">
              <a:lnSpc>
                <a:spcPct val="90000"/>
              </a:lnSpc>
              <a:spcBef>
                <a:spcPct val="0"/>
              </a:spcBef>
              <a:buNone/>
              <a:defRPr sz="36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a:t>¿Por qué estamos hoy aquí?</a:t>
            </a:r>
            <a:endParaRPr lang="es-ES" dirty="0"/>
          </a:p>
        </p:txBody>
      </p:sp>
    </p:spTree>
    <p:extLst>
      <p:ext uri="{BB962C8B-B14F-4D97-AF65-F5344CB8AC3E}">
        <p14:creationId xmlns:p14="http://schemas.microsoft.com/office/powerpoint/2010/main" val="2206614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74308"/>
            <a:ext cx="6454775" cy="541337"/>
          </a:xfrm>
        </p:spPr>
        <p:txBody>
          <a:bodyPr/>
          <a:lstStyle/>
          <a:p>
            <a:r>
              <a:rPr lang="es-ES" dirty="0"/>
              <a:t>Gráficos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780125" y="1362496"/>
            <a:ext cx="7775355" cy="276999"/>
          </a:xfrm>
          <a:prstGeom prst="rect">
            <a:avLst/>
          </a:prstGeom>
          <a:noFill/>
        </p:spPr>
        <p:txBody>
          <a:bodyPr wrap="square" rtlCol="0">
            <a:spAutoFit/>
          </a:bodyPr>
          <a:lstStyle/>
          <a:p>
            <a:pPr algn="just"/>
            <a:r>
              <a:rPr lang="es-ES" sz="1200" dirty="0"/>
              <a:t> ¿Recuerdas  las fórmulas de la recta, la parábola o la circunferencia que viste en matemáticas?</a:t>
            </a:r>
          </a:p>
        </p:txBody>
      </p:sp>
      <p:sp>
        <p:nvSpPr>
          <p:cNvPr id="10" name="Rectángulo 9">
            <a:extLst>
              <a:ext uri="{FF2B5EF4-FFF2-40B4-BE49-F238E27FC236}">
                <a16:creationId xmlns:a16="http://schemas.microsoft.com/office/drawing/2014/main" id="{6B1CDEA1-CC90-40DE-99A0-727A817C58CD}"/>
              </a:ext>
            </a:extLst>
          </p:cNvPr>
          <p:cNvSpPr/>
          <p:nvPr/>
        </p:nvSpPr>
        <p:spPr>
          <a:xfrm>
            <a:off x="4310336" y="4733200"/>
            <a:ext cx="2119491" cy="248209"/>
          </a:xfrm>
          <a:prstGeom prst="rect">
            <a:avLst/>
          </a:prstGeom>
        </p:spPr>
        <p:txBody>
          <a:bodyPr wrap="none">
            <a:spAutoFit/>
          </a:bodyPr>
          <a:lstStyle/>
          <a:p>
            <a:r>
              <a:rPr lang="es-ES" sz="1013" dirty="0"/>
              <a:t>Abre los ficheros </a:t>
            </a:r>
            <a:r>
              <a:rPr lang="es-ES" sz="1013" dirty="0">
                <a:latin typeface="Lucida Console" panose="020B0609040504020204" pitchFamily="49" charset="0"/>
              </a:rPr>
              <a:t>pinta_.....py</a:t>
            </a:r>
            <a:endParaRPr lang="es-ES" sz="1013" dirty="0"/>
          </a:p>
        </p:txBody>
      </p:sp>
      <p:pic>
        <p:nvPicPr>
          <p:cNvPr id="2" name="Imagen 1">
            <a:extLst>
              <a:ext uri="{FF2B5EF4-FFF2-40B4-BE49-F238E27FC236}">
                <a16:creationId xmlns:a16="http://schemas.microsoft.com/office/drawing/2014/main" id="{4B7514D5-E3D3-4236-B4E5-D0D578F341A2}"/>
              </a:ext>
            </a:extLst>
          </p:cNvPr>
          <p:cNvPicPr>
            <a:picLocks noChangeAspect="1"/>
          </p:cNvPicPr>
          <p:nvPr/>
        </p:nvPicPr>
        <p:blipFill>
          <a:blip r:embed="rId3"/>
          <a:stretch>
            <a:fillRect/>
          </a:stretch>
        </p:blipFill>
        <p:spPr>
          <a:xfrm>
            <a:off x="3493007" y="1738141"/>
            <a:ext cx="3754151" cy="2798880"/>
          </a:xfrm>
          <a:prstGeom prst="rect">
            <a:avLst/>
          </a:prstGeom>
        </p:spPr>
      </p:pic>
    </p:spTree>
    <p:extLst>
      <p:ext uri="{BB962C8B-B14F-4D97-AF65-F5344CB8AC3E}">
        <p14:creationId xmlns:p14="http://schemas.microsoft.com/office/powerpoint/2010/main" val="1688115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14680"/>
            <a:ext cx="6454775" cy="541337"/>
          </a:xfrm>
        </p:spPr>
        <p:txBody>
          <a:bodyPr/>
          <a:lstStyle/>
          <a:p>
            <a:r>
              <a:rPr lang="es-ES" dirty="0"/>
              <a:t>Gráficos</a:t>
            </a:r>
          </a:p>
        </p:txBody>
      </p:sp>
      <p:sp>
        <p:nvSpPr>
          <p:cNvPr id="10" name="Rectángulo 9">
            <a:extLst>
              <a:ext uri="{FF2B5EF4-FFF2-40B4-BE49-F238E27FC236}">
                <a16:creationId xmlns:a16="http://schemas.microsoft.com/office/drawing/2014/main" id="{6B1CDEA1-CC90-40DE-99A0-727A817C58CD}"/>
              </a:ext>
            </a:extLst>
          </p:cNvPr>
          <p:cNvSpPr/>
          <p:nvPr/>
        </p:nvSpPr>
        <p:spPr>
          <a:xfrm>
            <a:off x="2861766" y="4785996"/>
            <a:ext cx="2141933" cy="248209"/>
          </a:xfrm>
          <a:prstGeom prst="rect">
            <a:avLst/>
          </a:prstGeom>
        </p:spPr>
        <p:txBody>
          <a:bodyPr wrap="none">
            <a:spAutoFit/>
          </a:bodyPr>
          <a:lstStyle/>
          <a:p>
            <a:r>
              <a:rPr lang="es-ES" sz="1013" dirty="0"/>
              <a:t>Abre el ficheros </a:t>
            </a:r>
            <a:r>
              <a:rPr lang="es-ES" sz="1013" dirty="0">
                <a:latin typeface="Lucida Console" panose="020B0609040504020204" pitchFamily="49" charset="0"/>
              </a:rPr>
              <a:t>onda_magica.py</a:t>
            </a:r>
            <a:endParaRPr lang="es-ES" sz="1013" dirty="0"/>
          </a:p>
        </p:txBody>
      </p:sp>
      <p:sp>
        <p:nvSpPr>
          <p:cNvPr id="6" name="CuadroTexto 5">
            <a:extLst>
              <a:ext uri="{FF2B5EF4-FFF2-40B4-BE49-F238E27FC236}">
                <a16:creationId xmlns:a16="http://schemas.microsoft.com/office/drawing/2014/main" id="{FEF2BB80-0981-414A-95A8-32C9236895B9}"/>
              </a:ext>
            </a:extLst>
          </p:cNvPr>
          <p:cNvSpPr txBox="1"/>
          <p:nvPr/>
        </p:nvSpPr>
        <p:spPr>
          <a:xfrm>
            <a:off x="1331641" y="1761660"/>
            <a:ext cx="5138902" cy="830997"/>
          </a:xfrm>
          <a:prstGeom prst="rect">
            <a:avLst/>
          </a:prstGeom>
          <a:noFill/>
        </p:spPr>
        <p:txBody>
          <a:bodyPr wrap="square" rtlCol="0">
            <a:spAutoFit/>
          </a:bodyPr>
          <a:lstStyle/>
          <a:p>
            <a:pPr algn="just"/>
            <a:r>
              <a:rPr lang="es-ES" sz="1200" dirty="0"/>
              <a:t>Un matemático francés del siglo XIX descubrió que cualquier forma de onda puede conseguirse sumando funciones </a:t>
            </a:r>
            <a:r>
              <a:rPr lang="es-ES" sz="1200" dirty="0" err="1"/>
              <a:t>sen</a:t>
            </a:r>
            <a:r>
              <a:rPr lang="es-ES" sz="1200" dirty="0"/>
              <a:t>(x). Esto te puede parecer extraño e incluso aburrido, pero es la base del funcionamiento de los ficheros de audio y video digitales. Vamos a comprobar si es cierto…</a:t>
            </a:r>
          </a:p>
        </p:txBody>
      </p:sp>
      <p:pic>
        <p:nvPicPr>
          <p:cNvPr id="8" name="Imagen 7">
            <a:extLst>
              <a:ext uri="{FF2B5EF4-FFF2-40B4-BE49-F238E27FC236}">
                <a16:creationId xmlns:a16="http://schemas.microsoft.com/office/drawing/2014/main" id="{91582500-B07C-4697-A3BB-9CC228465D8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13853" y="1694173"/>
            <a:ext cx="1885950" cy="2128838"/>
          </a:xfrm>
          <a:prstGeom prst="rect">
            <a:avLst/>
          </a:prstGeom>
        </p:spPr>
      </p:pic>
      <p:sp>
        <p:nvSpPr>
          <p:cNvPr id="9" name="CuadroTexto 8">
            <a:extLst>
              <a:ext uri="{FF2B5EF4-FFF2-40B4-BE49-F238E27FC236}">
                <a16:creationId xmlns:a16="http://schemas.microsoft.com/office/drawing/2014/main" id="{8F524D98-CDD0-4262-A75F-88EAE5CC4A80}"/>
              </a:ext>
            </a:extLst>
          </p:cNvPr>
          <p:cNvSpPr txBox="1"/>
          <p:nvPr/>
        </p:nvSpPr>
        <p:spPr>
          <a:xfrm>
            <a:off x="6613853" y="4122664"/>
            <a:ext cx="1633781" cy="248209"/>
          </a:xfrm>
          <a:prstGeom prst="rect">
            <a:avLst/>
          </a:prstGeom>
          <a:noFill/>
        </p:spPr>
        <p:txBody>
          <a:bodyPr wrap="none" rtlCol="0">
            <a:spAutoFit/>
          </a:bodyPr>
          <a:lstStyle/>
          <a:p>
            <a:r>
              <a:rPr lang="es-ES" sz="1013" dirty="0"/>
              <a:t>Joseph Fourier (1768-1830)</a:t>
            </a:r>
          </a:p>
        </p:txBody>
      </p:sp>
    </p:spTree>
    <p:extLst>
      <p:ext uri="{BB962C8B-B14F-4D97-AF65-F5344CB8AC3E}">
        <p14:creationId xmlns:p14="http://schemas.microsoft.com/office/powerpoint/2010/main" val="4238457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305391"/>
            <a:ext cx="6454775" cy="541337"/>
          </a:xfrm>
        </p:spPr>
        <p:txBody>
          <a:bodyPr/>
          <a:lstStyle/>
          <a:p>
            <a:r>
              <a:rPr lang="es-ES" dirty="0"/>
              <a:t>Animación</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950862" y="1492250"/>
            <a:ext cx="2835315" cy="1200329"/>
          </a:xfrm>
          <a:prstGeom prst="rect">
            <a:avLst/>
          </a:prstGeom>
          <a:noFill/>
        </p:spPr>
        <p:txBody>
          <a:bodyPr wrap="square" rtlCol="0">
            <a:spAutoFit/>
          </a:bodyPr>
          <a:lstStyle/>
          <a:p>
            <a:pPr algn="just"/>
            <a:r>
              <a:rPr lang="es-ES" sz="1200" dirty="0"/>
              <a:t>Los gráficos estáticos son interesantes pero, ¡resultan mucho más divertidos los animados!.</a:t>
            </a:r>
          </a:p>
          <a:p>
            <a:pPr algn="just"/>
            <a:endParaRPr lang="es-ES" sz="1200" dirty="0"/>
          </a:p>
          <a:p>
            <a:pPr algn="just"/>
            <a:r>
              <a:rPr lang="es-ES" sz="1200" dirty="0"/>
              <a:t>Eso lo podemos conseguir con las funciones de animación de </a:t>
            </a:r>
            <a:r>
              <a:rPr lang="es-ES" sz="1200" dirty="0" err="1"/>
              <a:t>matplotlib</a:t>
            </a:r>
            <a:r>
              <a:rPr lang="es-ES" sz="1200" dirty="0"/>
              <a:t>.</a:t>
            </a:r>
          </a:p>
        </p:txBody>
      </p:sp>
      <p:sp>
        <p:nvSpPr>
          <p:cNvPr id="10" name="Rectángulo 9">
            <a:extLst>
              <a:ext uri="{FF2B5EF4-FFF2-40B4-BE49-F238E27FC236}">
                <a16:creationId xmlns:a16="http://schemas.microsoft.com/office/drawing/2014/main" id="{6B1CDEA1-CC90-40DE-99A0-727A817C58CD}"/>
              </a:ext>
            </a:extLst>
          </p:cNvPr>
          <p:cNvSpPr/>
          <p:nvPr/>
        </p:nvSpPr>
        <p:spPr>
          <a:xfrm>
            <a:off x="2858222" y="3784558"/>
            <a:ext cx="1409360" cy="248209"/>
          </a:xfrm>
          <a:prstGeom prst="rect">
            <a:avLst/>
          </a:prstGeom>
        </p:spPr>
        <p:txBody>
          <a:bodyPr wrap="none">
            <a:spAutoFit/>
          </a:bodyPr>
          <a:lstStyle/>
          <a:p>
            <a:r>
              <a:rPr lang="es-ES" sz="1013" dirty="0"/>
              <a:t>Abre </a:t>
            </a:r>
            <a:r>
              <a:rPr lang="es-ES" sz="1013" dirty="0">
                <a:latin typeface="Lucida Console" panose="020B0609040504020204" pitchFamily="49" charset="0"/>
              </a:rPr>
              <a:t>animacion.py</a:t>
            </a:r>
            <a:endParaRPr lang="es-ES" sz="1013" dirty="0"/>
          </a:p>
        </p:txBody>
      </p:sp>
      <p:pic>
        <p:nvPicPr>
          <p:cNvPr id="6" name="Imagen 5">
            <a:extLst>
              <a:ext uri="{FF2B5EF4-FFF2-40B4-BE49-F238E27FC236}">
                <a16:creationId xmlns:a16="http://schemas.microsoft.com/office/drawing/2014/main" id="{9BF54C30-1690-40A2-AA8B-BA1E3017D017}"/>
              </a:ext>
            </a:extLst>
          </p:cNvPr>
          <p:cNvPicPr>
            <a:picLocks noChangeAspect="1"/>
          </p:cNvPicPr>
          <p:nvPr/>
        </p:nvPicPr>
        <p:blipFill>
          <a:blip r:embed="rId3"/>
          <a:stretch>
            <a:fillRect/>
          </a:stretch>
        </p:blipFill>
        <p:spPr>
          <a:xfrm>
            <a:off x="5775481" y="1492250"/>
            <a:ext cx="3174740" cy="2957157"/>
          </a:xfrm>
          <a:prstGeom prst="rect">
            <a:avLst/>
          </a:prstGeom>
        </p:spPr>
      </p:pic>
      <p:sp>
        <p:nvSpPr>
          <p:cNvPr id="7" name="Rectángulo 6">
            <a:extLst>
              <a:ext uri="{FF2B5EF4-FFF2-40B4-BE49-F238E27FC236}">
                <a16:creationId xmlns:a16="http://schemas.microsoft.com/office/drawing/2014/main" id="{D5C966C6-9599-496F-86F2-29990032E3F4}"/>
              </a:ext>
            </a:extLst>
          </p:cNvPr>
          <p:cNvSpPr/>
          <p:nvPr/>
        </p:nvSpPr>
        <p:spPr>
          <a:xfrm>
            <a:off x="2411761" y="4780416"/>
            <a:ext cx="4119743" cy="248209"/>
          </a:xfrm>
          <a:prstGeom prst="rect">
            <a:avLst/>
          </a:prstGeom>
        </p:spPr>
        <p:txBody>
          <a:bodyPr wrap="square">
            <a:spAutoFit/>
          </a:bodyPr>
          <a:lstStyle/>
          <a:p>
            <a:r>
              <a:rPr lang="es-ES" sz="1013" dirty="0">
                <a:hlinkClick r:id="rId4"/>
              </a:rPr>
              <a:t>https://matplotlib.org/api/animation_api.html</a:t>
            </a:r>
            <a:endParaRPr lang="es-ES" sz="1013" dirty="0"/>
          </a:p>
        </p:txBody>
      </p:sp>
    </p:spTree>
    <p:extLst>
      <p:ext uri="{BB962C8B-B14F-4D97-AF65-F5344CB8AC3E}">
        <p14:creationId xmlns:p14="http://schemas.microsoft.com/office/powerpoint/2010/main" val="1507210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418095" y="369726"/>
            <a:ext cx="6454775" cy="541337"/>
          </a:xfrm>
        </p:spPr>
        <p:txBody>
          <a:bodyPr/>
          <a:lstStyle/>
          <a:p>
            <a:r>
              <a:rPr lang="es-ES" dirty="0"/>
              <a:t>La tortuga</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99632" y="1321780"/>
            <a:ext cx="7210415" cy="830997"/>
          </a:xfrm>
          <a:prstGeom prst="rect">
            <a:avLst/>
          </a:prstGeom>
          <a:noFill/>
        </p:spPr>
        <p:txBody>
          <a:bodyPr wrap="square" rtlCol="0">
            <a:spAutoFit/>
          </a:bodyPr>
          <a:lstStyle/>
          <a:p>
            <a:pPr algn="just"/>
            <a:r>
              <a:rPr lang="es-ES" sz="1200" dirty="0"/>
              <a:t>La tortuga nació de una idea para enseñar a programar a niños, con un lenguaje que se llamaba PROLOG. Es una flecha que se mueve por la pantalla gráfica según las órdenes que recibe, del tipo “avanza”, “gira”, </a:t>
            </a:r>
            <a:r>
              <a:rPr lang="es-ES" sz="1200" dirty="0" err="1"/>
              <a:t>etc</a:t>
            </a:r>
            <a:r>
              <a:rPr lang="es-ES" sz="1200" dirty="0"/>
              <a:t>…</a:t>
            </a:r>
          </a:p>
          <a:p>
            <a:pPr algn="just"/>
            <a:endParaRPr lang="es-ES" sz="1200" dirty="0"/>
          </a:p>
          <a:p>
            <a:pPr algn="just"/>
            <a:r>
              <a:rPr lang="es-ES" sz="1200" dirty="0"/>
              <a:t>Hay una adaptación magnífica en Python que nos va a servir para construir nuestro primer gran videojuego</a:t>
            </a:r>
          </a:p>
        </p:txBody>
      </p:sp>
      <p:sp>
        <p:nvSpPr>
          <p:cNvPr id="10" name="Rectángulo 9">
            <a:extLst>
              <a:ext uri="{FF2B5EF4-FFF2-40B4-BE49-F238E27FC236}">
                <a16:creationId xmlns:a16="http://schemas.microsoft.com/office/drawing/2014/main" id="{6B1CDEA1-CC90-40DE-99A0-727A817C58CD}"/>
              </a:ext>
            </a:extLst>
          </p:cNvPr>
          <p:cNvSpPr/>
          <p:nvPr/>
        </p:nvSpPr>
        <p:spPr>
          <a:xfrm>
            <a:off x="1924569" y="3221177"/>
            <a:ext cx="2273379" cy="248209"/>
          </a:xfrm>
          <a:prstGeom prst="rect">
            <a:avLst/>
          </a:prstGeom>
        </p:spPr>
        <p:txBody>
          <a:bodyPr wrap="none">
            <a:spAutoFit/>
          </a:bodyPr>
          <a:lstStyle/>
          <a:p>
            <a:r>
              <a:rPr lang="es-ES" sz="1013" dirty="0"/>
              <a:t>Abre </a:t>
            </a:r>
            <a:r>
              <a:rPr lang="es-ES" sz="1013" dirty="0">
                <a:latin typeface="Lucida Console" panose="020B0609040504020204" pitchFamily="49" charset="0"/>
              </a:rPr>
              <a:t>tortuga_1_movimiento.py</a:t>
            </a:r>
            <a:endParaRPr lang="es-ES" sz="1013" dirty="0"/>
          </a:p>
        </p:txBody>
      </p:sp>
      <p:sp>
        <p:nvSpPr>
          <p:cNvPr id="8" name="CuadroTexto 7">
            <a:extLst>
              <a:ext uri="{FF2B5EF4-FFF2-40B4-BE49-F238E27FC236}">
                <a16:creationId xmlns:a16="http://schemas.microsoft.com/office/drawing/2014/main" id="{7555D563-4F2A-4D84-A44B-F073878B1730}"/>
              </a:ext>
            </a:extLst>
          </p:cNvPr>
          <p:cNvSpPr txBox="1"/>
          <p:nvPr/>
        </p:nvSpPr>
        <p:spPr>
          <a:xfrm>
            <a:off x="1304637" y="4785996"/>
            <a:ext cx="2749471" cy="248209"/>
          </a:xfrm>
          <a:prstGeom prst="rect">
            <a:avLst/>
          </a:prstGeom>
          <a:noFill/>
        </p:spPr>
        <p:txBody>
          <a:bodyPr wrap="none" rtlCol="0">
            <a:spAutoFit/>
          </a:bodyPr>
          <a:lstStyle/>
          <a:p>
            <a:r>
              <a:rPr lang="es-ES" sz="1013" dirty="0">
                <a:hlinkClick r:id="rId3"/>
              </a:rPr>
              <a:t>https://docs.python.org/3.10/library/turtle.html</a:t>
            </a:r>
            <a:endParaRPr lang="es-ES" sz="1013" dirty="0"/>
          </a:p>
        </p:txBody>
      </p:sp>
      <p:pic>
        <p:nvPicPr>
          <p:cNvPr id="9" name="Imagen 8">
            <a:extLst>
              <a:ext uri="{FF2B5EF4-FFF2-40B4-BE49-F238E27FC236}">
                <a16:creationId xmlns:a16="http://schemas.microsoft.com/office/drawing/2014/main" id="{8CA5374F-5614-432C-846A-12941E406F82}"/>
              </a:ext>
            </a:extLst>
          </p:cNvPr>
          <p:cNvPicPr>
            <a:picLocks noChangeAspect="1"/>
          </p:cNvPicPr>
          <p:nvPr/>
        </p:nvPicPr>
        <p:blipFill>
          <a:blip r:embed="rId4"/>
          <a:stretch>
            <a:fillRect/>
          </a:stretch>
        </p:blipFill>
        <p:spPr>
          <a:xfrm>
            <a:off x="5199067" y="2526132"/>
            <a:ext cx="2683748" cy="2393613"/>
          </a:xfrm>
          <a:prstGeom prst="rect">
            <a:avLst/>
          </a:prstGeom>
        </p:spPr>
      </p:pic>
    </p:spTree>
    <p:extLst>
      <p:ext uri="{BB962C8B-B14F-4D97-AF65-F5344CB8AC3E}">
        <p14:creationId xmlns:p14="http://schemas.microsoft.com/office/powerpoint/2010/main" val="2298596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441343" y="416221"/>
            <a:ext cx="6454775" cy="541337"/>
          </a:xfrm>
        </p:spPr>
        <p:txBody>
          <a:bodyPr/>
          <a:lstStyle/>
          <a:p>
            <a:r>
              <a:rPr lang="es-ES" dirty="0"/>
              <a:t>Que te pillo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95877" y="1266428"/>
            <a:ext cx="6345705" cy="600164"/>
          </a:xfrm>
          <a:prstGeom prst="rect">
            <a:avLst/>
          </a:prstGeom>
          <a:noFill/>
        </p:spPr>
        <p:txBody>
          <a:bodyPr wrap="square" rtlCol="0">
            <a:spAutoFit/>
          </a:bodyPr>
          <a:lstStyle/>
          <a:p>
            <a:pPr algn="just"/>
            <a:r>
              <a:rPr lang="es-ES" sz="1100" dirty="0"/>
              <a:t>¡Ya estamos preparados para desarrollar nuestro primer videojuego! La tortuga cazadora tiene que atrapar a una veloz presa que se mueve al azar. Gana quien lo consiga en menos tiempo. Abre el fichero </a:t>
            </a:r>
            <a:r>
              <a:rPr lang="es-ES" sz="1100" dirty="0">
                <a:solidFill>
                  <a:schemeClr val="tx1">
                    <a:lumMod val="50000"/>
                    <a:lumOff val="50000"/>
                  </a:schemeClr>
                </a:solidFill>
                <a:latin typeface="Lucida Sans Typewriter" panose="020B0509030504030204" pitchFamily="49" charset="0"/>
              </a:rPr>
              <a:t>quetepillo.py </a:t>
            </a:r>
            <a:r>
              <a:rPr lang="es-ES" sz="1100" dirty="0"/>
              <a:t>con las instrucciones detalladas. </a:t>
            </a:r>
          </a:p>
        </p:txBody>
      </p:sp>
      <p:pic>
        <p:nvPicPr>
          <p:cNvPr id="2" name="Imagen 1">
            <a:extLst>
              <a:ext uri="{FF2B5EF4-FFF2-40B4-BE49-F238E27FC236}">
                <a16:creationId xmlns:a16="http://schemas.microsoft.com/office/drawing/2014/main" id="{65403036-1A17-40D0-9A9A-B2345990D191}"/>
              </a:ext>
            </a:extLst>
          </p:cNvPr>
          <p:cNvPicPr>
            <a:picLocks noChangeAspect="1"/>
          </p:cNvPicPr>
          <p:nvPr/>
        </p:nvPicPr>
        <p:blipFill>
          <a:blip r:embed="rId3"/>
          <a:stretch>
            <a:fillRect/>
          </a:stretch>
        </p:blipFill>
        <p:spPr>
          <a:xfrm>
            <a:off x="2638463" y="2303858"/>
            <a:ext cx="4380497" cy="2511652"/>
          </a:xfrm>
          <a:prstGeom prst="rect">
            <a:avLst/>
          </a:prstGeom>
        </p:spPr>
      </p:pic>
    </p:spTree>
    <p:extLst>
      <p:ext uri="{BB962C8B-B14F-4D97-AF65-F5344CB8AC3E}">
        <p14:creationId xmlns:p14="http://schemas.microsoft.com/office/powerpoint/2010/main" val="3560181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34332" y="476159"/>
            <a:ext cx="6454775" cy="541337"/>
          </a:xfrm>
        </p:spPr>
        <p:txBody>
          <a:bodyPr/>
          <a:lstStyle/>
          <a:p>
            <a:r>
              <a:rPr lang="es-ES" dirty="0"/>
              <a:t>Para seguir aprendiendo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643402" y="1320070"/>
            <a:ext cx="6345705" cy="600164"/>
          </a:xfrm>
          <a:prstGeom prst="rect">
            <a:avLst/>
          </a:prstGeom>
          <a:noFill/>
        </p:spPr>
        <p:txBody>
          <a:bodyPr wrap="square" rtlCol="0">
            <a:spAutoFit/>
          </a:bodyPr>
          <a:lstStyle/>
          <a:p>
            <a:pPr algn="just"/>
            <a:r>
              <a:rPr lang="es-ES" sz="1100" dirty="0"/>
              <a:t>En este curso solo hemos podido explorar la superficie del planeta Python. Para aprender a programar hay que practicar, practicar, practicar… Hay muchos recursos gratuitos para convertirte en un gran programador Python. </a:t>
            </a:r>
          </a:p>
        </p:txBody>
      </p:sp>
      <p:sp>
        <p:nvSpPr>
          <p:cNvPr id="7" name="Rectángulo 6">
            <a:extLst>
              <a:ext uri="{FF2B5EF4-FFF2-40B4-BE49-F238E27FC236}">
                <a16:creationId xmlns:a16="http://schemas.microsoft.com/office/drawing/2014/main" id="{A9C340D4-ED31-41D3-B104-26F72F063590}"/>
              </a:ext>
            </a:extLst>
          </p:cNvPr>
          <p:cNvSpPr/>
          <p:nvPr/>
        </p:nvSpPr>
        <p:spPr>
          <a:xfrm>
            <a:off x="4816254" y="4889584"/>
            <a:ext cx="3982752" cy="253916"/>
          </a:xfrm>
          <a:prstGeom prst="rect">
            <a:avLst/>
          </a:prstGeom>
        </p:spPr>
        <p:txBody>
          <a:bodyPr wrap="square">
            <a:spAutoFit/>
          </a:bodyPr>
          <a:lstStyle/>
          <a:p>
            <a:r>
              <a:rPr lang="es-ES" sz="1050" dirty="0">
                <a:hlinkClick r:id="rId3"/>
              </a:rPr>
              <a:t>http://www.mclibre.org/consultar/python/index.html</a:t>
            </a:r>
            <a:endParaRPr lang="es-ES" sz="1050" dirty="0"/>
          </a:p>
        </p:txBody>
      </p:sp>
      <p:sp>
        <p:nvSpPr>
          <p:cNvPr id="8" name="CuadroTexto 7">
            <a:extLst>
              <a:ext uri="{FF2B5EF4-FFF2-40B4-BE49-F238E27FC236}">
                <a16:creationId xmlns:a16="http://schemas.microsoft.com/office/drawing/2014/main" id="{78868F3A-0C49-4C26-A817-103B8289775F}"/>
              </a:ext>
            </a:extLst>
          </p:cNvPr>
          <p:cNvSpPr txBox="1"/>
          <p:nvPr/>
        </p:nvSpPr>
        <p:spPr>
          <a:xfrm>
            <a:off x="1643402" y="2913015"/>
            <a:ext cx="1319218" cy="1015663"/>
          </a:xfrm>
          <a:prstGeom prst="rect">
            <a:avLst/>
          </a:prstGeom>
          <a:noFill/>
        </p:spPr>
        <p:txBody>
          <a:bodyPr wrap="square" rtlCol="0">
            <a:spAutoFit/>
          </a:bodyPr>
          <a:lstStyle/>
          <a:p>
            <a:pPr algn="just"/>
            <a:r>
              <a:rPr lang="es-ES" sz="1000" dirty="0"/>
              <a:t>Esta página es excelente, y puede servirte para reforzar los conceptos que hemos visto en el curso.</a:t>
            </a:r>
          </a:p>
        </p:txBody>
      </p:sp>
      <p:pic>
        <p:nvPicPr>
          <p:cNvPr id="3" name="Imagen 2">
            <a:extLst>
              <a:ext uri="{FF2B5EF4-FFF2-40B4-BE49-F238E27FC236}">
                <a16:creationId xmlns:a16="http://schemas.microsoft.com/office/drawing/2014/main" id="{15C400E7-D3F8-EAAC-263A-5A5E545A5D0D}"/>
              </a:ext>
            </a:extLst>
          </p:cNvPr>
          <p:cNvPicPr>
            <a:picLocks noChangeAspect="1"/>
          </p:cNvPicPr>
          <p:nvPr/>
        </p:nvPicPr>
        <p:blipFill>
          <a:blip r:embed="rId4"/>
          <a:stretch>
            <a:fillRect/>
          </a:stretch>
        </p:blipFill>
        <p:spPr>
          <a:xfrm>
            <a:off x="2962620" y="1869352"/>
            <a:ext cx="5026487" cy="2998509"/>
          </a:xfrm>
          <a:prstGeom prst="rect">
            <a:avLst/>
          </a:prstGeom>
        </p:spPr>
      </p:pic>
    </p:spTree>
    <p:extLst>
      <p:ext uri="{BB962C8B-B14F-4D97-AF65-F5344CB8AC3E}">
        <p14:creationId xmlns:p14="http://schemas.microsoft.com/office/powerpoint/2010/main" val="1868124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46225" y="361978"/>
            <a:ext cx="6454775" cy="541337"/>
          </a:xfrm>
        </p:spPr>
        <p:txBody>
          <a:bodyPr/>
          <a:lstStyle/>
          <a:p>
            <a:r>
              <a:rPr lang="es-ES" dirty="0"/>
              <a:t>Para seguir aprendiendo</a:t>
            </a:r>
          </a:p>
        </p:txBody>
      </p:sp>
      <p:pic>
        <p:nvPicPr>
          <p:cNvPr id="9" name="Imagen 8">
            <a:extLst>
              <a:ext uri="{FF2B5EF4-FFF2-40B4-BE49-F238E27FC236}">
                <a16:creationId xmlns:a16="http://schemas.microsoft.com/office/drawing/2014/main" id="{363A5B6D-3E8F-4741-BCE2-B436F575D47F}"/>
              </a:ext>
            </a:extLst>
          </p:cNvPr>
          <p:cNvPicPr>
            <a:picLocks noChangeAspect="1"/>
          </p:cNvPicPr>
          <p:nvPr/>
        </p:nvPicPr>
        <p:blipFill>
          <a:blip r:embed="rId3"/>
          <a:stretch>
            <a:fillRect/>
          </a:stretch>
        </p:blipFill>
        <p:spPr>
          <a:xfrm>
            <a:off x="2082461" y="1289201"/>
            <a:ext cx="2302278" cy="3288968"/>
          </a:xfrm>
          <a:prstGeom prst="rect">
            <a:avLst/>
          </a:prstGeom>
          <a:effectLst>
            <a:outerShdw blurRad="50800" dist="38100" dir="5400000" algn="t" rotWithShape="0">
              <a:prstClr val="black">
                <a:alpha val="40000"/>
              </a:prstClr>
            </a:outerShdw>
          </a:effectLst>
        </p:spPr>
      </p:pic>
      <p:sp>
        <p:nvSpPr>
          <p:cNvPr id="11" name="CuadroTexto 10">
            <a:extLst>
              <a:ext uri="{FF2B5EF4-FFF2-40B4-BE49-F238E27FC236}">
                <a16:creationId xmlns:a16="http://schemas.microsoft.com/office/drawing/2014/main" id="{78DF35DC-2A77-4E9E-8BBC-2C71A5277BD3}"/>
              </a:ext>
            </a:extLst>
          </p:cNvPr>
          <p:cNvSpPr txBox="1"/>
          <p:nvPr/>
        </p:nvSpPr>
        <p:spPr>
          <a:xfrm>
            <a:off x="4773612" y="1407573"/>
            <a:ext cx="3618402" cy="600164"/>
          </a:xfrm>
          <a:prstGeom prst="rect">
            <a:avLst/>
          </a:prstGeom>
          <a:noFill/>
        </p:spPr>
        <p:txBody>
          <a:bodyPr wrap="square" rtlCol="0">
            <a:spAutoFit/>
          </a:bodyPr>
          <a:lstStyle/>
          <a:p>
            <a:pPr algn="just"/>
            <a:r>
              <a:rPr lang="es-ES" sz="1100" dirty="0"/>
              <a:t>Este libro gratuito es ya un clásico para aprender Python en español. Contiene material mucho más avanzado que el que hemos visto en este curso, pero te servirá de referencia.  </a:t>
            </a:r>
          </a:p>
        </p:txBody>
      </p:sp>
      <p:sp>
        <p:nvSpPr>
          <p:cNvPr id="3" name="CuadroTexto 2">
            <a:extLst>
              <a:ext uri="{FF2B5EF4-FFF2-40B4-BE49-F238E27FC236}">
                <a16:creationId xmlns:a16="http://schemas.microsoft.com/office/drawing/2014/main" id="{B738C374-913E-EC41-10CF-265FD1365B7F}"/>
              </a:ext>
            </a:extLst>
          </p:cNvPr>
          <p:cNvSpPr txBox="1"/>
          <p:nvPr/>
        </p:nvSpPr>
        <p:spPr>
          <a:xfrm>
            <a:off x="2164403" y="4642075"/>
            <a:ext cx="6655342" cy="300082"/>
          </a:xfrm>
          <a:prstGeom prst="rect">
            <a:avLst/>
          </a:prstGeom>
          <a:noFill/>
        </p:spPr>
        <p:txBody>
          <a:bodyPr wrap="square">
            <a:spAutoFit/>
          </a:bodyPr>
          <a:lstStyle/>
          <a:p>
            <a:r>
              <a:rPr lang="en-US" dirty="0">
                <a:hlinkClick r:id="rId4"/>
              </a:rPr>
              <a:t>https://repositori.uji.es/xmlui/bitstream/handle/10234/102653/s93_impressora.pdf</a:t>
            </a:r>
            <a:endParaRPr lang="en-US" dirty="0"/>
          </a:p>
        </p:txBody>
      </p:sp>
    </p:spTree>
    <p:extLst>
      <p:ext uri="{BB962C8B-B14F-4D97-AF65-F5344CB8AC3E}">
        <p14:creationId xmlns:p14="http://schemas.microsoft.com/office/powerpoint/2010/main" val="192120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385647" y="228600"/>
            <a:ext cx="7758354" cy="1054100"/>
          </a:xfrm>
        </p:spPr>
        <p:txBody>
          <a:bodyPr/>
          <a:lstStyle/>
          <a:p>
            <a:r>
              <a:rPr lang="es-ES" dirty="0"/>
              <a:t>Las máquinas sólo entienden un código extraño</a:t>
            </a:r>
          </a:p>
        </p:txBody>
      </p:sp>
      <p:pic>
        <p:nvPicPr>
          <p:cNvPr id="7" name="Imagen 6">
            <a:extLst>
              <a:ext uri="{FF2B5EF4-FFF2-40B4-BE49-F238E27FC236}">
                <a16:creationId xmlns:a16="http://schemas.microsoft.com/office/drawing/2014/main" id="{1EEB92B7-7B2F-422F-9A4D-59922FF82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646" y="1707654"/>
            <a:ext cx="3793722" cy="3270009"/>
          </a:xfrm>
          <a:prstGeom prst="rect">
            <a:avLst/>
          </a:prstGeom>
        </p:spPr>
      </p:pic>
      <p:sp>
        <p:nvSpPr>
          <p:cNvPr id="8" name="CuadroTexto 7">
            <a:extLst>
              <a:ext uri="{FF2B5EF4-FFF2-40B4-BE49-F238E27FC236}">
                <a16:creationId xmlns:a16="http://schemas.microsoft.com/office/drawing/2014/main" id="{50FBDEAE-A34F-4257-BA00-301CB85B3DC3}"/>
              </a:ext>
            </a:extLst>
          </p:cNvPr>
          <p:cNvSpPr txBox="1"/>
          <p:nvPr/>
        </p:nvSpPr>
        <p:spPr>
          <a:xfrm>
            <a:off x="5382090" y="1617402"/>
            <a:ext cx="2925002" cy="248209"/>
          </a:xfrm>
          <a:prstGeom prst="rect">
            <a:avLst/>
          </a:prstGeom>
          <a:noFill/>
        </p:spPr>
        <p:txBody>
          <a:bodyPr wrap="square" rtlCol="0">
            <a:spAutoFit/>
          </a:bodyPr>
          <a:lstStyle/>
          <a:p>
            <a:r>
              <a:rPr lang="es-ES" sz="1013" dirty="0"/>
              <a:t>Volcado de la memoria de un programa</a:t>
            </a:r>
          </a:p>
        </p:txBody>
      </p:sp>
    </p:spTree>
    <p:extLst>
      <p:ext uri="{BB962C8B-B14F-4D97-AF65-F5344CB8AC3E}">
        <p14:creationId xmlns:p14="http://schemas.microsoft.com/office/powerpoint/2010/main" val="260786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639305"/>
          </a:xfrm>
        </p:spPr>
        <p:txBody>
          <a:bodyPr/>
          <a:lstStyle/>
          <a:p>
            <a:r>
              <a:rPr lang="es-ES" dirty="0"/>
              <a:t>Pero existe una solución…</a:t>
            </a:r>
          </a:p>
        </p:txBody>
      </p:sp>
      <p:sp>
        <p:nvSpPr>
          <p:cNvPr id="2" name="CuadroTexto 1">
            <a:extLst>
              <a:ext uri="{FF2B5EF4-FFF2-40B4-BE49-F238E27FC236}">
                <a16:creationId xmlns:a16="http://schemas.microsoft.com/office/drawing/2014/main" id="{4B9B5A44-244D-4B79-AC20-1F4EA093BA80}"/>
              </a:ext>
            </a:extLst>
          </p:cNvPr>
          <p:cNvSpPr txBox="1"/>
          <p:nvPr/>
        </p:nvSpPr>
        <p:spPr>
          <a:xfrm>
            <a:off x="1447639" y="1081972"/>
            <a:ext cx="2322258" cy="253916"/>
          </a:xfrm>
          <a:prstGeom prst="rect">
            <a:avLst/>
          </a:prstGeom>
          <a:noFill/>
        </p:spPr>
        <p:txBody>
          <a:bodyPr wrap="square" rtlCol="0">
            <a:spAutoFit/>
          </a:bodyPr>
          <a:lstStyle/>
          <a:p>
            <a:r>
              <a:rPr lang="es-ES" sz="1050" dirty="0"/>
              <a:t>Lenguaje de programación</a:t>
            </a:r>
          </a:p>
        </p:txBody>
      </p:sp>
      <p:sp>
        <p:nvSpPr>
          <p:cNvPr id="3" name="Rectángulo 2">
            <a:extLst>
              <a:ext uri="{FF2B5EF4-FFF2-40B4-BE49-F238E27FC236}">
                <a16:creationId xmlns:a16="http://schemas.microsoft.com/office/drawing/2014/main" id="{A3CE2227-C8AD-4CD3-9A1C-D70E1EB272AC}"/>
              </a:ext>
            </a:extLst>
          </p:cNvPr>
          <p:cNvSpPr/>
          <p:nvPr/>
        </p:nvSpPr>
        <p:spPr>
          <a:xfrm>
            <a:off x="5216788" y="2274537"/>
            <a:ext cx="1458162" cy="935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13" dirty="0"/>
              <a:t>Programa</a:t>
            </a:r>
          </a:p>
          <a:p>
            <a:pPr algn="ctr"/>
            <a:r>
              <a:rPr lang="es-ES" sz="1013" dirty="0"/>
              <a:t>traductor</a:t>
            </a:r>
          </a:p>
        </p:txBody>
      </p:sp>
      <p:sp>
        <p:nvSpPr>
          <p:cNvPr id="9" name="CuadroTexto 8">
            <a:extLst>
              <a:ext uri="{FF2B5EF4-FFF2-40B4-BE49-F238E27FC236}">
                <a16:creationId xmlns:a16="http://schemas.microsoft.com/office/drawing/2014/main" id="{E70E7F14-3AB2-41BF-8ABF-1861F6DE5841}"/>
              </a:ext>
            </a:extLst>
          </p:cNvPr>
          <p:cNvSpPr txBox="1"/>
          <p:nvPr/>
        </p:nvSpPr>
        <p:spPr>
          <a:xfrm>
            <a:off x="6462210" y="4785996"/>
            <a:ext cx="2322258" cy="248209"/>
          </a:xfrm>
          <a:prstGeom prst="rect">
            <a:avLst/>
          </a:prstGeom>
          <a:noFill/>
        </p:spPr>
        <p:txBody>
          <a:bodyPr wrap="square" rtlCol="0">
            <a:spAutoFit/>
          </a:bodyPr>
          <a:lstStyle/>
          <a:p>
            <a:r>
              <a:rPr lang="es-ES" sz="1013" dirty="0"/>
              <a:t>Código máquina</a:t>
            </a:r>
          </a:p>
        </p:txBody>
      </p:sp>
      <p:pic>
        <p:nvPicPr>
          <p:cNvPr id="13" name="Imagen 12">
            <a:extLst>
              <a:ext uri="{FF2B5EF4-FFF2-40B4-BE49-F238E27FC236}">
                <a16:creationId xmlns:a16="http://schemas.microsoft.com/office/drawing/2014/main" id="{8D7F4AE8-6B71-4495-B408-F27417C3088D}"/>
              </a:ext>
            </a:extLst>
          </p:cNvPr>
          <p:cNvPicPr>
            <a:picLocks noChangeAspect="1"/>
          </p:cNvPicPr>
          <p:nvPr/>
        </p:nvPicPr>
        <p:blipFill>
          <a:blip r:embed="rId3"/>
          <a:stretch>
            <a:fillRect/>
          </a:stretch>
        </p:blipFill>
        <p:spPr>
          <a:xfrm>
            <a:off x="1392284" y="1666068"/>
            <a:ext cx="2993652" cy="3262313"/>
          </a:xfrm>
          <a:prstGeom prst="rect">
            <a:avLst/>
          </a:prstGeom>
        </p:spPr>
      </p:pic>
      <p:pic>
        <p:nvPicPr>
          <p:cNvPr id="14" name="Imagen 13">
            <a:extLst>
              <a:ext uri="{FF2B5EF4-FFF2-40B4-BE49-F238E27FC236}">
                <a16:creationId xmlns:a16="http://schemas.microsoft.com/office/drawing/2014/main" id="{524BC2F4-893F-4B14-A986-6FF5CB12D812}"/>
              </a:ext>
            </a:extLst>
          </p:cNvPr>
          <p:cNvPicPr>
            <a:picLocks noChangeAspect="1"/>
          </p:cNvPicPr>
          <p:nvPr/>
        </p:nvPicPr>
        <p:blipFill>
          <a:blip r:embed="rId4"/>
          <a:stretch>
            <a:fillRect/>
          </a:stretch>
        </p:blipFill>
        <p:spPr>
          <a:xfrm>
            <a:off x="6433904" y="3681169"/>
            <a:ext cx="2378869" cy="935831"/>
          </a:xfrm>
          <a:prstGeom prst="rect">
            <a:avLst/>
          </a:prstGeom>
        </p:spPr>
      </p:pic>
      <p:sp>
        <p:nvSpPr>
          <p:cNvPr id="15" name="Flecha: a la derecha 14">
            <a:extLst>
              <a:ext uri="{FF2B5EF4-FFF2-40B4-BE49-F238E27FC236}">
                <a16:creationId xmlns:a16="http://schemas.microsoft.com/office/drawing/2014/main" id="{94E1B4C8-A418-46B3-AB20-4D48E04DD30D}"/>
              </a:ext>
            </a:extLst>
          </p:cNvPr>
          <p:cNvSpPr/>
          <p:nvPr/>
        </p:nvSpPr>
        <p:spPr>
          <a:xfrm>
            <a:off x="4578568" y="2517744"/>
            <a:ext cx="364907" cy="324036"/>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13"/>
          </a:p>
        </p:txBody>
      </p:sp>
      <p:sp>
        <p:nvSpPr>
          <p:cNvPr id="16" name="Flecha: doblada hacia arriba 15">
            <a:extLst>
              <a:ext uri="{FF2B5EF4-FFF2-40B4-BE49-F238E27FC236}">
                <a16:creationId xmlns:a16="http://schemas.microsoft.com/office/drawing/2014/main" id="{EC3452C5-4387-4267-98E6-CAEDB452458C}"/>
              </a:ext>
            </a:extLst>
          </p:cNvPr>
          <p:cNvSpPr/>
          <p:nvPr/>
        </p:nvSpPr>
        <p:spPr>
          <a:xfrm flipV="1">
            <a:off x="7083279" y="2571750"/>
            <a:ext cx="540060" cy="540060"/>
          </a:xfrm>
          <a:prstGeom prst="bentUp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13"/>
          </a:p>
        </p:txBody>
      </p:sp>
    </p:spTree>
    <p:extLst>
      <p:ext uri="{BB962C8B-B14F-4D97-AF65-F5344CB8AC3E}">
        <p14:creationId xmlns:p14="http://schemas.microsoft.com/office/powerpoint/2010/main" val="18047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25844" y="228600"/>
            <a:ext cx="7718156" cy="585061"/>
          </a:xfrm>
        </p:spPr>
        <p:txBody>
          <a:bodyPr/>
          <a:lstStyle/>
          <a:p>
            <a:r>
              <a:rPr lang="es-ES" dirty="0"/>
              <a:t>Hay muchos lenguajes de programación</a:t>
            </a:r>
          </a:p>
        </p:txBody>
      </p:sp>
      <p:pic>
        <p:nvPicPr>
          <p:cNvPr id="8" name="Imagen 7">
            <a:extLst>
              <a:ext uri="{FF2B5EF4-FFF2-40B4-BE49-F238E27FC236}">
                <a16:creationId xmlns:a16="http://schemas.microsoft.com/office/drawing/2014/main" id="{8415E156-A9FF-46D6-824D-6EECFF94F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422" y="1751764"/>
            <a:ext cx="3152669" cy="2440166"/>
          </a:xfrm>
          <a:prstGeom prst="rect">
            <a:avLst/>
          </a:prstGeom>
        </p:spPr>
      </p:pic>
      <p:pic>
        <p:nvPicPr>
          <p:cNvPr id="11" name="Imagen 10">
            <a:extLst>
              <a:ext uri="{FF2B5EF4-FFF2-40B4-BE49-F238E27FC236}">
                <a16:creationId xmlns:a16="http://schemas.microsoft.com/office/drawing/2014/main" id="{A762C1E4-AF03-4D00-BDAF-76AA3A573F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9683" y="2078727"/>
            <a:ext cx="1878806" cy="1443038"/>
          </a:xfrm>
          <a:prstGeom prst="rect">
            <a:avLst/>
          </a:prstGeom>
        </p:spPr>
      </p:pic>
      <p:sp>
        <p:nvSpPr>
          <p:cNvPr id="12" name="CuadroTexto 11">
            <a:extLst>
              <a:ext uri="{FF2B5EF4-FFF2-40B4-BE49-F238E27FC236}">
                <a16:creationId xmlns:a16="http://schemas.microsoft.com/office/drawing/2014/main" id="{86BCCE68-83A6-42D4-AEE1-D53759C8A763}"/>
              </a:ext>
            </a:extLst>
          </p:cNvPr>
          <p:cNvSpPr txBox="1"/>
          <p:nvPr/>
        </p:nvSpPr>
        <p:spPr>
          <a:xfrm>
            <a:off x="5058055" y="4407954"/>
            <a:ext cx="2201111" cy="248209"/>
          </a:xfrm>
          <a:prstGeom prst="rect">
            <a:avLst/>
          </a:prstGeom>
          <a:noFill/>
        </p:spPr>
        <p:txBody>
          <a:bodyPr wrap="square" rtlCol="0">
            <a:spAutoFit/>
          </a:bodyPr>
          <a:lstStyle/>
          <a:p>
            <a:r>
              <a:rPr lang="es-ES" sz="1013" dirty="0"/>
              <a:t>Grace Hopper (1906-1992)</a:t>
            </a:r>
          </a:p>
        </p:txBody>
      </p:sp>
      <p:sp>
        <p:nvSpPr>
          <p:cNvPr id="17" name="CuadroTexto 16">
            <a:extLst>
              <a:ext uri="{FF2B5EF4-FFF2-40B4-BE49-F238E27FC236}">
                <a16:creationId xmlns:a16="http://schemas.microsoft.com/office/drawing/2014/main" id="{3B7ECEEB-78C9-460E-A277-2E0BE9AA20E5}"/>
              </a:ext>
            </a:extLst>
          </p:cNvPr>
          <p:cNvSpPr txBox="1"/>
          <p:nvPr/>
        </p:nvSpPr>
        <p:spPr>
          <a:xfrm>
            <a:off x="1357909" y="1751764"/>
            <a:ext cx="1917947" cy="248209"/>
          </a:xfrm>
          <a:prstGeom prst="rect">
            <a:avLst/>
          </a:prstGeom>
          <a:noFill/>
        </p:spPr>
        <p:txBody>
          <a:bodyPr wrap="square" rtlCol="0">
            <a:spAutoFit/>
          </a:bodyPr>
          <a:lstStyle/>
          <a:p>
            <a:r>
              <a:rPr lang="es-ES" sz="1013" dirty="0"/>
              <a:t>COBOL</a:t>
            </a:r>
          </a:p>
        </p:txBody>
      </p:sp>
    </p:spTree>
    <p:extLst>
      <p:ext uri="{BB962C8B-B14F-4D97-AF65-F5344CB8AC3E}">
        <p14:creationId xmlns:p14="http://schemas.microsoft.com/office/powerpoint/2010/main" val="331398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18095" y="228600"/>
            <a:ext cx="7725905" cy="509715"/>
          </a:xfrm>
        </p:spPr>
        <p:txBody>
          <a:bodyPr/>
          <a:lstStyle/>
          <a:p>
            <a:r>
              <a:rPr lang="es-ES" dirty="0"/>
              <a:t>Hay muchos lenguajes de programación</a:t>
            </a:r>
          </a:p>
        </p:txBody>
      </p:sp>
      <p:pic>
        <p:nvPicPr>
          <p:cNvPr id="3" name="Imagen 2">
            <a:extLst>
              <a:ext uri="{FF2B5EF4-FFF2-40B4-BE49-F238E27FC236}">
                <a16:creationId xmlns:a16="http://schemas.microsoft.com/office/drawing/2014/main" id="{DEF84CB7-A027-4DE1-85DC-BA17F010D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745" y="1859776"/>
            <a:ext cx="1812076" cy="2545409"/>
          </a:xfrm>
          <a:prstGeom prst="rect">
            <a:avLst/>
          </a:prstGeom>
        </p:spPr>
      </p:pic>
      <p:pic>
        <p:nvPicPr>
          <p:cNvPr id="7" name="Imagen 6">
            <a:extLst>
              <a:ext uri="{FF2B5EF4-FFF2-40B4-BE49-F238E27FC236}">
                <a16:creationId xmlns:a16="http://schemas.microsoft.com/office/drawing/2014/main" id="{0A25EF71-9C00-4FC0-A33E-BF230BCD0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850" y="1596359"/>
            <a:ext cx="1929082" cy="1536121"/>
          </a:xfrm>
          <a:prstGeom prst="rect">
            <a:avLst/>
          </a:prstGeom>
        </p:spPr>
      </p:pic>
      <p:pic>
        <p:nvPicPr>
          <p:cNvPr id="10" name="Imagen 9">
            <a:extLst>
              <a:ext uri="{FF2B5EF4-FFF2-40B4-BE49-F238E27FC236}">
                <a16:creationId xmlns:a16="http://schemas.microsoft.com/office/drawing/2014/main" id="{B63CC967-3D0F-40D5-BE74-22CC8133290C}"/>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79343" y="3403084"/>
            <a:ext cx="2456892" cy="1382002"/>
          </a:xfrm>
          <a:prstGeom prst="rect">
            <a:avLst/>
          </a:prstGeom>
        </p:spPr>
      </p:pic>
      <p:sp>
        <p:nvSpPr>
          <p:cNvPr id="13" name="CuadroTexto 12">
            <a:extLst>
              <a:ext uri="{FF2B5EF4-FFF2-40B4-BE49-F238E27FC236}">
                <a16:creationId xmlns:a16="http://schemas.microsoft.com/office/drawing/2014/main" id="{E139150A-2388-4CAC-A914-441F99C11342}"/>
              </a:ext>
            </a:extLst>
          </p:cNvPr>
          <p:cNvSpPr txBox="1"/>
          <p:nvPr/>
        </p:nvSpPr>
        <p:spPr>
          <a:xfrm>
            <a:off x="5281047" y="3617800"/>
            <a:ext cx="1404156" cy="248209"/>
          </a:xfrm>
          <a:prstGeom prst="rect">
            <a:avLst/>
          </a:prstGeom>
          <a:noFill/>
        </p:spPr>
        <p:txBody>
          <a:bodyPr wrap="square" rtlCol="0">
            <a:spAutoFit/>
          </a:bodyPr>
          <a:lstStyle/>
          <a:p>
            <a:r>
              <a:rPr lang="es-ES" sz="1013" dirty="0"/>
              <a:t>James Gosling, 1995</a:t>
            </a:r>
          </a:p>
        </p:txBody>
      </p:sp>
      <p:sp>
        <p:nvSpPr>
          <p:cNvPr id="14" name="CuadroTexto 13">
            <a:extLst>
              <a:ext uri="{FF2B5EF4-FFF2-40B4-BE49-F238E27FC236}">
                <a16:creationId xmlns:a16="http://schemas.microsoft.com/office/drawing/2014/main" id="{F331269A-158F-4B25-9541-DE7A3410B7B7}"/>
              </a:ext>
            </a:extLst>
          </p:cNvPr>
          <p:cNvSpPr txBox="1"/>
          <p:nvPr/>
        </p:nvSpPr>
        <p:spPr>
          <a:xfrm>
            <a:off x="2036695" y="4405185"/>
            <a:ext cx="1566174" cy="404085"/>
          </a:xfrm>
          <a:prstGeom prst="rect">
            <a:avLst/>
          </a:prstGeom>
          <a:noFill/>
        </p:spPr>
        <p:txBody>
          <a:bodyPr wrap="square" rtlCol="0">
            <a:spAutoFit/>
          </a:bodyPr>
          <a:lstStyle/>
          <a:p>
            <a:pPr algn="ctr"/>
            <a:r>
              <a:rPr lang="es-ES" sz="1013" dirty="0"/>
              <a:t>Dennis Ritchie  (1969-1973)</a:t>
            </a:r>
          </a:p>
        </p:txBody>
      </p:sp>
    </p:spTree>
    <p:extLst>
      <p:ext uri="{BB962C8B-B14F-4D97-AF65-F5344CB8AC3E}">
        <p14:creationId xmlns:p14="http://schemas.microsoft.com/office/powerpoint/2010/main" val="70751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763292"/>
          </a:xfrm>
        </p:spPr>
        <p:txBody>
          <a:bodyPr/>
          <a:lstStyle/>
          <a:p>
            <a:r>
              <a:rPr lang="es-ES" dirty="0"/>
              <a:t>¿Por qué aprender Python?</a:t>
            </a:r>
          </a:p>
        </p:txBody>
      </p:sp>
      <p:pic>
        <p:nvPicPr>
          <p:cNvPr id="7" name="Imagen 6">
            <a:extLst>
              <a:ext uri="{FF2B5EF4-FFF2-40B4-BE49-F238E27FC236}">
                <a16:creationId xmlns:a16="http://schemas.microsoft.com/office/drawing/2014/main" id="{E795ADE4-3CBD-4A77-850B-006BA514EB5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57910" y="1488909"/>
            <a:ext cx="1807823" cy="1290701"/>
          </a:xfrm>
          <a:prstGeom prst="rect">
            <a:avLst/>
          </a:prstGeom>
        </p:spPr>
      </p:pic>
      <p:pic>
        <p:nvPicPr>
          <p:cNvPr id="10" name="Imagen 9">
            <a:extLst>
              <a:ext uri="{FF2B5EF4-FFF2-40B4-BE49-F238E27FC236}">
                <a16:creationId xmlns:a16="http://schemas.microsoft.com/office/drawing/2014/main" id="{02C92944-0696-4C49-BE06-75E5E675DC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5500" y="2584668"/>
            <a:ext cx="1172641" cy="1758463"/>
          </a:xfrm>
          <a:prstGeom prst="rect">
            <a:avLst/>
          </a:prstGeom>
        </p:spPr>
      </p:pic>
      <p:sp>
        <p:nvSpPr>
          <p:cNvPr id="12" name="CuadroTexto 11">
            <a:extLst>
              <a:ext uri="{FF2B5EF4-FFF2-40B4-BE49-F238E27FC236}">
                <a16:creationId xmlns:a16="http://schemas.microsoft.com/office/drawing/2014/main" id="{21C7F387-895F-42DE-8A2F-65D6C171C378}"/>
              </a:ext>
            </a:extLst>
          </p:cNvPr>
          <p:cNvSpPr txBox="1"/>
          <p:nvPr/>
        </p:nvSpPr>
        <p:spPr>
          <a:xfrm>
            <a:off x="1493658" y="4383441"/>
            <a:ext cx="1971953" cy="404085"/>
          </a:xfrm>
          <a:prstGeom prst="rect">
            <a:avLst/>
          </a:prstGeom>
          <a:noFill/>
        </p:spPr>
        <p:txBody>
          <a:bodyPr wrap="square" rtlCol="0">
            <a:spAutoFit/>
          </a:bodyPr>
          <a:lstStyle/>
          <a:p>
            <a:r>
              <a:rPr lang="es-ES" sz="1013" dirty="0"/>
              <a:t>Guido van </a:t>
            </a:r>
            <a:r>
              <a:rPr lang="es-ES" sz="1013" dirty="0" err="1"/>
              <a:t>Rossum</a:t>
            </a:r>
            <a:r>
              <a:rPr lang="es-ES" sz="1013" dirty="0"/>
              <a:t>, creador de Python</a:t>
            </a:r>
          </a:p>
        </p:txBody>
      </p:sp>
      <p:sp>
        <p:nvSpPr>
          <p:cNvPr id="13" name="CuadroTexto 12">
            <a:extLst>
              <a:ext uri="{FF2B5EF4-FFF2-40B4-BE49-F238E27FC236}">
                <a16:creationId xmlns:a16="http://schemas.microsoft.com/office/drawing/2014/main" id="{FF9065DA-4A22-447A-9FCD-345A3CD6E92C}"/>
              </a:ext>
            </a:extLst>
          </p:cNvPr>
          <p:cNvSpPr txBox="1"/>
          <p:nvPr/>
        </p:nvSpPr>
        <p:spPr>
          <a:xfrm>
            <a:off x="3761910" y="1923678"/>
            <a:ext cx="4860540" cy="461665"/>
          </a:xfrm>
          <a:prstGeom prst="rect">
            <a:avLst/>
          </a:prstGeom>
          <a:noFill/>
        </p:spPr>
        <p:txBody>
          <a:bodyPr wrap="square" rtlCol="0">
            <a:spAutoFit/>
          </a:bodyPr>
          <a:lstStyle/>
          <a:p>
            <a:r>
              <a:rPr lang="es-ES" sz="1200" dirty="0">
                <a:solidFill>
                  <a:schemeClr val="accent5">
                    <a:lumMod val="75000"/>
                  </a:schemeClr>
                </a:solidFill>
              </a:rPr>
              <a:t>Es multiplataforma, el mismo fichero se ejecuta</a:t>
            </a:r>
          </a:p>
          <a:p>
            <a:r>
              <a:rPr lang="es-ES" sz="1200" dirty="0">
                <a:solidFill>
                  <a:schemeClr val="accent5">
                    <a:lumMod val="75000"/>
                  </a:schemeClr>
                </a:solidFill>
              </a:rPr>
              <a:t>sin cambios en Windows, Mac o Linux</a:t>
            </a:r>
          </a:p>
        </p:txBody>
      </p:sp>
      <p:sp>
        <p:nvSpPr>
          <p:cNvPr id="14" name="CuadroTexto 13">
            <a:extLst>
              <a:ext uri="{FF2B5EF4-FFF2-40B4-BE49-F238E27FC236}">
                <a16:creationId xmlns:a16="http://schemas.microsoft.com/office/drawing/2014/main" id="{B74114C9-1D8D-4929-B448-502B43D218A6}"/>
              </a:ext>
            </a:extLst>
          </p:cNvPr>
          <p:cNvSpPr txBox="1"/>
          <p:nvPr/>
        </p:nvSpPr>
        <p:spPr>
          <a:xfrm>
            <a:off x="3221850" y="2671379"/>
            <a:ext cx="4860540" cy="461665"/>
          </a:xfrm>
          <a:prstGeom prst="rect">
            <a:avLst/>
          </a:prstGeom>
          <a:noFill/>
        </p:spPr>
        <p:txBody>
          <a:bodyPr wrap="square" rtlCol="0">
            <a:spAutoFit/>
          </a:bodyPr>
          <a:lstStyle/>
          <a:p>
            <a:r>
              <a:rPr lang="es-ES" sz="1200" dirty="0">
                <a:solidFill>
                  <a:schemeClr val="accent4">
                    <a:lumMod val="75000"/>
                  </a:schemeClr>
                </a:solidFill>
              </a:rPr>
              <a:t>Tiene una sintaxis muy limpia y elegante, se puede leer</a:t>
            </a:r>
          </a:p>
          <a:p>
            <a:r>
              <a:rPr lang="es-ES" sz="1200" dirty="0">
                <a:solidFill>
                  <a:schemeClr val="accent4">
                    <a:lumMod val="75000"/>
                  </a:schemeClr>
                </a:solidFill>
              </a:rPr>
              <a:t>con facilidad y eso facilita la colaboración</a:t>
            </a:r>
          </a:p>
        </p:txBody>
      </p:sp>
      <p:sp>
        <p:nvSpPr>
          <p:cNvPr id="15" name="CuadroTexto 14">
            <a:extLst>
              <a:ext uri="{FF2B5EF4-FFF2-40B4-BE49-F238E27FC236}">
                <a16:creationId xmlns:a16="http://schemas.microsoft.com/office/drawing/2014/main" id="{3142146A-E95D-4C42-906A-002E9CB0BE7B}"/>
              </a:ext>
            </a:extLst>
          </p:cNvPr>
          <p:cNvSpPr txBox="1"/>
          <p:nvPr/>
        </p:nvSpPr>
        <p:spPr>
          <a:xfrm>
            <a:off x="3836352" y="3460602"/>
            <a:ext cx="4711657" cy="461665"/>
          </a:xfrm>
          <a:prstGeom prst="rect">
            <a:avLst/>
          </a:prstGeom>
          <a:noFill/>
        </p:spPr>
        <p:txBody>
          <a:bodyPr wrap="square" rtlCol="0">
            <a:spAutoFit/>
          </a:bodyPr>
          <a:lstStyle/>
          <a:p>
            <a:r>
              <a:rPr lang="es-ES" sz="1200" dirty="0">
                <a:solidFill>
                  <a:schemeClr val="bg1">
                    <a:lumMod val="50000"/>
                  </a:schemeClr>
                </a:solidFill>
              </a:rPr>
              <a:t>Es Open </a:t>
            </a:r>
            <a:r>
              <a:rPr lang="es-ES" sz="1200" dirty="0" err="1">
                <a:solidFill>
                  <a:schemeClr val="bg1">
                    <a:lumMod val="50000"/>
                  </a:schemeClr>
                </a:solidFill>
              </a:rPr>
              <a:t>Source</a:t>
            </a:r>
            <a:r>
              <a:rPr lang="es-ES" sz="1200" dirty="0">
                <a:solidFill>
                  <a:schemeClr val="bg1">
                    <a:lumMod val="50000"/>
                  </a:schemeClr>
                </a:solidFill>
              </a:rPr>
              <a:t> y lo mantiene una organización</a:t>
            </a:r>
          </a:p>
          <a:p>
            <a:r>
              <a:rPr lang="es-ES" sz="1200" dirty="0">
                <a:solidFill>
                  <a:schemeClr val="bg1">
                    <a:lumMod val="50000"/>
                  </a:schemeClr>
                </a:solidFill>
              </a:rPr>
              <a:t>sin ánimo de lucro, la </a:t>
            </a:r>
            <a:r>
              <a:rPr lang="es-ES" sz="1200" dirty="0">
                <a:hlinkClick r:id="rId5"/>
              </a:rPr>
              <a:t>Python Software </a:t>
            </a:r>
            <a:r>
              <a:rPr lang="es-ES" sz="1200" dirty="0" err="1">
                <a:hlinkClick r:id="rId5"/>
              </a:rPr>
              <a:t>Foundation</a:t>
            </a:r>
            <a:endParaRPr lang="es-ES" sz="1200" dirty="0"/>
          </a:p>
        </p:txBody>
      </p:sp>
      <p:sp>
        <p:nvSpPr>
          <p:cNvPr id="16" name="CuadroTexto 15">
            <a:extLst>
              <a:ext uri="{FF2B5EF4-FFF2-40B4-BE49-F238E27FC236}">
                <a16:creationId xmlns:a16="http://schemas.microsoft.com/office/drawing/2014/main" id="{ACA8B0CE-6B6D-4823-B106-01E30497D2E5}"/>
              </a:ext>
            </a:extLst>
          </p:cNvPr>
          <p:cNvSpPr txBox="1"/>
          <p:nvPr/>
        </p:nvSpPr>
        <p:spPr>
          <a:xfrm>
            <a:off x="4283460" y="4149457"/>
            <a:ext cx="4860540" cy="646331"/>
          </a:xfrm>
          <a:prstGeom prst="rect">
            <a:avLst/>
          </a:prstGeom>
          <a:noFill/>
        </p:spPr>
        <p:txBody>
          <a:bodyPr wrap="square" rtlCol="0">
            <a:spAutoFit/>
          </a:bodyPr>
          <a:lstStyle/>
          <a:p>
            <a:r>
              <a:rPr lang="es-ES" sz="1200" dirty="0">
                <a:solidFill>
                  <a:schemeClr val="accent5">
                    <a:lumMod val="75000"/>
                  </a:schemeClr>
                </a:solidFill>
              </a:rPr>
              <a:t>Existe un catálogo enorme de paquetes, programas ya</a:t>
            </a:r>
          </a:p>
          <a:p>
            <a:r>
              <a:rPr lang="es-ES" sz="1200" dirty="0">
                <a:solidFill>
                  <a:schemeClr val="accent5">
                    <a:lumMod val="75000"/>
                  </a:schemeClr>
                </a:solidFill>
              </a:rPr>
              <a:t>hechos por otras personas, que cubren casi todas las</a:t>
            </a:r>
          </a:p>
          <a:p>
            <a:r>
              <a:rPr lang="es-ES" sz="1200" dirty="0">
                <a:solidFill>
                  <a:schemeClr val="accent5">
                    <a:lumMod val="75000"/>
                  </a:schemeClr>
                </a:solidFill>
              </a:rPr>
              <a:t>necesidades imaginables.</a:t>
            </a:r>
          </a:p>
        </p:txBody>
      </p:sp>
    </p:spTree>
    <p:extLst>
      <p:ext uri="{BB962C8B-B14F-4D97-AF65-F5344CB8AC3E}">
        <p14:creationId xmlns:p14="http://schemas.microsoft.com/office/powerpoint/2010/main" val="93360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554999"/>
          </a:xfrm>
        </p:spPr>
        <p:txBody>
          <a:bodyPr/>
          <a:lstStyle/>
          <a:p>
            <a:r>
              <a:rPr lang="es-ES" dirty="0"/>
              <a:t>Instalación de Python</a:t>
            </a:r>
          </a:p>
        </p:txBody>
      </p:sp>
      <p:sp>
        <p:nvSpPr>
          <p:cNvPr id="6" name="CuadroTexto 5">
            <a:extLst>
              <a:ext uri="{FF2B5EF4-FFF2-40B4-BE49-F238E27FC236}">
                <a16:creationId xmlns:a16="http://schemas.microsoft.com/office/drawing/2014/main" id="{D63F288D-0920-48F1-BF15-F2E055DFCE5A}"/>
              </a:ext>
            </a:extLst>
          </p:cNvPr>
          <p:cNvSpPr txBox="1"/>
          <p:nvPr/>
        </p:nvSpPr>
        <p:spPr>
          <a:xfrm>
            <a:off x="1317772" y="4600622"/>
            <a:ext cx="7588484" cy="248209"/>
          </a:xfrm>
          <a:prstGeom prst="rect">
            <a:avLst/>
          </a:prstGeom>
          <a:noFill/>
        </p:spPr>
        <p:txBody>
          <a:bodyPr wrap="square" rtlCol="0">
            <a:spAutoFit/>
          </a:bodyPr>
          <a:lstStyle/>
          <a:p>
            <a:r>
              <a:rPr lang="es-ES" sz="1013" dirty="0"/>
              <a:t>Usaremos </a:t>
            </a:r>
            <a:r>
              <a:rPr lang="es-ES" sz="1013" dirty="0" err="1"/>
              <a:t>Thonny</a:t>
            </a:r>
            <a:r>
              <a:rPr lang="es-ES" sz="1013" dirty="0"/>
              <a:t>, un entorno especialmente diseñado para principiantes, que instala Python y un editor. Conéctate a </a:t>
            </a:r>
            <a:r>
              <a:rPr lang="es-ES" sz="1013" dirty="0">
                <a:hlinkClick r:id="rId3"/>
              </a:rPr>
              <a:t>http://thonny.org</a:t>
            </a:r>
            <a:endParaRPr lang="es-ES" sz="1013" dirty="0"/>
          </a:p>
        </p:txBody>
      </p:sp>
      <p:pic>
        <p:nvPicPr>
          <p:cNvPr id="5" name="Imagen 4">
            <a:extLst>
              <a:ext uri="{FF2B5EF4-FFF2-40B4-BE49-F238E27FC236}">
                <a16:creationId xmlns:a16="http://schemas.microsoft.com/office/drawing/2014/main" id="{B8AE70F3-8668-BDA2-D2FE-C8045CD09785}"/>
              </a:ext>
            </a:extLst>
          </p:cNvPr>
          <p:cNvPicPr>
            <a:picLocks noChangeAspect="1"/>
          </p:cNvPicPr>
          <p:nvPr/>
        </p:nvPicPr>
        <p:blipFill>
          <a:blip r:embed="rId4"/>
          <a:stretch>
            <a:fillRect/>
          </a:stretch>
        </p:blipFill>
        <p:spPr>
          <a:xfrm>
            <a:off x="2643584" y="998267"/>
            <a:ext cx="4424728" cy="3296856"/>
          </a:xfrm>
          <a:prstGeom prst="rect">
            <a:avLst/>
          </a:prstGeom>
        </p:spPr>
      </p:pic>
    </p:spTree>
    <p:extLst>
      <p:ext uri="{BB962C8B-B14F-4D97-AF65-F5344CB8AC3E}">
        <p14:creationId xmlns:p14="http://schemas.microsoft.com/office/powerpoint/2010/main" val="9703515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3AC239DE-4495-45AB-A642-84873D6EC143}" vid="{ADDCAA0F-EA35-422D-841E-59E8EF71B2C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E6A9B1AE3C694449E1CBECB26767C28" ma:contentTypeVersion="0" ma:contentTypeDescription="Crear nuevo documento." ma:contentTypeScope="" ma:versionID="f939733f7a29ff16f56243c74c11c85c">
  <xsd:schema xmlns:xsd="http://www.w3.org/2001/XMLSchema" xmlns:xs="http://www.w3.org/2001/XMLSchema" xmlns:p="http://schemas.microsoft.com/office/2006/metadata/properties" targetNamespace="http://schemas.microsoft.com/office/2006/metadata/properties" ma:root="true" ma:fieldsID="ebba8a198e9bb40c3eeca6d0bd4125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AB788B-E2DA-4E16-B351-E0EC0D46F47D}">
  <ds:schemaRefs>
    <ds:schemaRef ds:uri="http://schemas.microsoft.com/sharepoint/v3/contenttype/forms"/>
  </ds:schemaRefs>
</ds:datastoreItem>
</file>

<file path=customXml/itemProps2.xml><?xml version="1.0" encoding="utf-8"?>
<ds:datastoreItem xmlns:ds="http://schemas.openxmlformats.org/officeDocument/2006/customXml" ds:itemID="{6FA80CCC-508F-47A8-A8E6-442477940E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2331040-8433-4BD1-90D6-FEBE17A71FCC}">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4830</TotalTime>
  <Words>2239</Words>
  <Application>Microsoft Office PowerPoint</Application>
  <PresentationFormat>Presentación en pantalla (16:9)</PresentationFormat>
  <Paragraphs>231</Paragraphs>
  <Slides>36</Slides>
  <Notes>35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Calibri</vt:lpstr>
      <vt:lpstr>Calibri Light</vt:lpstr>
      <vt:lpstr>Kristen ITC</vt:lpstr>
      <vt:lpstr>Lucida Console</vt:lpstr>
      <vt:lpstr>Lucida Sans Typewriter</vt:lpstr>
      <vt:lpstr>Times New Roman</vt:lpstr>
      <vt:lpstr>Tema de Office</vt:lpstr>
      <vt:lpstr>     Introducción a la programación con Python</vt:lpstr>
      <vt:lpstr>¿Por qué estamos hoy aquí?</vt:lpstr>
      <vt:lpstr>Presentación de PowerPoint</vt:lpstr>
      <vt:lpstr>Las máquinas sólo entienden un código extraño</vt:lpstr>
      <vt:lpstr>Pero existe una solución…</vt:lpstr>
      <vt:lpstr>Hay muchos lenguajes de programación</vt:lpstr>
      <vt:lpstr>Hay muchos lenguajes de programación</vt:lpstr>
      <vt:lpstr>¿Por qué aprender Python?</vt:lpstr>
      <vt:lpstr>Instalación de Python</vt:lpstr>
      <vt:lpstr>Instalación de Python</vt:lpstr>
      <vt:lpstr>Instalación de Python</vt:lpstr>
      <vt:lpstr>Descargar los materiales del curso</vt:lpstr>
      <vt:lpstr>Python Shell como calculadora</vt:lpstr>
      <vt:lpstr>Editar un programa</vt:lpstr>
      <vt:lpstr>Hola mundo</vt:lpstr>
      <vt:lpstr>Hola mundo</vt:lpstr>
      <vt:lpstr>Hola mundo</vt:lpstr>
      <vt:lpstr>Variables</vt:lpstr>
      <vt:lpstr>Variables</vt:lpstr>
      <vt:lpstr>Listas</vt:lpstr>
      <vt:lpstr>Variables booleanas</vt:lpstr>
      <vt:lpstr>Bucles</vt:lpstr>
      <vt:lpstr>Funciones</vt:lpstr>
      <vt:lpstr>Adivina el número</vt:lpstr>
      <vt:lpstr>Adivina el número</vt:lpstr>
      <vt:lpstr>Sonido</vt:lpstr>
      <vt:lpstr>Gráficos</vt:lpstr>
      <vt:lpstr>Gráficos</vt:lpstr>
      <vt:lpstr>Gráficos</vt:lpstr>
      <vt:lpstr>Gráficos</vt:lpstr>
      <vt:lpstr>Gráficos</vt:lpstr>
      <vt:lpstr>Animación</vt:lpstr>
      <vt:lpstr>La tortuga</vt:lpstr>
      <vt:lpstr>Que te pillo</vt:lpstr>
      <vt:lpstr>Para seguir aprendiendo</vt:lpstr>
      <vt:lpstr>Para seguir aprendiendo</vt:lpstr>
    </vt:vector>
  </TitlesOfParts>
  <Company>Universidad Pontificia Comillas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presentación</dc:title>
  <dc:creator>Carmen Escudero Guirado</dc:creator>
  <cp:lastModifiedBy>Javier García Algarra</cp:lastModifiedBy>
  <cp:revision>274</cp:revision>
  <dcterms:created xsi:type="dcterms:W3CDTF">2017-07-19T07:53:01Z</dcterms:created>
  <dcterms:modified xsi:type="dcterms:W3CDTF">2023-08-02T16:16:28Z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0x010100AE6A9B1AE3C694449E1CBECB26767C28</vt:lpwstr>
  </property>
</Properties>
</file>