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handoutMasterIdLst>
    <p:handoutMasterId r:id="rId47"/>
  </p:handoutMasterIdLst>
  <p:sldIdLst>
    <p:sldId id="256"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00" r:id="rId24"/>
    <p:sldId id="278" r:id="rId25"/>
    <p:sldId id="279" r:id="rId26"/>
    <p:sldId id="298"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9" r:id="rId40"/>
    <p:sldId id="293" r:id="rId41"/>
    <p:sldId id="294" r:id="rId42"/>
    <p:sldId id="295" r:id="rId43"/>
    <p:sldId id="296" r:id="rId44"/>
    <p:sldId id="297" r:id="rId45"/>
  </p:sldIdLst>
  <p:sldSz cx="9144000" cy="5143500" type="screen16x9"/>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B92"/>
    <a:srgbClr val="0D4C92"/>
    <a:srgbClr val="0C4B91"/>
    <a:srgbClr val="2C34A3"/>
    <a:srgbClr val="ED7D31"/>
    <a:srgbClr val="E8BA00"/>
    <a:srgbClr val="E79DE2"/>
    <a:srgbClr val="F6B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DCB5C-585D-4527-B449-EE1ED881D223}" v="3" dt="2019-09-14T13:44:4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053" autoAdjust="0"/>
  </p:normalViewPr>
  <p:slideViewPr>
    <p:cSldViewPr snapToGrid="0" showGuides="1">
      <p:cViewPr varScale="1">
        <p:scale>
          <a:sx n="77" d="100"/>
          <a:sy n="77" d="100"/>
        </p:scale>
        <p:origin x="932" y="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52" d="100"/>
          <a:sy n="52" d="100"/>
        </p:scale>
        <p:origin x="2515" y="38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110F86B-BA5B-456A-9F15-1001DA431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4" name="Marcador de pie de página 3">
            <a:extLst>
              <a:ext uri="{FF2B5EF4-FFF2-40B4-BE49-F238E27FC236}">
                <a16:creationId xmlns:a16="http://schemas.microsoft.com/office/drawing/2014/main" id="{8D0B463B-5C76-4972-A160-AB124013E3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A52D53BC-EDAA-4129-A929-3C6EABA658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9F88C2-1804-4662-92F3-C7C5F0CE9812}" type="slidenum">
              <a:rPr lang="es-ES" smtClean="0"/>
              <a:t>‹Nº›</a:t>
            </a:fld>
            <a:endParaRPr lang="es-ES"/>
          </a:p>
        </p:txBody>
      </p:sp>
    </p:spTree>
    <p:extLst>
      <p:ext uri="{BB962C8B-B14F-4D97-AF65-F5344CB8AC3E}">
        <p14:creationId xmlns:p14="http://schemas.microsoft.com/office/powerpoint/2010/main" val="2821594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4FE8B-16C8-4AC4-B2E8-25ABD55C296B}" type="datetimeFigureOut">
              <a:rPr lang="es-ES" smtClean="0"/>
              <a:t>10/08/2020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25962-8DFE-4459-9D66-AC5413CC5D6A}" type="slidenum">
              <a:rPr lang="es-ES" smtClean="0"/>
              <a:t>‹Nº›</a:t>
            </a:fld>
            <a:endParaRPr lang="es-ES"/>
          </a:p>
        </p:txBody>
      </p:sp>
    </p:spTree>
    <p:extLst>
      <p:ext uri="{BB962C8B-B14F-4D97-AF65-F5344CB8AC3E}">
        <p14:creationId xmlns:p14="http://schemas.microsoft.com/office/powerpoint/2010/main" val="48385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ommons.wikimedia.org/wiki/User:Maartenschrijf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mmons.wikimedia.org/wiki/User:Mwtoew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99525962-8DFE-4459-9D66-AC5413CC5D6A}" type="slidenum">
              <a:rPr lang="es-ES" smtClean="0"/>
              <a:t>1</a:t>
            </a:fld>
            <a:endParaRPr lang="es-ES"/>
          </a:p>
        </p:txBody>
      </p:sp>
    </p:spTree>
    <p:extLst>
      <p:ext uri="{BB962C8B-B14F-4D97-AF65-F5344CB8AC3E}">
        <p14:creationId xmlns:p14="http://schemas.microsoft.com/office/powerpoint/2010/main" val="98973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lenguaje C es obra de Dennis M. Ritchie cuando trabajaba en los Bell </a:t>
            </a:r>
            <a:r>
              <a:rPr lang="es-ES" dirty="0" err="1"/>
              <a:t>Labs</a:t>
            </a:r>
            <a:r>
              <a:rPr lang="es-ES" dirty="0"/>
              <a:t> de AT&amp;T</a:t>
            </a:r>
          </a:p>
          <a:p>
            <a:r>
              <a:rPr lang="es-ES" dirty="0"/>
              <a:t>Java lo diseñó James Gosling junto a su equipo de </a:t>
            </a:r>
            <a:r>
              <a:rPr lang="es-ES" dirty="0" err="1"/>
              <a:t>Sun</a:t>
            </a:r>
            <a:r>
              <a:rPr lang="es-ES" dirty="0"/>
              <a:t> Microsystems</a:t>
            </a:r>
          </a:p>
          <a:p>
            <a:r>
              <a:rPr lang="es-ES" dirty="0"/>
              <a:t>En la actualidad, Java es una marca propiedad de Oracle </a:t>
            </a:r>
            <a:r>
              <a:rPr lang="es-ES" dirty="0" err="1"/>
              <a:t>Corporation</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10</a:t>
            </a:fld>
            <a:endParaRPr lang="es-ES"/>
          </a:p>
        </p:txBody>
      </p:sp>
    </p:spTree>
    <p:extLst>
      <p:ext uri="{BB962C8B-B14F-4D97-AF65-F5344CB8AC3E}">
        <p14:creationId xmlns:p14="http://schemas.microsoft.com/office/powerpoint/2010/main" val="2912373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clasificaciones de uso de lenguajes son complicadas. No es lo mismo el lenguaje más popular entre los desarrolladores, el más demandado por la empresas o el que más líneas de código produce. En cualquier caso, Python aparece siempre entre los 5 primeros.</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11</a:t>
            </a:fld>
            <a:endParaRPr lang="es-ES"/>
          </a:p>
        </p:txBody>
      </p:sp>
    </p:spTree>
    <p:extLst>
      <p:ext uri="{BB962C8B-B14F-4D97-AF65-F5344CB8AC3E}">
        <p14:creationId xmlns:p14="http://schemas.microsoft.com/office/powerpoint/2010/main" val="2369417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Guido van </a:t>
            </a:r>
            <a:r>
              <a:rPr lang="es-ES" dirty="0" err="1"/>
              <a:t>Rossum</a:t>
            </a:r>
            <a:r>
              <a:rPr lang="es-ES" dirty="0"/>
              <a:t> https://upload.wikimedia.org/wikipedia/commons/9/94/Guido_van_Rossum_OSCON_2006_cropped.png CC BY 2.0 Autor </a:t>
            </a:r>
            <a:r>
              <a:rPr lang="es-ES" dirty="0" err="1">
                <a:hlinkClick r:id="rId3" tooltip="User:Maartenschrijft"/>
              </a:rPr>
              <a:t>Maartenschrijft</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12</a:t>
            </a:fld>
            <a:endParaRPr lang="es-ES"/>
          </a:p>
        </p:txBody>
      </p:sp>
    </p:spTree>
    <p:extLst>
      <p:ext uri="{BB962C8B-B14F-4D97-AF65-F5344CB8AC3E}">
        <p14:creationId xmlns:p14="http://schemas.microsoft.com/office/powerpoint/2010/main" val="2324281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13</a:t>
            </a:fld>
            <a:endParaRPr lang="es-ES"/>
          </a:p>
        </p:txBody>
      </p:sp>
    </p:spTree>
    <p:extLst>
      <p:ext uri="{BB962C8B-B14F-4D97-AF65-F5344CB8AC3E}">
        <p14:creationId xmlns:p14="http://schemas.microsoft.com/office/powerpoint/2010/main" val="79858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14</a:t>
            </a:fld>
            <a:endParaRPr lang="es-ES"/>
          </a:p>
        </p:txBody>
      </p:sp>
    </p:spTree>
    <p:extLst>
      <p:ext uri="{BB962C8B-B14F-4D97-AF65-F5344CB8AC3E}">
        <p14:creationId xmlns:p14="http://schemas.microsoft.com/office/powerpoint/2010/main" val="4211556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15</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16</a:t>
            </a:fld>
            <a:endParaRPr lang="es-ES"/>
          </a:p>
        </p:txBody>
      </p:sp>
    </p:spTree>
    <p:extLst>
      <p:ext uri="{BB962C8B-B14F-4D97-AF65-F5344CB8AC3E}">
        <p14:creationId xmlns:p14="http://schemas.microsoft.com/office/powerpoint/2010/main" val="3838247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17</a:t>
            </a:fld>
            <a:endParaRPr lang="es-ES"/>
          </a:p>
        </p:txBody>
      </p:sp>
    </p:spTree>
    <p:extLst>
      <p:ext uri="{BB962C8B-B14F-4D97-AF65-F5344CB8AC3E}">
        <p14:creationId xmlns:p14="http://schemas.microsoft.com/office/powerpoint/2010/main" val="3759939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18</a:t>
            </a:fld>
            <a:endParaRPr lang="es-ES"/>
          </a:p>
        </p:txBody>
      </p:sp>
    </p:spTree>
    <p:extLst>
      <p:ext uri="{BB962C8B-B14F-4D97-AF65-F5344CB8AC3E}">
        <p14:creationId xmlns:p14="http://schemas.microsoft.com/office/powerpoint/2010/main" val="416580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19</a:t>
            </a:fld>
            <a:endParaRPr lang="es-ES"/>
          </a:p>
        </p:txBody>
      </p:sp>
    </p:spTree>
    <p:extLst>
      <p:ext uri="{BB962C8B-B14F-4D97-AF65-F5344CB8AC3E}">
        <p14:creationId xmlns:p14="http://schemas.microsoft.com/office/powerpoint/2010/main" val="251452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ITU </a:t>
            </a:r>
            <a:r>
              <a:rPr lang="es-ES" dirty="0" err="1"/>
              <a:t>Pictures</a:t>
            </a:r>
            <a:r>
              <a:rPr lang="es-ES" dirty="0"/>
              <a:t> https://www.flickr.com/photos/itupictures/16636142906   CC </a:t>
            </a:r>
            <a:r>
              <a:rPr lang="es-ES" dirty="0" err="1"/>
              <a:t>By</a:t>
            </a:r>
            <a:r>
              <a:rPr lang="es-ES" dirty="0"/>
              <a:t> 2.0</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a:t>
            </a:fld>
            <a:endParaRPr lang="es-ES"/>
          </a:p>
        </p:txBody>
      </p:sp>
    </p:spTree>
    <p:extLst>
      <p:ext uri="{BB962C8B-B14F-4D97-AF65-F5344CB8AC3E}">
        <p14:creationId xmlns:p14="http://schemas.microsoft.com/office/powerpoint/2010/main" val="3058266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20</a:t>
            </a:fld>
            <a:endParaRPr lang="es-ES"/>
          </a:p>
        </p:txBody>
      </p:sp>
    </p:spTree>
    <p:extLst>
      <p:ext uri="{BB962C8B-B14F-4D97-AF65-F5344CB8AC3E}">
        <p14:creationId xmlns:p14="http://schemas.microsoft.com/office/powerpoint/2010/main" val="2587240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21</a:t>
            </a:fld>
            <a:endParaRPr lang="es-ES"/>
          </a:p>
        </p:txBody>
      </p:sp>
    </p:spTree>
    <p:extLst>
      <p:ext uri="{BB962C8B-B14F-4D97-AF65-F5344CB8AC3E}">
        <p14:creationId xmlns:p14="http://schemas.microsoft.com/office/powerpoint/2010/main" val="545626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22</a:t>
            </a:fld>
            <a:endParaRPr lang="es-ES"/>
          </a:p>
        </p:txBody>
      </p:sp>
    </p:spTree>
    <p:extLst>
      <p:ext uri="{BB962C8B-B14F-4D97-AF65-F5344CB8AC3E}">
        <p14:creationId xmlns:p14="http://schemas.microsoft.com/office/powerpoint/2010/main" val="3154018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23</a:t>
            </a:fld>
            <a:endParaRPr lang="es-ES"/>
          </a:p>
        </p:txBody>
      </p:sp>
    </p:spTree>
    <p:extLst>
      <p:ext uri="{BB962C8B-B14F-4D97-AF65-F5344CB8AC3E}">
        <p14:creationId xmlns:p14="http://schemas.microsoft.com/office/powerpoint/2010/main" val="2662377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24</a:t>
            </a:fld>
            <a:endParaRPr lang="es-ES"/>
          </a:p>
        </p:txBody>
      </p:sp>
    </p:spTree>
    <p:extLst>
      <p:ext uri="{BB962C8B-B14F-4D97-AF65-F5344CB8AC3E}">
        <p14:creationId xmlns:p14="http://schemas.microsoft.com/office/powerpoint/2010/main" val="1176596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26</a:t>
            </a:fld>
            <a:endParaRPr lang="es-ES"/>
          </a:p>
        </p:txBody>
      </p:sp>
    </p:spTree>
    <p:extLst>
      <p:ext uri="{BB962C8B-B14F-4D97-AF65-F5344CB8AC3E}">
        <p14:creationId xmlns:p14="http://schemas.microsoft.com/office/powerpoint/2010/main" val="407489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27</a:t>
            </a:fld>
            <a:endParaRPr lang="es-ES"/>
          </a:p>
        </p:txBody>
      </p:sp>
    </p:spTree>
    <p:extLst>
      <p:ext uri="{BB962C8B-B14F-4D97-AF65-F5344CB8AC3E}">
        <p14:creationId xmlns:p14="http://schemas.microsoft.com/office/powerpoint/2010/main" val="4072523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28</a:t>
            </a:fld>
            <a:endParaRPr lang="es-ES"/>
          </a:p>
        </p:txBody>
      </p:sp>
    </p:spTree>
    <p:extLst>
      <p:ext uri="{BB962C8B-B14F-4D97-AF65-F5344CB8AC3E}">
        <p14:creationId xmlns:p14="http://schemas.microsoft.com/office/powerpoint/2010/main" val="3437840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29</a:t>
            </a:fld>
            <a:endParaRPr lang="es-ES"/>
          </a:p>
        </p:txBody>
      </p:sp>
    </p:spTree>
    <p:extLst>
      <p:ext uri="{BB962C8B-B14F-4D97-AF65-F5344CB8AC3E}">
        <p14:creationId xmlns:p14="http://schemas.microsoft.com/office/powerpoint/2010/main" val="3637499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30</a:t>
            </a:fld>
            <a:endParaRPr lang="es-ES"/>
          </a:p>
        </p:txBody>
      </p:sp>
    </p:spTree>
    <p:extLst>
      <p:ext uri="{BB962C8B-B14F-4D97-AF65-F5344CB8AC3E}">
        <p14:creationId xmlns:p14="http://schemas.microsoft.com/office/powerpoint/2010/main" val="100563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a:t>
            </a:r>
            <a:r>
              <a:rPr lang="en-US" dirty="0"/>
              <a:t>A reproduction of a page from one of the Essex cunning man James Murrell's books of magic, depicting sigils and pentacles (</a:t>
            </a:r>
            <a:r>
              <a:rPr lang="en-US" dirty="0" err="1"/>
              <a:t>havia</a:t>
            </a:r>
            <a:r>
              <a:rPr lang="en-US" dirty="0"/>
              <a:t> 1860)</a:t>
            </a:r>
          </a:p>
          <a:p>
            <a:r>
              <a:rPr lang="en-US" dirty="0" err="1"/>
              <a:t>Dominio</a:t>
            </a:r>
            <a:r>
              <a:rPr lang="en-US" dirty="0"/>
              <a:t> </a:t>
            </a:r>
            <a:r>
              <a:rPr lang="en-US" dirty="0" err="1"/>
              <a:t>público</a:t>
            </a:r>
            <a:endParaRPr lang="en-US" dirty="0"/>
          </a:p>
          <a:p>
            <a:r>
              <a:rPr lang="es-ES" dirty="0"/>
              <a:t>https://commons.wikimedia.org/wiki/File:Murrell%27s_Magic_Book.png</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VIDEO: </a:t>
            </a:r>
            <a:r>
              <a:rPr lang="es-ES" b="1" dirty="0"/>
              <a:t>Harry Potter y la Piedra Filosofal: </a:t>
            </a:r>
            <a:r>
              <a:rPr lang="es-ES" b="1" dirty="0" err="1"/>
              <a:t>Wingardium</a:t>
            </a:r>
            <a:r>
              <a:rPr lang="es-ES" b="1" dirty="0"/>
              <a:t> </a:t>
            </a:r>
            <a:r>
              <a:rPr lang="es-ES" b="1" dirty="0" err="1"/>
              <a:t>Leviosa</a:t>
            </a:r>
            <a:endParaRPr lang="es-ES" b="1" dirty="0"/>
          </a:p>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2079552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31</a:t>
            </a:fld>
            <a:endParaRPr lang="es-ES"/>
          </a:p>
        </p:txBody>
      </p:sp>
    </p:spTree>
    <p:extLst>
      <p:ext uri="{BB962C8B-B14F-4D97-AF65-F5344CB8AC3E}">
        <p14:creationId xmlns:p14="http://schemas.microsoft.com/office/powerpoint/2010/main" val="3906892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32</a:t>
            </a:fld>
            <a:endParaRPr lang="es-ES"/>
          </a:p>
        </p:txBody>
      </p:sp>
    </p:spTree>
    <p:extLst>
      <p:ext uri="{BB962C8B-B14F-4D97-AF65-F5344CB8AC3E}">
        <p14:creationId xmlns:p14="http://schemas.microsoft.com/office/powerpoint/2010/main" val="881134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33</a:t>
            </a:fld>
            <a:endParaRPr lang="es-ES"/>
          </a:p>
        </p:txBody>
      </p:sp>
    </p:spTree>
    <p:extLst>
      <p:ext uri="{BB962C8B-B14F-4D97-AF65-F5344CB8AC3E}">
        <p14:creationId xmlns:p14="http://schemas.microsoft.com/office/powerpoint/2010/main" val="3410547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VIDEO: Tema de </a:t>
            </a:r>
            <a:r>
              <a:rPr lang="es-ES" sz="1200" b="0" i="0" u="none" strike="noStrike" kern="1200" dirty="0" err="1">
                <a:solidFill>
                  <a:schemeClr val="tx1"/>
                </a:solidFill>
                <a:effectLst/>
                <a:latin typeface="+mn-lt"/>
                <a:ea typeface="+mn-ea"/>
                <a:cs typeface="+mn-cs"/>
              </a:rPr>
              <a:t>Leisure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Suit</a:t>
            </a:r>
            <a:r>
              <a:rPr lang="es-ES" sz="1200" b="0" i="0" u="none" strike="noStrike" kern="1200" dirty="0">
                <a:solidFill>
                  <a:schemeClr val="tx1"/>
                </a:solidFill>
                <a:effectLst/>
                <a:latin typeface="+mn-lt"/>
                <a:ea typeface="+mn-ea"/>
                <a:cs typeface="+mn-cs"/>
              </a:rPr>
              <a:t> Larry. Programa y música de Al </a:t>
            </a:r>
            <a:r>
              <a:rPr lang="es-ES" sz="1200" b="0" i="0" u="none" strike="noStrike" kern="1200" dirty="0" err="1">
                <a:solidFill>
                  <a:schemeClr val="tx1"/>
                </a:solidFill>
                <a:effectLst/>
                <a:latin typeface="+mn-lt"/>
                <a:ea typeface="+mn-ea"/>
                <a:cs typeface="+mn-cs"/>
              </a:rPr>
              <a:t>Lowe</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34</a:t>
            </a:fld>
            <a:endParaRPr lang="es-ES"/>
          </a:p>
        </p:txBody>
      </p:sp>
    </p:spTree>
    <p:extLst>
      <p:ext uri="{BB962C8B-B14F-4D97-AF65-F5344CB8AC3E}">
        <p14:creationId xmlns:p14="http://schemas.microsoft.com/office/powerpoint/2010/main" val="969872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35</a:t>
            </a:fld>
            <a:endParaRPr lang="es-ES"/>
          </a:p>
        </p:txBody>
      </p:sp>
    </p:spTree>
    <p:extLst>
      <p:ext uri="{BB962C8B-B14F-4D97-AF65-F5344CB8AC3E}">
        <p14:creationId xmlns:p14="http://schemas.microsoft.com/office/powerpoint/2010/main" val="4099308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Joseph Fourier https://commons.wikimedia.org/wiki/File:Joseph_Fourier_(circa_1820).jpg</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36</a:t>
            </a:fld>
            <a:endParaRPr lang="es-ES"/>
          </a:p>
        </p:txBody>
      </p:sp>
    </p:spTree>
    <p:extLst>
      <p:ext uri="{BB962C8B-B14F-4D97-AF65-F5344CB8AC3E}">
        <p14:creationId xmlns:p14="http://schemas.microsoft.com/office/powerpoint/2010/main" val="507587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37</a:t>
            </a:fld>
            <a:endParaRPr lang="es-ES"/>
          </a:p>
        </p:txBody>
      </p:sp>
    </p:spTree>
    <p:extLst>
      <p:ext uri="{BB962C8B-B14F-4D97-AF65-F5344CB8AC3E}">
        <p14:creationId xmlns:p14="http://schemas.microsoft.com/office/powerpoint/2010/main" val="2722761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38</a:t>
            </a:fld>
            <a:endParaRPr lang="es-ES"/>
          </a:p>
        </p:txBody>
      </p:sp>
    </p:spTree>
    <p:extLst>
      <p:ext uri="{BB962C8B-B14F-4D97-AF65-F5344CB8AC3E}">
        <p14:creationId xmlns:p14="http://schemas.microsoft.com/office/powerpoint/2010/main" val="3967788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39</a:t>
            </a:fld>
            <a:endParaRPr lang="es-ES"/>
          </a:p>
        </p:txBody>
      </p:sp>
    </p:spTree>
    <p:extLst>
      <p:ext uri="{BB962C8B-B14F-4D97-AF65-F5344CB8AC3E}">
        <p14:creationId xmlns:p14="http://schemas.microsoft.com/office/powerpoint/2010/main" val="556649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40</a:t>
            </a:fld>
            <a:endParaRPr lang="es-ES"/>
          </a:p>
        </p:txBody>
      </p:sp>
    </p:spTree>
    <p:extLst>
      <p:ext uri="{BB962C8B-B14F-4D97-AF65-F5344CB8AC3E}">
        <p14:creationId xmlns:p14="http://schemas.microsoft.com/office/powerpoint/2010/main" val="10742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coche autónomo https://www.flickr.com/photos/jaguarcarsmena/30465436991</a:t>
            </a:r>
          </a:p>
          <a:p>
            <a:r>
              <a:rPr lang="es-ES" dirty="0"/>
              <a:t>Imagen robots industriales https://commons.wikimedia.org/wiki/File:KUKA_Industrial_Robots_IR.jpg</a:t>
            </a:r>
          </a:p>
          <a:p>
            <a:r>
              <a:rPr lang="es-ES" dirty="0"/>
              <a:t>Imagen </a:t>
            </a:r>
            <a:r>
              <a:rPr lang="es-ES" dirty="0" err="1"/>
              <a:t>Shazam</a:t>
            </a:r>
            <a:r>
              <a:rPr lang="es-ES" dirty="0"/>
              <a:t> https://upload.wikimedia.org/wikipedia/commons/thumb/d/d2/Shazam_logo.svg/2000px-Shazam_logo.svg.pngz</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2369022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41</a:t>
            </a:fld>
            <a:endParaRPr lang="es-ES"/>
          </a:p>
        </p:txBody>
      </p:sp>
    </p:spTree>
    <p:extLst>
      <p:ext uri="{BB962C8B-B14F-4D97-AF65-F5344CB8AC3E}">
        <p14:creationId xmlns:p14="http://schemas.microsoft.com/office/powerpoint/2010/main" val="381272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Smart </a:t>
            </a:r>
            <a:r>
              <a:rPr lang="es-ES" dirty="0" err="1"/>
              <a:t>phone</a:t>
            </a:r>
            <a:r>
              <a:rPr lang="es-ES" dirty="0"/>
              <a:t> https://pxhere.com/es/photo/1205331 Dominio público</a:t>
            </a:r>
          </a:p>
          <a:p>
            <a:r>
              <a:rPr lang="es-ES" dirty="0"/>
              <a:t>Imagen aspirador </a:t>
            </a:r>
            <a:r>
              <a:rPr lang="es-ES" dirty="0" err="1"/>
              <a:t>Roomba</a:t>
            </a:r>
            <a:r>
              <a:rPr lang="es-ES" dirty="0"/>
              <a:t> </a:t>
            </a:r>
            <a:r>
              <a:rPr lang="pl-PL" b="0" dirty="0"/>
              <a:t>Photo by CEphoto, Uwe Aranas</a:t>
            </a:r>
            <a:r>
              <a:rPr lang="es-ES" b="0" dirty="0"/>
              <a:t> https://commons.wikimedia.org/wiki/File:IRobot-Roomba-Bottom-view-01.jpg</a:t>
            </a:r>
          </a:p>
          <a:p>
            <a:r>
              <a:rPr lang="es-ES" dirty="0"/>
              <a:t>Imagen juguete https://upload.wikimedia.org/wikipedia/commons/1/1e/Brickpi3_Balance_Bot.jpg CC BY 0</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2173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Margaret Hamilton https://upload.wikimedia.org/wikipedia/commons/d/db/Margaret_Hamilton_-_restoration.jpg Dominio Público</a:t>
            </a:r>
          </a:p>
          <a:p>
            <a:r>
              <a:rPr lang="es-ES" dirty="0"/>
              <a:t>Imagen Tim Berners-Lee https://c1.staticflickr.com/9/8620/16662336315_2bcb0a1253_b.jpg ITU </a:t>
            </a:r>
            <a:r>
              <a:rPr lang="es-ES" dirty="0" err="1"/>
              <a:t>Pictures</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649866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https://upload.wikimedia.org/wikipedia/commons/thumb/7/76/Wikipedia_favicon_hexdump.svg/891px-Wikipedia_favicon_hexdump.svg.png </a:t>
            </a:r>
          </a:p>
          <a:p>
            <a:r>
              <a:rPr lang="es-ES" dirty="0"/>
              <a:t>CC BY 3.0 Autor </a:t>
            </a:r>
            <a:r>
              <a:rPr lang="es-ES" b="1" dirty="0" err="1">
                <a:effectLst/>
                <a:hlinkClick r:id="rId3" tooltip="User:Mwtoews"/>
              </a:rPr>
              <a:t>Mwtoews</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271751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3854772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Foto Grace Hopper https://www.flickr.com/photos/misbehave/2782902040 </a:t>
            </a:r>
            <a:r>
              <a:rPr lang="es-ES"/>
              <a:t>CC 2.0</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9</a:t>
            </a:fld>
            <a:endParaRPr lang="es-ES"/>
          </a:p>
        </p:txBody>
      </p:sp>
    </p:spTree>
    <p:extLst>
      <p:ext uri="{BB962C8B-B14F-4D97-AF65-F5344CB8AC3E}">
        <p14:creationId xmlns:p14="http://schemas.microsoft.com/office/powerpoint/2010/main" val="2123173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62396" y="1454706"/>
            <a:ext cx="6115731" cy="2139553"/>
          </a:xfrm>
        </p:spPr>
        <p:txBody>
          <a:bodyPr anchor="b"/>
          <a:lstStyle>
            <a:lvl1pPr>
              <a:defRPr sz="4800">
                <a:solidFill>
                  <a:schemeClr val="accent1">
                    <a:lumMod val="50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762396" y="3614500"/>
            <a:ext cx="6115732" cy="1125140"/>
          </a:xfrm>
        </p:spPr>
        <p:txBody>
          <a:bodyPr>
            <a:norm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5112" y="170447"/>
            <a:ext cx="3169752" cy="6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67307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7675778" y="1588"/>
            <a:ext cx="1255091" cy="227012"/>
          </a:xfrm>
          <a:prstGeom prst="rect">
            <a:avLst/>
          </a:prstGeom>
        </p:spPr>
        <p:txBody>
          <a:bodyPr/>
          <a:lstStyle>
            <a:lvl1pPr>
              <a:defRPr sz="1050" b="1">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191664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0" name="Rectangle 9"/>
          <p:cNvSpPr/>
          <p:nvPr userDrawn="1"/>
        </p:nvSpPr>
        <p:spPr>
          <a:xfrm>
            <a:off x="8435268" y="160384"/>
            <a:ext cx="86236"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Rectangle 10"/>
          <p:cNvSpPr/>
          <p:nvPr userDrawn="1"/>
        </p:nvSpPr>
        <p:spPr>
          <a:xfrm>
            <a:off x="8569419" y="160384"/>
            <a:ext cx="576072"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4554487" y="357504"/>
            <a:ext cx="3600400" cy="225920"/>
          </a:xfrm>
          <a:prstGeom prst="rect">
            <a:avLst/>
          </a:prstGeom>
        </p:spPr>
        <p:txBody>
          <a:bodyPr vert="horz" lIns="91440" tIns="0" rIns="91440" bIns="45720" rtlCol="0" anchor="ctr"/>
          <a:lstStyle>
            <a:lvl1pPr algn="r">
              <a:defRPr sz="900">
                <a:solidFill>
                  <a:schemeClr val="tx2">
                    <a:lumMod val="75000"/>
                  </a:schemeClr>
                </a:solidFill>
              </a:defRPr>
            </a:lvl1pPr>
          </a:lstStyle>
          <a:p>
            <a:r>
              <a:rPr lang="es-ES" dirty="0"/>
              <a:t>Python Elemental </a:t>
            </a:r>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p>
        </p:txBody>
      </p:sp>
      <p:sp>
        <p:nvSpPr>
          <p:cNvPr id="18" name="5 Marcador de número de diapositiva"/>
          <p:cNvSpPr txBox="1">
            <a:spLocks/>
          </p:cNvSpPr>
          <p:nvPr userDrawn="1"/>
        </p:nvSpPr>
        <p:spPr>
          <a:xfrm>
            <a:off x="8532439" y="303498"/>
            <a:ext cx="596305" cy="273844"/>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050" b="0" smtClean="0"/>
              <a:pPr algn="ctr"/>
              <a:t>‹Nº›</a:t>
            </a:fld>
            <a:endParaRPr lang="es-ES" sz="1050" b="0" dirty="0"/>
          </a:p>
        </p:txBody>
      </p:sp>
      <p:pic>
        <p:nvPicPr>
          <p:cNvPr id="11"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5" y="224440"/>
            <a:ext cx="1654895" cy="46595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userDrawn="1"/>
        </p:nvCxnSpPr>
        <p:spPr>
          <a:xfrm>
            <a:off x="251521" y="1491630"/>
            <a:ext cx="8605935"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12317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userDrawn="1"/>
        </p:nvSpPr>
        <p:spPr>
          <a:xfrm>
            <a:off x="-8120" y="0"/>
            <a:ext cx="1211493" cy="51434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Placeholder 1"/>
          <p:cNvSpPr>
            <a:spLocks noGrp="1"/>
          </p:cNvSpPr>
          <p:nvPr>
            <p:ph type="title"/>
          </p:nvPr>
        </p:nvSpPr>
        <p:spPr>
          <a:xfrm>
            <a:off x="1521110" y="228599"/>
            <a:ext cx="7367620" cy="1053399"/>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521110" y="1369219"/>
            <a:ext cx="7367620" cy="3263504"/>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1" t="10627" r="4269" b="35524"/>
          <a:stretch/>
        </p:blipFill>
        <p:spPr bwMode="auto">
          <a:xfrm>
            <a:off x="-8121" y="4398808"/>
            <a:ext cx="1211493" cy="681465"/>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7675778" y="1588"/>
            <a:ext cx="2700337" cy="227012"/>
          </a:xfrm>
          <a:prstGeom prst="rect">
            <a:avLst/>
          </a:prstGeom>
        </p:spPr>
        <p:txBody>
          <a:bodyPr/>
          <a:lstStyle>
            <a:lvl1pPr>
              <a:defRPr sz="1100">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3893326617"/>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67" r:id="rId3"/>
    <p:sldLayoutId id="2147483668" r:id="rId4"/>
  </p:sldLayoutIdLst>
  <p:txStyles>
    <p:title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jgalgarra/introprogpyth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hyperlink" Target="https://blog.newrelic.com/2017/10/09/popular-programming-languages-2017/" TargetMode="External"/><Relationship Id="rId3" Type="http://schemas.openxmlformats.org/officeDocument/2006/relationships/notesSlide" Target="../notesSlides/notesSlide11.xml"/><Relationship Id="rId7"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oleObject" Target="../embeddings/oleObject1.bin"/><Relationship Id="rId4" Type="http://schemas.openxmlformats.org/officeDocument/2006/relationships/hyperlink" Target="https://spectrum.ieee.org/static/interactive-the-top-programming-languages-2017"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www.python.org/psf/" TargetMode="Externa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hyperlink" Target="https://www.anaconda.com/down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galgarra/introprogpython"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www.youtube.com/watch?v=T1EICfgd7mk"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aA55WlZRkx4"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matplotlib.org/api/animation_api.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ocs.python.org/3.6/library/turtle.html"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www.mclibre.org/consultar/python/index.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repositori.uji.es/xmlui/bitstream/10234/102653/1/s93.p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Título 5"/>
          <p:cNvSpPr>
            <a:spLocks noGrp="1"/>
          </p:cNvSpPr>
          <p:nvPr>
            <p:ph type="title"/>
          </p:nvPr>
        </p:nvSpPr>
        <p:spPr>
          <a:xfrm>
            <a:off x="1569019" y="1400462"/>
            <a:ext cx="7104201" cy="1520969"/>
          </a:xfrm>
        </p:spPr>
        <p:txBody>
          <a:bodyPr/>
          <a:lstStyle/>
          <a:p>
            <a:pPr algn="ctr"/>
            <a:br>
              <a:rPr lang="es-ES" sz="1200" dirty="0"/>
            </a:br>
            <a:br>
              <a:rPr lang="es-ES" sz="4000" dirty="0"/>
            </a:br>
            <a:br>
              <a:rPr lang="es-ES" sz="4000" dirty="0"/>
            </a:br>
            <a:br>
              <a:rPr lang="es-ES" sz="4000" dirty="0"/>
            </a:br>
            <a:br>
              <a:rPr lang="es-ES" sz="4000" dirty="0"/>
            </a:br>
            <a:r>
              <a:rPr lang="es-ES" sz="4000" dirty="0"/>
              <a:t>Introducción a la programación con Python</a:t>
            </a:r>
            <a:endParaRPr lang="es-ES" sz="4000" b="1" dirty="0"/>
          </a:p>
        </p:txBody>
      </p:sp>
      <p:sp>
        <p:nvSpPr>
          <p:cNvPr id="7" name="Marcador de texto 6"/>
          <p:cNvSpPr>
            <a:spLocks noGrp="1"/>
          </p:cNvSpPr>
          <p:nvPr>
            <p:ph type="body" idx="1"/>
          </p:nvPr>
        </p:nvSpPr>
        <p:spPr>
          <a:xfrm>
            <a:off x="1762396" y="3270335"/>
            <a:ext cx="6910824" cy="1125140"/>
          </a:xfrm>
        </p:spPr>
        <p:txBody>
          <a:bodyPr>
            <a:normAutofit fontScale="62500" lnSpcReduction="20000"/>
          </a:bodyPr>
          <a:lstStyle/>
          <a:p>
            <a:pPr algn="r"/>
            <a:endParaRPr lang="es-ES" sz="1800" dirty="0"/>
          </a:p>
          <a:p>
            <a:pPr algn="r"/>
            <a:endParaRPr lang="es-ES" sz="1800" dirty="0"/>
          </a:p>
          <a:p>
            <a:pPr algn="r"/>
            <a:r>
              <a:rPr lang="es-ES" sz="1800" dirty="0"/>
              <a:t>Javier García Algarra</a:t>
            </a:r>
          </a:p>
          <a:p>
            <a:pPr algn="r"/>
            <a:r>
              <a:rPr lang="es-ES" sz="1800" dirty="0"/>
              <a:t>javier.algarra@u-tad.com</a:t>
            </a:r>
          </a:p>
          <a:p>
            <a:pPr algn="r"/>
            <a:r>
              <a:rPr lang="es-ES" sz="1800" dirty="0"/>
              <a:t>2018-2020</a:t>
            </a:r>
          </a:p>
        </p:txBody>
      </p:sp>
      <p:sp>
        <p:nvSpPr>
          <p:cNvPr id="9" name="Rectangle 1">
            <a:extLst>
              <a:ext uri="{FF2B5EF4-FFF2-40B4-BE49-F238E27FC236}">
                <a16:creationId xmlns:a16="http://schemas.microsoft.com/office/drawing/2014/main" id="{2067DBC0-8C2B-4E0B-BE3C-2840A2E7DFA9}"/>
              </a:ext>
            </a:extLst>
          </p:cNvPr>
          <p:cNvSpPr>
            <a:spLocks noChangeArrowheads="1"/>
          </p:cNvSpPr>
          <p:nvPr/>
        </p:nvSpPr>
        <p:spPr bwMode="auto">
          <a:xfrm>
            <a:off x="1174205" y="4604891"/>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u="sng" dirty="0">
                <a:solidFill>
                  <a:srgbClr val="0066CC"/>
                </a:solidFill>
                <a:latin typeface="Times New Roman" panose="02020603050405020304" pitchFamily="18" charset="0"/>
                <a:cs typeface="Times New Roman" panose="02020603050405020304" pitchFamily="18" charset="0"/>
              </a:rPr>
              <a:t> </a:t>
            </a:r>
            <a:br>
              <a:rPr kumimoji="0" lang="es-ES" altLang="es-ES" sz="600" b="0" i="0" u="none" strike="noStrike" cap="none" normalizeH="0" baseline="0" dirty="0">
                <a:ln>
                  <a:noFill/>
                </a:ln>
                <a:solidFill>
                  <a:schemeClr val="tx1"/>
                </a:solidFill>
                <a:effectLs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Introducción a la programación con Python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by</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Javier García Algarra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is</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licensed</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under</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Creative</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Commons</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Reconocimiento 4.0 Internacional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License</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a:t>
            </a:r>
            <a:br>
              <a:rPr kumimoji="0" lang="es-ES" altLang="es-ES" sz="800" b="0" i="0" u="none" strike="noStrike" cap="none" normalizeH="0" baseline="0" dirty="0">
                <a:ln>
                  <a:noFill/>
                </a:ln>
                <a:solidFill>
                  <a:schemeClr val="tx1"/>
                </a:solidFill>
                <a:effectLst/>
                <a:latin typeface="+mj-l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4"/>
              </a:rPr>
              <a:t>https://github.com/jgalgarra/introprogpython</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endParaRPr kumimoji="0" lang="es-ES" altLang="es-ES" sz="900" b="0" i="0" u="sng" strike="noStrike" cap="none" normalizeH="0" baseline="0" dirty="0">
              <a:ln>
                <a:noFill/>
              </a:ln>
              <a:solidFill>
                <a:srgbClr val="0066CC"/>
              </a:solidFill>
              <a:effectLst/>
              <a:latin typeface="+mj-lt"/>
              <a:cs typeface="Times New Roman" panose="02020603050405020304" pitchFamily="18" charset="0"/>
            </a:endParaRPr>
          </a:p>
        </p:txBody>
      </p:sp>
      <p:pic>
        <p:nvPicPr>
          <p:cNvPr id="10" name="Picture 2" descr="Licencia de Creative Commons">
            <a:hlinkClick r:id="rId3"/>
            <a:extLst>
              <a:ext uri="{FF2B5EF4-FFF2-40B4-BE49-F238E27FC236}">
                <a16:creationId xmlns:a16="http://schemas.microsoft.com/office/drawing/2014/main" id="{B07F3E68-2BCF-4EC0-B981-29542191B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461" y="4645104"/>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18095" y="228600"/>
            <a:ext cx="7725905" cy="509715"/>
          </a:xfrm>
        </p:spPr>
        <p:txBody>
          <a:bodyPr/>
          <a:lstStyle/>
          <a:p>
            <a:r>
              <a:rPr lang="es-ES" dirty="0"/>
              <a:t>Hay muchos lenguajes de programación</a:t>
            </a:r>
          </a:p>
        </p:txBody>
      </p:sp>
      <p:pic>
        <p:nvPicPr>
          <p:cNvPr id="3" name="Imagen 2">
            <a:extLst>
              <a:ext uri="{FF2B5EF4-FFF2-40B4-BE49-F238E27FC236}">
                <a16:creationId xmlns:a16="http://schemas.microsoft.com/office/drawing/2014/main" id="{DEF84CB7-A027-4DE1-85DC-BA17F010D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745" y="1859776"/>
            <a:ext cx="1812076" cy="2545409"/>
          </a:xfrm>
          <a:prstGeom prst="rect">
            <a:avLst/>
          </a:prstGeom>
        </p:spPr>
      </p:pic>
      <p:pic>
        <p:nvPicPr>
          <p:cNvPr id="7" name="Imagen 6">
            <a:extLst>
              <a:ext uri="{FF2B5EF4-FFF2-40B4-BE49-F238E27FC236}">
                <a16:creationId xmlns:a16="http://schemas.microsoft.com/office/drawing/2014/main" id="{0A25EF71-9C00-4FC0-A33E-BF230BCD0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850" y="1596359"/>
            <a:ext cx="1929082" cy="1536121"/>
          </a:xfrm>
          <a:prstGeom prst="rect">
            <a:avLst/>
          </a:prstGeom>
        </p:spPr>
      </p:pic>
      <p:pic>
        <p:nvPicPr>
          <p:cNvPr id="10" name="Imagen 9">
            <a:extLst>
              <a:ext uri="{FF2B5EF4-FFF2-40B4-BE49-F238E27FC236}">
                <a16:creationId xmlns:a16="http://schemas.microsoft.com/office/drawing/2014/main" id="{B63CC967-3D0F-40D5-BE74-22CC8133290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9343" y="3403084"/>
            <a:ext cx="2456892" cy="1382002"/>
          </a:xfrm>
          <a:prstGeom prst="rect">
            <a:avLst/>
          </a:prstGeom>
        </p:spPr>
      </p:pic>
      <p:sp>
        <p:nvSpPr>
          <p:cNvPr id="13" name="CuadroTexto 12">
            <a:extLst>
              <a:ext uri="{FF2B5EF4-FFF2-40B4-BE49-F238E27FC236}">
                <a16:creationId xmlns:a16="http://schemas.microsoft.com/office/drawing/2014/main" id="{E139150A-2388-4CAC-A914-441F99C11342}"/>
              </a:ext>
            </a:extLst>
          </p:cNvPr>
          <p:cNvSpPr txBox="1"/>
          <p:nvPr/>
        </p:nvSpPr>
        <p:spPr>
          <a:xfrm>
            <a:off x="5281047" y="3617800"/>
            <a:ext cx="1404156" cy="248209"/>
          </a:xfrm>
          <a:prstGeom prst="rect">
            <a:avLst/>
          </a:prstGeom>
          <a:noFill/>
        </p:spPr>
        <p:txBody>
          <a:bodyPr wrap="square" rtlCol="0">
            <a:spAutoFit/>
          </a:bodyPr>
          <a:lstStyle/>
          <a:p>
            <a:r>
              <a:rPr lang="es-ES" sz="1013" dirty="0"/>
              <a:t>James Gosling, 1995</a:t>
            </a:r>
          </a:p>
        </p:txBody>
      </p:sp>
      <p:sp>
        <p:nvSpPr>
          <p:cNvPr id="14" name="CuadroTexto 13">
            <a:extLst>
              <a:ext uri="{FF2B5EF4-FFF2-40B4-BE49-F238E27FC236}">
                <a16:creationId xmlns:a16="http://schemas.microsoft.com/office/drawing/2014/main" id="{F331269A-158F-4B25-9541-DE7A3410B7B7}"/>
              </a:ext>
            </a:extLst>
          </p:cNvPr>
          <p:cNvSpPr txBox="1"/>
          <p:nvPr/>
        </p:nvSpPr>
        <p:spPr>
          <a:xfrm>
            <a:off x="2036695" y="4405185"/>
            <a:ext cx="1566174" cy="404085"/>
          </a:xfrm>
          <a:prstGeom prst="rect">
            <a:avLst/>
          </a:prstGeom>
          <a:noFill/>
        </p:spPr>
        <p:txBody>
          <a:bodyPr wrap="square" rtlCol="0">
            <a:spAutoFit/>
          </a:bodyPr>
          <a:lstStyle/>
          <a:p>
            <a:pPr algn="ctr"/>
            <a:r>
              <a:rPr lang="es-ES" sz="1013" dirty="0"/>
              <a:t>Dennis Ritchie  (1969-1973)</a:t>
            </a:r>
          </a:p>
        </p:txBody>
      </p:sp>
    </p:spTree>
    <p:extLst>
      <p:ext uri="{BB962C8B-B14F-4D97-AF65-F5344CB8AC3E}">
        <p14:creationId xmlns:p14="http://schemas.microsoft.com/office/powerpoint/2010/main" val="70751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1054100"/>
          </a:xfrm>
        </p:spPr>
        <p:txBody>
          <a:bodyPr/>
          <a:lstStyle/>
          <a:p>
            <a:r>
              <a:rPr lang="es-ES" dirty="0"/>
              <a:t>Hay muchos lenguajes de programación</a:t>
            </a:r>
          </a:p>
        </p:txBody>
      </p:sp>
      <p:sp>
        <p:nvSpPr>
          <p:cNvPr id="2" name="Rectángulo 1">
            <a:extLst>
              <a:ext uri="{FF2B5EF4-FFF2-40B4-BE49-F238E27FC236}">
                <a16:creationId xmlns:a16="http://schemas.microsoft.com/office/drawing/2014/main" id="{17DE2B83-1790-4213-8A10-3C45FEE9C28A}"/>
              </a:ext>
            </a:extLst>
          </p:cNvPr>
          <p:cNvSpPr/>
          <p:nvPr/>
        </p:nvSpPr>
        <p:spPr>
          <a:xfrm>
            <a:off x="4193958" y="1626357"/>
            <a:ext cx="6507342" cy="207749"/>
          </a:xfrm>
          <a:prstGeom prst="rect">
            <a:avLst/>
          </a:prstGeom>
        </p:spPr>
        <p:txBody>
          <a:bodyPr wrap="square">
            <a:spAutoFit/>
          </a:bodyPr>
          <a:lstStyle/>
          <a:p>
            <a:r>
              <a:rPr lang="es-ES" sz="750" dirty="0">
                <a:hlinkClick r:id="rId4"/>
              </a:rPr>
              <a:t>https://spectrum.ieee.org/static/interactive-the-top-programming-languages-2017</a:t>
            </a:r>
            <a:endParaRPr lang="es-ES" sz="750" dirty="0"/>
          </a:p>
        </p:txBody>
      </p:sp>
      <p:graphicFrame>
        <p:nvGraphicFramePr>
          <p:cNvPr id="6" name="Objeto 5">
            <a:extLst>
              <a:ext uri="{FF2B5EF4-FFF2-40B4-BE49-F238E27FC236}">
                <a16:creationId xmlns:a16="http://schemas.microsoft.com/office/drawing/2014/main" id="{19802DB9-BEC8-4240-A6A5-9457B1EDCB5C}"/>
              </a:ext>
            </a:extLst>
          </p:cNvPr>
          <p:cNvGraphicFramePr>
            <a:graphicFrameLocks noChangeAspect="1"/>
          </p:cNvGraphicFramePr>
          <p:nvPr/>
        </p:nvGraphicFramePr>
        <p:xfrm>
          <a:off x="1331639" y="1647447"/>
          <a:ext cx="2612895" cy="2486924"/>
        </p:xfrm>
        <a:graphic>
          <a:graphicData uri="http://schemas.openxmlformats.org/presentationml/2006/ole">
            <mc:AlternateContent xmlns:mc="http://schemas.openxmlformats.org/markup-compatibility/2006">
              <mc:Choice xmlns:v="urn:schemas-microsoft-com:vml" Requires="v">
                <p:oleObj spid="_x0000_s4121" name="Imagen de mapa de bits" r:id="rId5" imgW="4083120" imgH="3886200" progId="Paint.Picture">
                  <p:embed/>
                </p:oleObj>
              </mc:Choice>
              <mc:Fallback>
                <p:oleObj name="Imagen de mapa de bits" r:id="rId5" imgW="4083120" imgH="3886200" progId="Paint.Picture">
                  <p:embed/>
                  <p:pic>
                    <p:nvPicPr>
                      <p:cNvPr id="6" name="Objeto 5">
                        <a:extLst>
                          <a:ext uri="{FF2B5EF4-FFF2-40B4-BE49-F238E27FC236}">
                            <a16:creationId xmlns:a16="http://schemas.microsoft.com/office/drawing/2014/main" id="{19802DB9-BEC8-4240-A6A5-9457B1EDCB5C}"/>
                          </a:ext>
                        </a:extLst>
                      </p:cNvPr>
                      <p:cNvPicPr/>
                      <p:nvPr/>
                    </p:nvPicPr>
                    <p:blipFill>
                      <a:blip r:embed="rId6"/>
                      <a:stretch>
                        <a:fillRect/>
                      </a:stretch>
                    </p:blipFill>
                    <p:spPr>
                      <a:xfrm>
                        <a:off x="1331639" y="1647447"/>
                        <a:ext cx="2612895" cy="2486924"/>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4D23E4C9-B1D4-4543-897A-EE9F44B196BE}"/>
              </a:ext>
            </a:extLst>
          </p:cNvPr>
          <p:cNvPicPr>
            <a:picLocks noChangeAspect="1"/>
          </p:cNvPicPr>
          <p:nvPr/>
        </p:nvPicPr>
        <p:blipFill>
          <a:blip r:embed="rId7"/>
          <a:stretch>
            <a:fillRect/>
          </a:stretch>
        </p:blipFill>
        <p:spPr>
          <a:xfrm>
            <a:off x="5007620" y="2571750"/>
            <a:ext cx="3691238" cy="1868202"/>
          </a:xfrm>
          <a:prstGeom prst="rect">
            <a:avLst/>
          </a:prstGeom>
        </p:spPr>
      </p:pic>
      <p:sp>
        <p:nvSpPr>
          <p:cNvPr id="11" name="Rectángulo 10">
            <a:extLst>
              <a:ext uri="{FF2B5EF4-FFF2-40B4-BE49-F238E27FC236}">
                <a16:creationId xmlns:a16="http://schemas.microsoft.com/office/drawing/2014/main" id="{0F69E57C-8299-41B1-A3CE-92F1BA3DFF35}"/>
              </a:ext>
            </a:extLst>
          </p:cNvPr>
          <p:cNvSpPr/>
          <p:nvPr/>
        </p:nvSpPr>
        <p:spPr>
          <a:xfrm>
            <a:off x="5138739" y="4646511"/>
            <a:ext cx="3429000" cy="207749"/>
          </a:xfrm>
          <a:prstGeom prst="rect">
            <a:avLst/>
          </a:prstGeom>
        </p:spPr>
        <p:txBody>
          <a:bodyPr>
            <a:spAutoFit/>
          </a:bodyPr>
          <a:lstStyle/>
          <a:p>
            <a:r>
              <a:rPr lang="es-ES" sz="750" dirty="0">
                <a:hlinkClick r:id="rId8"/>
              </a:rPr>
              <a:t>https://blog.newrelic.com/2017/10/09/popular-programming-languages-2017/</a:t>
            </a:r>
            <a:endParaRPr lang="es-ES" sz="750" dirty="0"/>
          </a:p>
        </p:txBody>
      </p:sp>
    </p:spTree>
    <p:extLst>
      <p:ext uri="{BB962C8B-B14F-4D97-AF65-F5344CB8AC3E}">
        <p14:creationId xmlns:p14="http://schemas.microsoft.com/office/powerpoint/2010/main" val="169793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763292"/>
          </a:xfrm>
        </p:spPr>
        <p:txBody>
          <a:bodyPr/>
          <a:lstStyle/>
          <a:p>
            <a:r>
              <a:rPr lang="es-ES" dirty="0"/>
              <a:t>¿Por qué aprender Python?</a:t>
            </a:r>
          </a:p>
        </p:txBody>
      </p:sp>
      <p:pic>
        <p:nvPicPr>
          <p:cNvPr id="7" name="Imagen 6">
            <a:extLst>
              <a:ext uri="{FF2B5EF4-FFF2-40B4-BE49-F238E27FC236}">
                <a16:creationId xmlns:a16="http://schemas.microsoft.com/office/drawing/2014/main" id="{E795ADE4-3CBD-4A77-850B-006BA514EB5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7910" y="1488909"/>
            <a:ext cx="1807823" cy="1290701"/>
          </a:xfrm>
          <a:prstGeom prst="rect">
            <a:avLst/>
          </a:prstGeom>
        </p:spPr>
      </p:pic>
      <p:pic>
        <p:nvPicPr>
          <p:cNvPr id="10" name="Imagen 9">
            <a:extLst>
              <a:ext uri="{FF2B5EF4-FFF2-40B4-BE49-F238E27FC236}">
                <a16:creationId xmlns:a16="http://schemas.microsoft.com/office/drawing/2014/main" id="{02C92944-0696-4C49-BE06-75E5E675DC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5500" y="2584668"/>
            <a:ext cx="1172641" cy="1758463"/>
          </a:xfrm>
          <a:prstGeom prst="rect">
            <a:avLst/>
          </a:prstGeom>
        </p:spPr>
      </p:pic>
      <p:sp>
        <p:nvSpPr>
          <p:cNvPr id="12" name="CuadroTexto 11">
            <a:extLst>
              <a:ext uri="{FF2B5EF4-FFF2-40B4-BE49-F238E27FC236}">
                <a16:creationId xmlns:a16="http://schemas.microsoft.com/office/drawing/2014/main" id="{21C7F387-895F-42DE-8A2F-65D6C171C378}"/>
              </a:ext>
            </a:extLst>
          </p:cNvPr>
          <p:cNvSpPr txBox="1"/>
          <p:nvPr/>
        </p:nvSpPr>
        <p:spPr>
          <a:xfrm>
            <a:off x="1493658" y="4383441"/>
            <a:ext cx="1971953" cy="404085"/>
          </a:xfrm>
          <a:prstGeom prst="rect">
            <a:avLst/>
          </a:prstGeom>
          <a:noFill/>
        </p:spPr>
        <p:txBody>
          <a:bodyPr wrap="square" rtlCol="0">
            <a:spAutoFit/>
          </a:bodyPr>
          <a:lstStyle/>
          <a:p>
            <a:r>
              <a:rPr lang="es-ES" sz="1013" dirty="0"/>
              <a:t>Guido van </a:t>
            </a:r>
            <a:r>
              <a:rPr lang="es-ES" sz="1013" dirty="0" err="1"/>
              <a:t>Rossum</a:t>
            </a:r>
            <a:r>
              <a:rPr lang="es-ES" sz="1013" dirty="0"/>
              <a:t>, creador de Python</a:t>
            </a:r>
          </a:p>
        </p:txBody>
      </p:sp>
      <p:sp>
        <p:nvSpPr>
          <p:cNvPr id="13" name="CuadroTexto 12">
            <a:extLst>
              <a:ext uri="{FF2B5EF4-FFF2-40B4-BE49-F238E27FC236}">
                <a16:creationId xmlns:a16="http://schemas.microsoft.com/office/drawing/2014/main" id="{FF9065DA-4A22-447A-9FCD-345A3CD6E92C}"/>
              </a:ext>
            </a:extLst>
          </p:cNvPr>
          <p:cNvSpPr txBox="1"/>
          <p:nvPr/>
        </p:nvSpPr>
        <p:spPr>
          <a:xfrm>
            <a:off x="3761910" y="1923678"/>
            <a:ext cx="4860540" cy="461665"/>
          </a:xfrm>
          <a:prstGeom prst="rect">
            <a:avLst/>
          </a:prstGeom>
          <a:noFill/>
        </p:spPr>
        <p:txBody>
          <a:bodyPr wrap="square" rtlCol="0">
            <a:spAutoFit/>
          </a:bodyPr>
          <a:lstStyle/>
          <a:p>
            <a:r>
              <a:rPr lang="es-ES" sz="1200" dirty="0">
                <a:solidFill>
                  <a:schemeClr val="accent5">
                    <a:lumMod val="75000"/>
                  </a:schemeClr>
                </a:solidFill>
              </a:rPr>
              <a:t>Es multiplataforma, el mismo fichero se ejecuta</a:t>
            </a:r>
          </a:p>
          <a:p>
            <a:r>
              <a:rPr lang="es-ES" sz="1200" dirty="0">
                <a:solidFill>
                  <a:schemeClr val="accent5">
                    <a:lumMod val="75000"/>
                  </a:schemeClr>
                </a:solidFill>
              </a:rPr>
              <a:t>sin cambios en Windows, Mac o Linux</a:t>
            </a:r>
          </a:p>
        </p:txBody>
      </p:sp>
      <p:sp>
        <p:nvSpPr>
          <p:cNvPr id="14" name="CuadroTexto 13">
            <a:extLst>
              <a:ext uri="{FF2B5EF4-FFF2-40B4-BE49-F238E27FC236}">
                <a16:creationId xmlns:a16="http://schemas.microsoft.com/office/drawing/2014/main" id="{B74114C9-1D8D-4929-B448-502B43D218A6}"/>
              </a:ext>
            </a:extLst>
          </p:cNvPr>
          <p:cNvSpPr txBox="1"/>
          <p:nvPr/>
        </p:nvSpPr>
        <p:spPr>
          <a:xfrm>
            <a:off x="3221850" y="2671379"/>
            <a:ext cx="4860540" cy="461665"/>
          </a:xfrm>
          <a:prstGeom prst="rect">
            <a:avLst/>
          </a:prstGeom>
          <a:noFill/>
        </p:spPr>
        <p:txBody>
          <a:bodyPr wrap="square" rtlCol="0">
            <a:spAutoFit/>
          </a:bodyPr>
          <a:lstStyle/>
          <a:p>
            <a:r>
              <a:rPr lang="es-ES" sz="1200" dirty="0">
                <a:solidFill>
                  <a:schemeClr val="accent4">
                    <a:lumMod val="75000"/>
                  </a:schemeClr>
                </a:solidFill>
              </a:rPr>
              <a:t>Tiene una sintaxis muy limpia y elegante, se puede leer</a:t>
            </a:r>
          </a:p>
          <a:p>
            <a:r>
              <a:rPr lang="es-ES" sz="1200" dirty="0">
                <a:solidFill>
                  <a:schemeClr val="accent4">
                    <a:lumMod val="75000"/>
                  </a:schemeClr>
                </a:solidFill>
              </a:rPr>
              <a:t>con facilidad y eso facilita la colaboración</a:t>
            </a:r>
          </a:p>
        </p:txBody>
      </p:sp>
      <p:sp>
        <p:nvSpPr>
          <p:cNvPr id="15" name="CuadroTexto 14">
            <a:extLst>
              <a:ext uri="{FF2B5EF4-FFF2-40B4-BE49-F238E27FC236}">
                <a16:creationId xmlns:a16="http://schemas.microsoft.com/office/drawing/2014/main" id="{3142146A-E95D-4C42-906A-002E9CB0BE7B}"/>
              </a:ext>
            </a:extLst>
          </p:cNvPr>
          <p:cNvSpPr txBox="1"/>
          <p:nvPr/>
        </p:nvSpPr>
        <p:spPr>
          <a:xfrm>
            <a:off x="3836352" y="3460602"/>
            <a:ext cx="4711657" cy="461665"/>
          </a:xfrm>
          <a:prstGeom prst="rect">
            <a:avLst/>
          </a:prstGeom>
          <a:noFill/>
        </p:spPr>
        <p:txBody>
          <a:bodyPr wrap="square" rtlCol="0">
            <a:spAutoFit/>
          </a:bodyPr>
          <a:lstStyle/>
          <a:p>
            <a:r>
              <a:rPr lang="es-ES" sz="1200" dirty="0">
                <a:solidFill>
                  <a:schemeClr val="bg1">
                    <a:lumMod val="50000"/>
                  </a:schemeClr>
                </a:solidFill>
              </a:rPr>
              <a:t>Es Open </a:t>
            </a:r>
            <a:r>
              <a:rPr lang="es-ES" sz="1200" dirty="0" err="1">
                <a:solidFill>
                  <a:schemeClr val="bg1">
                    <a:lumMod val="50000"/>
                  </a:schemeClr>
                </a:solidFill>
              </a:rPr>
              <a:t>Source</a:t>
            </a:r>
            <a:r>
              <a:rPr lang="es-ES" sz="1200" dirty="0">
                <a:solidFill>
                  <a:schemeClr val="bg1">
                    <a:lumMod val="50000"/>
                  </a:schemeClr>
                </a:solidFill>
              </a:rPr>
              <a:t> y lo mantiene una organización</a:t>
            </a:r>
          </a:p>
          <a:p>
            <a:r>
              <a:rPr lang="es-ES" sz="1200" dirty="0">
                <a:solidFill>
                  <a:schemeClr val="bg1">
                    <a:lumMod val="50000"/>
                  </a:schemeClr>
                </a:solidFill>
              </a:rPr>
              <a:t>sin ánimo de lucro, la </a:t>
            </a:r>
            <a:r>
              <a:rPr lang="es-ES" sz="1200" dirty="0">
                <a:hlinkClick r:id="rId5"/>
              </a:rPr>
              <a:t>Python Software </a:t>
            </a:r>
            <a:r>
              <a:rPr lang="es-ES" sz="1200" dirty="0" err="1">
                <a:hlinkClick r:id="rId5"/>
              </a:rPr>
              <a:t>Foundation</a:t>
            </a:r>
            <a:endParaRPr lang="es-ES" sz="1200" dirty="0"/>
          </a:p>
        </p:txBody>
      </p:sp>
      <p:sp>
        <p:nvSpPr>
          <p:cNvPr id="16" name="CuadroTexto 15">
            <a:extLst>
              <a:ext uri="{FF2B5EF4-FFF2-40B4-BE49-F238E27FC236}">
                <a16:creationId xmlns:a16="http://schemas.microsoft.com/office/drawing/2014/main" id="{ACA8B0CE-6B6D-4823-B106-01E30497D2E5}"/>
              </a:ext>
            </a:extLst>
          </p:cNvPr>
          <p:cNvSpPr txBox="1"/>
          <p:nvPr/>
        </p:nvSpPr>
        <p:spPr>
          <a:xfrm>
            <a:off x="4283460" y="4149457"/>
            <a:ext cx="4860540" cy="646331"/>
          </a:xfrm>
          <a:prstGeom prst="rect">
            <a:avLst/>
          </a:prstGeom>
          <a:noFill/>
        </p:spPr>
        <p:txBody>
          <a:bodyPr wrap="square" rtlCol="0">
            <a:spAutoFit/>
          </a:bodyPr>
          <a:lstStyle/>
          <a:p>
            <a:r>
              <a:rPr lang="es-ES" sz="1200" dirty="0">
                <a:solidFill>
                  <a:schemeClr val="accent5">
                    <a:lumMod val="75000"/>
                  </a:schemeClr>
                </a:solidFill>
              </a:rPr>
              <a:t>Existe un catálogo enorme de paquetes, programas ya</a:t>
            </a:r>
          </a:p>
          <a:p>
            <a:r>
              <a:rPr lang="es-ES" sz="1200" dirty="0">
                <a:solidFill>
                  <a:schemeClr val="accent5">
                    <a:lumMod val="75000"/>
                  </a:schemeClr>
                </a:solidFill>
              </a:rPr>
              <a:t>hechos por otras personas, que cubren casi todas las</a:t>
            </a:r>
          </a:p>
          <a:p>
            <a:r>
              <a:rPr lang="es-ES" sz="1200" dirty="0">
                <a:solidFill>
                  <a:schemeClr val="accent5">
                    <a:lumMod val="75000"/>
                  </a:schemeClr>
                </a:solidFill>
              </a:rPr>
              <a:t>necesidades imaginables.</a:t>
            </a:r>
          </a:p>
        </p:txBody>
      </p:sp>
    </p:spTree>
    <p:extLst>
      <p:ext uri="{BB962C8B-B14F-4D97-AF65-F5344CB8AC3E}">
        <p14:creationId xmlns:p14="http://schemas.microsoft.com/office/powerpoint/2010/main" val="93360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577081"/>
          </a:xfrm>
        </p:spPr>
        <p:txBody>
          <a:bodyPr/>
          <a:lstStyle/>
          <a:p>
            <a:r>
              <a:rPr lang="es-ES" dirty="0"/>
              <a:t>Instalación de Python</a:t>
            </a:r>
          </a:p>
        </p:txBody>
      </p:sp>
      <p:sp>
        <p:nvSpPr>
          <p:cNvPr id="3" name="CuadroTexto 2">
            <a:extLst>
              <a:ext uri="{FF2B5EF4-FFF2-40B4-BE49-F238E27FC236}">
                <a16:creationId xmlns:a16="http://schemas.microsoft.com/office/drawing/2014/main" id="{A559C188-442C-4491-8E83-1EFD3DC9C4EA}"/>
              </a:ext>
            </a:extLst>
          </p:cNvPr>
          <p:cNvSpPr txBox="1"/>
          <p:nvPr/>
        </p:nvSpPr>
        <p:spPr>
          <a:xfrm>
            <a:off x="1223629" y="4785997"/>
            <a:ext cx="6972074" cy="346249"/>
          </a:xfrm>
          <a:prstGeom prst="rect">
            <a:avLst/>
          </a:prstGeom>
          <a:noFill/>
        </p:spPr>
        <p:txBody>
          <a:bodyPr wrap="square" rtlCol="0">
            <a:spAutoFit/>
          </a:bodyPr>
          <a:lstStyle/>
          <a:p>
            <a:r>
              <a:rPr lang="es-ES" sz="825" dirty="0"/>
              <a:t>Nota: Este curso se imparte sobre Windows 10. La instalación en Mac o Linux es muy parecida. Puedes encontrar instrucciones detalladas en español en </a:t>
            </a:r>
            <a:r>
              <a:rPr lang="es-ES" sz="825" dirty="0">
                <a:hlinkClick r:id="rId3"/>
              </a:rPr>
              <a:t>https://tutorial.djangogirls.org/es/python_installation/</a:t>
            </a:r>
            <a:endParaRPr lang="es-ES" sz="825" dirty="0"/>
          </a:p>
        </p:txBody>
      </p:sp>
      <p:sp>
        <p:nvSpPr>
          <p:cNvPr id="6" name="CuadroTexto 5">
            <a:extLst>
              <a:ext uri="{FF2B5EF4-FFF2-40B4-BE49-F238E27FC236}">
                <a16:creationId xmlns:a16="http://schemas.microsoft.com/office/drawing/2014/main" id="{D63F288D-0920-48F1-BF15-F2E055DFCE5A}"/>
              </a:ext>
            </a:extLst>
          </p:cNvPr>
          <p:cNvSpPr txBox="1"/>
          <p:nvPr/>
        </p:nvSpPr>
        <p:spPr>
          <a:xfrm>
            <a:off x="1509871" y="1095360"/>
            <a:ext cx="7045193" cy="430887"/>
          </a:xfrm>
          <a:prstGeom prst="rect">
            <a:avLst/>
          </a:prstGeom>
          <a:noFill/>
        </p:spPr>
        <p:txBody>
          <a:bodyPr wrap="square" rtlCol="0">
            <a:spAutoFit/>
          </a:bodyPr>
          <a:lstStyle/>
          <a:p>
            <a:r>
              <a:rPr lang="es-ES" sz="1100" dirty="0"/>
              <a:t>Vamos a usar la distribución llamada Anaconda que contiene Python, un amplio juego de herramientas y la mayoría de los paquetes software más comunes.</a:t>
            </a:r>
          </a:p>
        </p:txBody>
      </p:sp>
      <p:sp>
        <p:nvSpPr>
          <p:cNvPr id="9" name="CuadroTexto 8">
            <a:extLst>
              <a:ext uri="{FF2B5EF4-FFF2-40B4-BE49-F238E27FC236}">
                <a16:creationId xmlns:a16="http://schemas.microsoft.com/office/drawing/2014/main" id="{D9A2CC7A-4AD2-4D74-B2DE-4CA383AA5E84}"/>
              </a:ext>
            </a:extLst>
          </p:cNvPr>
          <p:cNvSpPr txBox="1"/>
          <p:nvPr/>
        </p:nvSpPr>
        <p:spPr>
          <a:xfrm>
            <a:off x="5908795" y="3066975"/>
            <a:ext cx="2886493" cy="646331"/>
          </a:xfrm>
          <a:prstGeom prst="rect">
            <a:avLst/>
          </a:prstGeom>
          <a:noFill/>
        </p:spPr>
        <p:txBody>
          <a:bodyPr wrap="square" rtlCol="0">
            <a:spAutoFit/>
          </a:bodyPr>
          <a:lstStyle/>
          <a:p>
            <a:r>
              <a:rPr lang="es-ES" sz="1200" dirty="0"/>
              <a:t>Ve a </a:t>
            </a:r>
            <a:r>
              <a:rPr lang="es-ES" sz="1200" dirty="0">
                <a:hlinkClick r:id="rId4"/>
              </a:rPr>
              <a:t>https://www.anaconda.com/download/</a:t>
            </a:r>
            <a:r>
              <a:rPr lang="es-ES" sz="1200" dirty="0"/>
              <a:t> y haz </a:t>
            </a:r>
            <a:r>
              <a:rPr lang="es-ES" sz="1200" dirty="0" err="1"/>
              <a:t>click</a:t>
            </a:r>
            <a:r>
              <a:rPr lang="es-ES" sz="1200" dirty="0"/>
              <a:t> sobre el botón </a:t>
            </a:r>
            <a:r>
              <a:rPr lang="es-ES" sz="1200" dirty="0" err="1"/>
              <a:t>Download</a:t>
            </a:r>
            <a:endParaRPr lang="es-ES" sz="1200" dirty="0"/>
          </a:p>
        </p:txBody>
      </p:sp>
      <p:pic>
        <p:nvPicPr>
          <p:cNvPr id="2" name="Imagen 1">
            <a:extLst>
              <a:ext uri="{FF2B5EF4-FFF2-40B4-BE49-F238E27FC236}">
                <a16:creationId xmlns:a16="http://schemas.microsoft.com/office/drawing/2014/main" id="{5FC50C0B-4206-45EB-8CFE-41D0F8332D2F}"/>
              </a:ext>
            </a:extLst>
          </p:cNvPr>
          <p:cNvPicPr>
            <a:picLocks noChangeAspect="1"/>
          </p:cNvPicPr>
          <p:nvPr/>
        </p:nvPicPr>
        <p:blipFill>
          <a:blip r:embed="rId5"/>
          <a:stretch>
            <a:fillRect/>
          </a:stretch>
        </p:blipFill>
        <p:spPr>
          <a:xfrm>
            <a:off x="1595112" y="1576018"/>
            <a:ext cx="4023024" cy="2981913"/>
          </a:xfrm>
          <a:prstGeom prst="rect">
            <a:avLst/>
          </a:prstGeom>
        </p:spPr>
      </p:pic>
    </p:spTree>
    <p:extLst>
      <p:ext uri="{BB962C8B-B14F-4D97-AF65-F5344CB8AC3E}">
        <p14:creationId xmlns:p14="http://schemas.microsoft.com/office/powerpoint/2010/main" val="30472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554999"/>
          </a:xfrm>
        </p:spPr>
        <p:txBody>
          <a:bodyPr/>
          <a:lstStyle/>
          <a:p>
            <a:r>
              <a:rPr lang="es-ES" dirty="0"/>
              <a:t>Instalación de Python</a:t>
            </a:r>
          </a:p>
        </p:txBody>
      </p:sp>
      <p:sp>
        <p:nvSpPr>
          <p:cNvPr id="6" name="CuadroTexto 5">
            <a:extLst>
              <a:ext uri="{FF2B5EF4-FFF2-40B4-BE49-F238E27FC236}">
                <a16:creationId xmlns:a16="http://schemas.microsoft.com/office/drawing/2014/main" id="{D63F288D-0920-48F1-BF15-F2E055DFCE5A}"/>
              </a:ext>
            </a:extLst>
          </p:cNvPr>
          <p:cNvSpPr txBox="1"/>
          <p:nvPr/>
        </p:nvSpPr>
        <p:spPr>
          <a:xfrm>
            <a:off x="1317772" y="4600622"/>
            <a:ext cx="6454451" cy="404085"/>
          </a:xfrm>
          <a:prstGeom prst="rect">
            <a:avLst/>
          </a:prstGeom>
          <a:noFill/>
        </p:spPr>
        <p:txBody>
          <a:bodyPr wrap="square" rtlCol="0">
            <a:spAutoFit/>
          </a:bodyPr>
          <a:lstStyle/>
          <a:p>
            <a:r>
              <a:rPr lang="es-ES" sz="1013" dirty="0"/>
              <a:t>Selecciona la última versión disponible (3.7 en febrero de 2020) y haz </a:t>
            </a:r>
            <a:r>
              <a:rPr lang="es-ES" sz="1013" dirty="0" err="1"/>
              <a:t>click</a:t>
            </a:r>
            <a:r>
              <a:rPr lang="es-ES" sz="1013" dirty="0"/>
              <a:t> en el botón </a:t>
            </a:r>
            <a:r>
              <a:rPr lang="es-ES" sz="1013" dirty="0" err="1"/>
              <a:t>download</a:t>
            </a:r>
            <a:r>
              <a:rPr lang="es-ES" sz="1013" dirty="0"/>
              <a:t>. Se descargará un fichero de 500 megas aproximadamente</a:t>
            </a:r>
          </a:p>
        </p:txBody>
      </p:sp>
      <p:pic>
        <p:nvPicPr>
          <p:cNvPr id="3" name="Imagen 2">
            <a:extLst>
              <a:ext uri="{FF2B5EF4-FFF2-40B4-BE49-F238E27FC236}">
                <a16:creationId xmlns:a16="http://schemas.microsoft.com/office/drawing/2014/main" id="{D2A077CF-85BB-4498-B420-32E8A9D1300D}"/>
              </a:ext>
            </a:extLst>
          </p:cNvPr>
          <p:cNvPicPr>
            <a:picLocks noChangeAspect="1"/>
          </p:cNvPicPr>
          <p:nvPr/>
        </p:nvPicPr>
        <p:blipFill>
          <a:blip r:embed="rId3"/>
          <a:stretch>
            <a:fillRect/>
          </a:stretch>
        </p:blipFill>
        <p:spPr>
          <a:xfrm>
            <a:off x="3055131" y="1282700"/>
            <a:ext cx="4151582" cy="3077201"/>
          </a:xfrm>
          <a:prstGeom prst="rect">
            <a:avLst/>
          </a:prstGeom>
        </p:spPr>
      </p:pic>
      <p:cxnSp>
        <p:nvCxnSpPr>
          <p:cNvPr id="8" name="Conector recto de flecha 7">
            <a:extLst>
              <a:ext uri="{FF2B5EF4-FFF2-40B4-BE49-F238E27FC236}">
                <a16:creationId xmlns:a16="http://schemas.microsoft.com/office/drawing/2014/main" id="{592DC340-66FA-4E21-A172-2C9310CECC3C}"/>
              </a:ext>
            </a:extLst>
          </p:cNvPr>
          <p:cNvCxnSpPr/>
          <p:nvPr/>
        </p:nvCxnSpPr>
        <p:spPr>
          <a:xfrm>
            <a:off x="2603715" y="2301498"/>
            <a:ext cx="1542082" cy="6276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2" y="111535"/>
            <a:ext cx="7367587" cy="723378"/>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418095" y="4616467"/>
            <a:ext cx="7462434" cy="461665"/>
          </a:xfrm>
          <a:prstGeom prst="rect">
            <a:avLst/>
          </a:prstGeom>
          <a:noFill/>
        </p:spPr>
        <p:txBody>
          <a:bodyPr wrap="square" rtlCol="0">
            <a:spAutoFit/>
          </a:bodyPr>
          <a:lstStyle/>
          <a:p>
            <a:pPr algn="ctr"/>
            <a:r>
              <a:rPr lang="es-ES" sz="1200" dirty="0"/>
              <a:t>Ve a la carpeta en la que se ha descargado el fichero, haz </a:t>
            </a:r>
            <a:r>
              <a:rPr lang="es-ES" sz="1200" dirty="0" err="1"/>
              <a:t>click</a:t>
            </a:r>
            <a:r>
              <a:rPr lang="es-ES" sz="1200" dirty="0"/>
              <a:t> con el botón derecho del ratón y selecciona </a:t>
            </a:r>
            <a:br>
              <a:rPr lang="es-ES" sz="1200" dirty="0"/>
            </a:br>
            <a:r>
              <a:rPr lang="es-ES" sz="1200" dirty="0"/>
              <a:t>“Ejecutar como administrador”</a:t>
            </a:r>
          </a:p>
        </p:txBody>
      </p:sp>
      <p:pic>
        <p:nvPicPr>
          <p:cNvPr id="2" name="Imagen 1">
            <a:extLst>
              <a:ext uri="{FF2B5EF4-FFF2-40B4-BE49-F238E27FC236}">
                <a16:creationId xmlns:a16="http://schemas.microsoft.com/office/drawing/2014/main" id="{4E1089D4-021F-4DFF-94A6-1528CD2547AE}"/>
              </a:ext>
            </a:extLst>
          </p:cNvPr>
          <p:cNvPicPr>
            <a:picLocks noChangeAspect="1"/>
          </p:cNvPicPr>
          <p:nvPr/>
        </p:nvPicPr>
        <p:blipFill>
          <a:blip r:embed="rId3"/>
          <a:stretch>
            <a:fillRect/>
          </a:stretch>
        </p:blipFill>
        <p:spPr>
          <a:xfrm>
            <a:off x="2597888" y="1025475"/>
            <a:ext cx="5205438" cy="3492931"/>
          </a:xfrm>
          <a:prstGeom prst="rect">
            <a:avLst/>
          </a:prstGeom>
          <a:ln>
            <a:solidFill>
              <a:schemeClr val="bg1">
                <a:lumMod val="75000"/>
              </a:schemeClr>
            </a:solidFill>
          </a:ln>
        </p:spPr>
      </p:pic>
    </p:spTree>
    <p:extLst>
      <p:ext uri="{BB962C8B-B14F-4D97-AF65-F5344CB8AC3E}">
        <p14:creationId xmlns:p14="http://schemas.microsoft.com/office/powerpoint/2010/main" val="86663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600559"/>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1601669" y="1064237"/>
            <a:ext cx="7077381" cy="430887"/>
          </a:xfrm>
          <a:prstGeom prst="rect">
            <a:avLst/>
          </a:prstGeom>
          <a:noFill/>
        </p:spPr>
        <p:txBody>
          <a:bodyPr wrap="square" rtlCol="0">
            <a:spAutoFit/>
          </a:bodyPr>
          <a:lstStyle/>
          <a:p>
            <a:r>
              <a:rPr lang="es-ES" sz="1100" dirty="0"/>
              <a:t>Es posible que aparezca una advertencia de seguridad de Windows indicando que el programa quiere realizar cambios en tu máquina. Selecciona SI</a:t>
            </a:r>
          </a:p>
        </p:txBody>
      </p:sp>
      <p:sp>
        <p:nvSpPr>
          <p:cNvPr id="9" name="CuadroTexto 8">
            <a:extLst>
              <a:ext uri="{FF2B5EF4-FFF2-40B4-BE49-F238E27FC236}">
                <a16:creationId xmlns:a16="http://schemas.microsoft.com/office/drawing/2014/main" id="{85DB02B2-77D0-4D93-8F62-7D1F02FF8C04}"/>
              </a:ext>
            </a:extLst>
          </p:cNvPr>
          <p:cNvSpPr txBox="1"/>
          <p:nvPr/>
        </p:nvSpPr>
        <p:spPr>
          <a:xfrm>
            <a:off x="6543219" y="4231951"/>
            <a:ext cx="1998222" cy="646331"/>
          </a:xfrm>
          <a:prstGeom prst="rect">
            <a:avLst/>
          </a:prstGeom>
          <a:noFill/>
        </p:spPr>
        <p:txBody>
          <a:bodyPr wrap="square" rtlCol="0">
            <a:spAutoFit/>
          </a:bodyPr>
          <a:lstStyle/>
          <a:p>
            <a:r>
              <a:rPr lang="es-ES" sz="1200" dirty="0"/>
              <a:t>Lo siguiente que verás es esta pantalla. Haz </a:t>
            </a:r>
            <a:r>
              <a:rPr lang="es-ES" sz="1200" dirty="0" err="1"/>
              <a:t>click</a:t>
            </a:r>
            <a:r>
              <a:rPr lang="es-ES" sz="1200" dirty="0"/>
              <a:t> en el botón Next</a:t>
            </a:r>
          </a:p>
        </p:txBody>
      </p:sp>
      <p:pic>
        <p:nvPicPr>
          <p:cNvPr id="2" name="Imagen 1">
            <a:extLst>
              <a:ext uri="{FF2B5EF4-FFF2-40B4-BE49-F238E27FC236}">
                <a16:creationId xmlns:a16="http://schemas.microsoft.com/office/drawing/2014/main" id="{EC01B808-84C4-49AF-B795-2796875262F8}"/>
              </a:ext>
            </a:extLst>
          </p:cNvPr>
          <p:cNvPicPr>
            <a:picLocks noChangeAspect="1"/>
          </p:cNvPicPr>
          <p:nvPr/>
        </p:nvPicPr>
        <p:blipFill>
          <a:blip r:embed="rId3"/>
          <a:stretch>
            <a:fillRect/>
          </a:stretch>
        </p:blipFill>
        <p:spPr>
          <a:xfrm>
            <a:off x="2317885" y="1896814"/>
            <a:ext cx="3803946" cy="2961338"/>
          </a:xfrm>
          <a:prstGeom prst="rect">
            <a:avLst/>
          </a:prstGeom>
        </p:spPr>
      </p:pic>
    </p:spTree>
    <p:extLst>
      <p:ext uri="{BB962C8B-B14F-4D97-AF65-F5344CB8AC3E}">
        <p14:creationId xmlns:p14="http://schemas.microsoft.com/office/powerpoint/2010/main" val="374277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523068"/>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1850119" y="924752"/>
            <a:ext cx="6210690" cy="276999"/>
          </a:xfrm>
          <a:prstGeom prst="rect">
            <a:avLst/>
          </a:prstGeom>
          <a:noFill/>
        </p:spPr>
        <p:txBody>
          <a:bodyPr wrap="square" rtlCol="0">
            <a:spAutoFit/>
          </a:bodyPr>
          <a:lstStyle/>
          <a:p>
            <a:r>
              <a:rPr lang="es-ES" sz="1200" dirty="0"/>
              <a:t>En este otro cuadro selecciona “Just Me”</a:t>
            </a:r>
          </a:p>
        </p:txBody>
      </p:sp>
      <p:pic>
        <p:nvPicPr>
          <p:cNvPr id="2" name="Imagen 1">
            <a:extLst>
              <a:ext uri="{FF2B5EF4-FFF2-40B4-BE49-F238E27FC236}">
                <a16:creationId xmlns:a16="http://schemas.microsoft.com/office/drawing/2014/main" id="{8485ED76-8158-4F03-8D7C-C0344C782BC4}"/>
              </a:ext>
            </a:extLst>
          </p:cNvPr>
          <p:cNvPicPr>
            <a:picLocks noChangeAspect="1"/>
          </p:cNvPicPr>
          <p:nvPr/>
        </p:nvPicPr>
        <p:blipFill>
          <a:blip r:embed="rId3"/>
          <a:stretch>
            <a:fillRect/>
          </a:stretch>
        </p:blipFill>
        <p:spPr>
          <a:xfrm>
            <a:off x="3038557" y="1639864"/>
            <a:ext cx="4206902" cy="3275036"/>
          </a:xfrm>
          <a:prstGeom prst="rect">
            <a:avLst/>
          </a:prstGeom>
        </p:spPr>
      </p:pic>
    </p:spTree>
    <p:extLst>
      <p:ext uri="{BB962C8B-B14F-4D97-AF65-F5344CB8AC3E}">
        <p14:creationId xmlns:p14="http://schemas.microsoft.com/office/powerpoint/2010/main" val="200729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CDF9CC-FDE6-4E1E-B45A-0E5DF4B519C9}"/>
              </a:ext>
            </a:extLst>
          </p:cNvPr>
          <p:cNvPicPr>
            <a:picLocks noChangeAspect="1"/>
          </p:cNvPicPr>
          <p:nvPr/>
        </p:nvPicPr>
        <p:blipFill>
          <a:blip r:embed="rId3"/>
          <a:stretch>
            <a:fillRect/>
          </a:stretch>
        </p:blipFill>
        <p:spPr>
          <a:xfrm>
            <a:off x="1682453" y="1735789"/>
            <a:ext cx="3881593" cy="3021786"/>
          </a:xfrm>
          <a:prstGeom prst="rect">
            <a:avLst/>
          </a:prstGeom>
        </p:spPr>
      </p:pic>
      <p:sp>
        <p:nvSpPr>
          <p:cNvPr id="4" name="3 Título"/>
          <p:cNvSpPr>
            <a:spLocks noGrp="1"/>
          </p:cNvSpPr>
          <p:nvPr>
            <p:ph type="title" idx="4294967295"/>
          </p:nvPr>
        </p:nvSpPr>
        <p:spPr>
          <a:xfrm>
            <a:off x="1776413" y="228600"/>
            <a:ext cx="7367587" cy="1054100"/>
          </a:xfrm>
        </p:spPr>
        <p:txBody>
          <a:bodyPr/>
          <a:lstStyle/>
          <a:p>
            <a:r>
              <a:rPr lang="es-ES" dirty="0"/>
              <a:t>Instalación de Python</a:t>
            </a:r>
          </a:p>
        </p:txBody>
      </p:sp>
      <p:sp>
        <p:nvSpPr>
          <p:cNvPr id="5" name="3 Marcador de pie de página"/>
          <p:cNvSpPr>
            <a:spLocks noGrp="1"/>
          </p:cNvSpPr>
          <p:nvPr>
            <p:ph type="ftr" sz="quarter" idx="4294967295"/>
          </p:nvPr>
        </p:nvSpPr>
        <p:spPr>
          <a:xfrm>
            <a:off x="6443663" y="357188"/>
            <a:ext cx="2700337" cy="227012"/>
          </a:xfrm>
          <a:prstGeom prst="rect">
            <a:avLst/>
          </a:prstGeom>
        </p:spPr>
        <p:txBody>
          <a:bodyPr/>
          <a:lstStyle/>
          <a:p>
            <a:r>
              <a:rPr lang="es-ES" dirty="0"/>
              <a:t>Python Elemental</a:t>
            </a:r>
          </a:p>
        </p:txBody>
      </p:sp>
      <p:sp>
        <p:nvSpPr>
          <p:cNvPr id="7" name="CuadroTexto 6">
            <a:extLst>
              <a:ext uri="{FF2B5EF4-FFF2-40B4-BE49-F238E27FC236}">
                <a16:creationId xmlns:a16="http://schemas.microsoft.com/office/drawing/2014/main" id="{1A70D237-CEE2-414A-8C07-6D25FA272B37}"/>
              </a:ext>
            </a:extLst>
          </p:cNvPr>
          <p:cNvSpPr txBox="1"/>
          <p:nvPr/>
        </p:nvSpPr>
        <p:spPr>
          <a:xfrm>
            <a:off x="6443663" y="1859776"/>
            <a:ext cx="2106234" cy="1183466"/>
          </a:xfrm>
          <a:prstGeom prst="rect">
            <a:avLst/>
          </a:prstGeom>
          <a:noFill/>
        </p:spPr>
        <p:txBody>
          <a:bodyPr wrap="square" rtlCol="0">
            <a:spAutoFit/>
          </a:bodyPr>
          <a:lstStyle/>
          <a:p>
            <a:pPr algn="just"/>
            <a:r>
              <a:rPr lang="es-ES" sz="1013" dirty="0"/>
              <a:t>Aquí indica la carpeta donde quieres que se instale. El programa te dirá una por defecto, puedes dejar esa misma. Es importante que anotes cual es la carpeta de instalación porque luego te va a hacer falta saberlo</a:t>
            </a:r>
          </a:p>
        </p:txBody>
      </p:sp>
      <p:cxnSp>
        <p:nvCxnSpPr>
          <p:cNvPr id="9" name="Conector recto de flecha 8">
            <a:extLst>
              <a:ext uri="{FF2B5EF4-FFF2-40B4-BE49-F238E27FC236}">
                <a16:creationId xmlns:a16="http://schemas.microsoft.com/office/drawing/2014/main" id="{2912413C-2B63-4352-8AD6-6455E101F669}"/>
              </a:ext>
            </a:extLst>
          </p:cNvPr>
          <p:cNvCxnSpPr>
            <a:stCxn id="7" idx="1"/>
          </p:cNvCxnSpPr>
          <p:nvPr/>
        </p:nvCxnSpPr>
        <p:spPr>
          <a:xfrm flipH="1">
            <a:off x="4267369" y="2451509"/>
            <a:ext cx="2176294" cy="1117924"/>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09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006E380-471A-4B5F-85FA-34CCAE8980F6}"/>
              </a:ext>
            </a:extLst>
          </p:cNvPr>
          <p:cNvPicPr>
            <a:picLocks noChangeAspect="1"/>
          </p:cNvPicPr>
          <p:nvPr/>
        </p:nvPicPr>
        <p:blipFill>
          <a:blip r:embed="rId3"/>
          <a:stretch>
            <a:fillRect/>
          </a:stretch>
        </p:blipFill>
        <p:spPr>
          <a:xfrm>
            <a:off x="1604963" y="1255363"/>
            <a:ext cx="4657984" cy="3626199"/>
          </a:xfrm>
          <a:prstGeom prst="rect">
            <a:avLst/>
          </a:prstGeom>
        </p:spPr>
      </p:pic>
      <p:sp>
        <p:nvSpPr>
          <p:cNvPr id="4" name="3 Título"/>
          <p:cNvSpPr>
            <a:spLocks noGrp="1"/>
          </p:cNvSpPr>
          <p:nvPr>
            <p:ph type="title" idx="4294967295"/>
          </p:nvPr>
        </p:nvSpPr>
        <p:spPr>
          <a:xfrm>
            <a:off x="1776413" y="228600"/>
            <a:ext cx="7367587" cy="608308"/>
          </a:xfrm>
        </p:spPr>
        <p:txBody>
          <a:bodyPr/>
          <a:lstStyle/>
          <a:p>
            <a:r>
              <a:rPr lang="es-ES" dirty="0"/>
              <a:t>Instalación de Python</a:t>
            </a:r>
          </a:p>
        </p:txBody>
      </p:sp>
      <p:sp>
        <p:nvSpPr>
          <p:cNvPr id="6" name="CuadroTexto 5">
            <a:extLst>
              <a:ext uri="{FF2B5EF4-FFF2-40B4-BE49-F238E27FC236}">
                <a16:creationId xmlns:a16="http://schemas.microsoft.com/office/drawing/2014/main" id="{21D47D50-4471-4801-989B-2F0138CD92A0}"/>
              </a:ext>
            </a:extLst>
          </p:cNvPr>
          <p:cNvSpPr txBox="1"/>
          <p:nvPr/>
        </p:nvSpPr>
        <p:spPr>
          <a:xfrm>
            <a:off x="6722916" y="1731277"/>
            <a:ext cx="1632242" cy="1569660"/>
          </a:xfrm>
          <a:prstGeom prst="rect">
            <a:avLst/>
          </a:prstGeom>
          <a:noFill/>
        </p:spPr>
        <p:txBody>
          <a:bodyPr wrap="none" rtlCol="0">
            <a:spAutoFit/>
          </a:bodyPr>
          <a:lstStyle/>
          <a:p>
            <a:r>
              <a:rPr lang="es-ES" sz="1200" dirty="0"/>
              <a:t>Marca esta casilla si no</a:t>
            </a:r>
          </a:p>
          <a:p>
            <a:r>
              <a:rPr lang="es-ES" sz="1200" dirty="0"/>
              <a:t>lo está y después haz</a:t>
            </a:r>
          </a:p>
          <a:p>
            <a:r>
              <a:rPr lang="es-ES" sz="1200" dirty="0" err="1"/>
              <a:t>click</a:t>
            </a:r>
            <a:r>
              <a:rPr lang="es-ES" sz="1200" dirty="0"/>
              <a:t> en </a:t>
            </a:r>
            <a:r>
              <a:rPr lang="es-ES" sz="1200" i="1" dirty="0" err="1">
                <a:solidFill>
                  <a:schemeClr val="tx1">
                    <a:lumMod val="95000"/>
                    <a:lumOff val="5000"/>
                  </a:schemeClr>
                </a:solidFill>
              </a:rPr>
              <a:t>Install</a:t>
            </a:r>
            <a:r>
              <a:rPr lang="es-ES" sz="1200" dirty="0"/>
              <a:t>.</a:t>
            </a:r>
          </a:p>
          <a:p>
            <a:endParaRPr lang="es-ES" sz="1200" dirty="0"/>
          </a:p>
          <a:p>
            <a:r>
              <a:rPr lang="es-ES" sz="1200" dirty="0"/>
              <a:t>El proceso llevará unos</a:t>
            </a:r>
          </a:p>
          <a:p>
            <a:r>
              <a:rPr lang="es-ES" sz="1200" dirty="0"/>
              <a:t>minutos. Al finalizar ya </a:t>
            </a:r>
          </a:p>
          <a:p>
            <a:r>
              <a:rPr lang="es-ES" sz="1200" dirty="0"/>
              <a:t>tenemos Python en</a:t>
            </a:r>
          </a:p>
          <a:p>
            <a:r>
              <a:rPr lang="es-ES" sz="1200" dirty="0"/>
              <a:t>nuestra máquina</a:t>
            </a:r>
          </a:p>
        </p:txBody>
      </p:sp>
      <p:cxnSp>
        <p:nvCxnSpPr>
          <p:cNvPr id="10" name="Conector recto de flecha 9">
            <a:extLst>
              <a:ext uri="{FF2B5EF4-FFF2-40B4-BE49-F238E27FC236}">
                <a16:creationId xmlns:a16="http://schemas.microsoft.com/office/drawing/2014/main" id="{7748DA0A-521E-47C8-808E-BC206A6D2319}"/>
              </a:ext>
            </a:extLst>
          </p:cNvPr>
          <p:cNvCxnSpPr>
            <a:cxnSpLocks/>
          </p:cNvCxnSpPr>
          <p:nvPr/>
        </p:nvCxnSpPr>
        <p:spPr>
          <a:xfrm flipH="1">
            <a:off x="4386020" y="2378990"/>
            <a:ext cx="2336897" cy="921947"/>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1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1BAC90D-4CAA-4A12-B3D9-0C3B1A077871}"/>
              </a:ext>
            </a:extLst>
          </p:cNvPr>
          <p:cNvSpPr txBox="1"/>
          <p:nvPr/>
        </p:nvSpPr>
        <p:spPr>
          <a:xfrm>
            <a:off x="2681791" y="2068629"/>
            <a:ext cx="184731" cy="248209"/>
          </a:xfrm>
          <a:prstGeom prst="rect">
            <a:avLst/>
          </a:prstGeom>
          <a:noFill/>
        </p:spPr>
        <p:txBody>
          <a:bodyPr wrap="none" rtlCol="0">
            <a:spAutoFit/>
          </a:bodyPr>
          <a:lstStyle/>
          <a:p>
            <a:endParaRPr lang="es-ES" sz="1013" dirty="0"/>
          </a:p>
        </p:txBody>
      </p:sp>
      <p:sp>
        <p:nvSpPr>
          <p:cNvPr id="4" name="3 Título"/>
          <p:cNvSpPr>
            <a:spLocks noGrp="1"/>
          </p:cNvSpPr>
          <p:nvPr>
            <p:ph type="title" idx="4294967295"/>
          </p:nvPr>
        </p:nvSpPr>
        <p:spPr>
          <a:xfrm>
            <a:off x="1517851" y="228600"/>
            <a:ext cx="7626150" cy="515319"/>
          </a:xfrm>
        </p:spPr>
        <p:txBody>
          <a:bodyPr/>
          <a:lstStyle/>
          <a:p>
            <a:r>
              <a:rPr lang="es-ES" dirty="0"/>
              <a:t>¿Por qué estamos hoy aquí?</a:t>
            </a:r>
          </a:p>
        </p:txBody>
      </p:sp>
      <p:sp>
        <p:nvSpPr>
          <p:cNvPr id="6" name="Rectángulo 5">
            <a:extLst>
              <a:ext uri="{FF2B5EF4-FFF2-40B4-BE49-F238E27FC236}">
                <a16:creationId xmlns:a16="http://schemas.microsoft.com/office/drawing/2014/main" id="{D279566B-55F9-4A0D-89E3-C6BAFC733DAD}"/>
              </a:ext>
            </a:extLst>
          </p:cNvPr>
          <p:cNvSpPr/>
          <p:nvPr/>
        </p:nvSpPr>
        <p:spPr>
          <a:xfrm>
            <a:off x="5740974" y="1150761"/>
            <a:ext cx="2902632" cy="404085"/>
          </a:xfrm>
          <a:prstGeom prst="rect">
            <a:avLst/>
          </a:prstGeom>
        </p:spPr>
        <p:txBody>
          <a:bodyPr wrap="square">
            <a:spAutoFit/>
          </a:bodyPr>
          <a:lstStyle/>
          <a:p>
            <a:pPr algn="ctr"/>
            <a:r>
              <a:rPr lang="es-ES" sz="1013" i="1" dirty="0">
                <a:latin typeface="Kristen ITC" panose="03050502040202030202" pitchFamily="66" charset="0"/>
              </a:rPr>
              <a:t>Cualquier tecnología suficientemente avanzada es indistinguible de la magia</a:t>
            </a:r>
          </a:p>
        </p:txBody>
      </p:sp>
      <p:pic>
        <p:nvPicPr>
          <p:cNvPr id="8" name="Imagen 7">
            <a:extLst>
              <a:ext uri="{FF2B5EF4-FFF2-40B4-BE49-F238E27FC236}">
                <a16:creationId xmlns:a16="http://schemas.microsoft.com/office/drawing/2014/main" id="{53C05E73-DE0A-413D-A407-B50CCB8D9D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965" y="1236175"/>
            <a:ext cx="3969896" cy="2671150"/>
          </a:xfrm>
          <a:prstGeom prst="rect">
            <a:avLst/>
          </a:prstGeom>
        </p:spPr>
      </p:pic>
      <p:sp>
        <p:nvSpPr>
          <p:cNvPr id="9" name="CuadroTexto 8">
            <a:extLst>
              <a:ext uri="{FF2B5EF4-FFF2-40B4-BE49-F238E27FC236}">
                <a16:creationId xmlns:a16="http://schemas.microsoft.com/office/drawing/2014/main" id="{5C3505B5-5E00-4E2D-A104-DAD418B48C5F}"/>
              </a:ext>
            </a:extLst>
          </p:cNvPr>
          <p:cNvSpPr txBox="1"/>
          <p:nvPr/>
        </p:nvSpPr>
        <p:spPr>
          <a:xfrm>
            <a:off x="2774156" y="4228753"/>
            <a:ext cx="3780420" cy="253916"/>
          </a:xfrm>
          <a:prstGeom prst="rect">
            <a:avLst/>
          </a:prstGeom>
          <a:noFill/>
        </p:spPr>
        <p:txBody>
          <a:bodyPr wrap="square" rtlCol="0">
            <a:spAutoFit/>
          </a:bodyPr>
          <a:lstStyle/>
          <a:p>
            <a:r>
              <a:rPr lang="es-ES" sz="1050" dirty="0"/>
              <a:t>Arthur C. Clarke (1917-2008)</a:t>
            </a:r>
          </a:p>
        </p:txBody>
      </p:sp>
      <p:pic>
        <p:nvPicPr>
          <p:cNvPr id="10" name="Imagen 9">
            <a:extLst>
              <a:ext uri="{FF2B5EF4-FFF2-40B4-BE49-F238E27FC236}">
                <a16:creationId xmlns:a16="http://schemas.microsoft.com/office/drawing/2014/main" id="{05DE3513-420A-4383-AE4B-99CC80732EB9}"/>
              </a:ext>
            </a:extLst>
          </p:cNvPr>
          <p:cNvPicPr>
            <a:picLocks noChangeAspect="1"/>
          </p:cNvPicPr>
          <p:nvPr/>
        </p:nvPicPr>
        <p:blipFill>
          <a:blip r:embed="rId4"/>
          <a:stretch>
            <a:fillRect/>
          </a:stretch>
        </p:blipFill>
        <p:spPr>
          <a:xfrm>
            <a:off x="1517850" y="2022233"/>
            <a:ext cx="918102" cy="184895"/>
          </a:xfrm>
          <a:prstGeom prst="rect">
            <a:avLst/>
          </a:prstGeom>
        </p:spPr>
      </p:pic>
    </p:spTree>
    <p:extLst>
      <p:ext uri="{BB962C8B-B14F-4D97-AF65-F5344CB8AC3E}">
        <p14:creationId xmlns:p14="http://schemas.microsoft.com/office/powerpoint/2010/main" val="1999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608308"/>
          </a:xfrm>
        </p:spPr>
        <p:txBody>
          <a:bodyPr/>
          <a:lstStyle/>
          <a:p>
            <a:r>
              <a:rPr lang="es-ES" dirty="0"/>
              <a:t>Instalación de Python</a:t>
            </a:r>
          </a:p>
        </p:txBody>
      </p:sp>
      <p:sp>
        <p:nvSpPr>
          <p:cNvPr id="7" name="CuadroTexto 6">
            <a:extLst>
              <a:ext uri="{FF2B5EF4-FFF2-40B4-BE49-F238E27FC236}">
                <a16:creationId xmlns:a16="http://schemas.microsoft.com/office/drawing/2014/main" id="{522DF428-434E-4108-BBE8-F4896F71FB25}"/>
              </a:ext>
            </a:extLst>
          </p:cNvPr>
          <p:cNvSpPr txBox="1"/>
          <p:nvPr/>
        </p:nvSpPr>
        <p:spPr>
          <a:xfrm>
            <a:off x="1522132" y="4124897"/>
            <a:ext cx="7398584" cy="1200329"/>
          </a:xfrm>
          <a:prstGeom prst="rect">
            <a:avLst/>
          </a:prstGeom>
          <a:noFill/>
        </p:spPr>
        <p:txBody>
          <a:bodyPr wrap="square" rtlCol="0">
            <a:spAutoFit/>
          </a:bodyPr>
          <a:lstStyle/>
          <a:p>
            <a:pPr algn="ctr"/>
            <a:r>
              <a:rPr lang="es-ES" sz="1200" dirty="0"/>
              <a:t>Arrancar una ventana de comandos en Windows (Busca </a:t>
            </a:r>
            <a:r>
              <a:rPr lang="es-ES" sz="1100" dirty="0" err="1">
                <a:latin typeface="+mj-lt"/>
              </a:rPr>
              <a:t>cmd</a:t>
            </a:r>
            <a:r>
              <a:rPr lang="es-ES" sz="1200" dirty="0"/>
              <a:t> con la lupa en la barra de tareas)</a:t>
            </a:r>
          </a:p>
          <a:p>
            <a:pPr algn="ctr"/>
            <a:r>
              <a:rPr lang="es-ES" sz="1200" dirty="0"/>
              <a:t>Navega hasta el directorio donde has instalado </a:t>
            </a:r>
            <a:r>
              <a:rPr lang="es-ES" sz="1100" dirty="0">
                <a:latin typeface="+mj-lt"/>
              </a:rPr>
              <a:t>Anaconda3</a:t>
            </a:r>
            <a:r>
              <a:rPr lang="es-ES" sz="1200" dirty="0"/>
              <a:t> y dentro de él al subdirectorio </a:t>
            </a:r>
            <a:r>
              <a:rPr lang="es-ES" sz="1100" dirty="0" err="1">
                <a:latin typeface="+mj-lt"/>
              </a:rPr>
              <a:t>condabin</a:t>
            </a:r>
            <a:r>
              <a:rPr lang="es-ES" sz="1200" dirty="0"/>
              <a:t>, usando el comando </a:t>
            </a:r>
            <a:r>
              <a:rPr lang="es-ES" sz="1100" dirty="0">
                <a:latin typeface="+mj-lt"/>
              </a:rPr>
              <a:t>cd</a:t>
            </a:r>
            <a:r>
              <a:rPr lang="es-ES" sz="1200" dirty="0"/>
              <a:t> como se puede ver en la figura</a:t>
            </a:r>
          </a:p>
          <a:p>
            <a:pPr algn="ctr"/>
            <a:r>
              <a:rPr lang="es-ES" sz="1200" dirty="0"/>
              <a:t>y teclear dentro de ella  </a:t>
            </a:r>
            <a:r>
              <a:rPr lang="es-ES" sz="1100" dirty="0" err="1">
                <a:latin typeface="+mj-lt"/>
              </a:rPr>
              <a:t>conda</a:t>
            </a:r>
            <a:r>
              <a:rPr lang="es-ES" sz="1100" dirty="0">
                <a:latin typeface="+mj-lt"/>
              </a:rPr>
              <a:t> </a:t>
            </a:r>
            <a:r>
              <a:rPr lang="es-ES" sz="1100" dirty="0" err="1">
                <a:latin typeface="+mj-lt"/>
              </a:rPr>
              <a:t>create</a:t>
            </a:r>
            <a:r>
              <a:rPr lang="es-ES" sz="1100" dirty="0">
                <a:latin typeface="Lucida Console" panose="020B0609040504020204" pitchFamily="49" charset="0"/>
              </a:rPr>
              <a:t> </a:t>
            </a:r>
            <a:r>
              <a:rPr lang="es-ES" sz="1000" dirty="0">
                <a:latin typeface="Lucida Console" panose="020B0609040504020204" pitchFamily="49" charset="0"/>
              </a:rPr>
              <a:t>--</a:t>
            </a:r>
            <a:r>
              <a:rPr lang="es-ES" sz="1100" dirty="0" err="1">
                <a:latin typeface="+mj-lt"/>
              </a:rPr>
              <a:t>name</a:t>
            </a:r>
            <a:r>
              <a:rPr lang="es-ES" sz="1100" dirty="0">
                <a:latin typeface="+mj-lt"/>
              </a:rPr>
              <a:t> py37</a:t>
            </a:r>
            <a:r>
              <a:rPr lang="es-ES" sz="1050" dirty="0">
                <a:latin typeface="Lucida Sans Typewriter" panose="020B0509030504030204" pitchFamily="49" charset="0"/>
              </a:rPr>
              <a:t>. </a:t>
            </a:r>
            <a:r>
              <a:rPr lang="es-ES" sz="1200" dirty="0"/>
              <a:t>Contesta </a:t>
            </a:r>
            <a:r>
              <a:rPr lang="es-ES" sz="1200" dirty="0">
                <a:latin typeface="+mj-lt"/>
              </a:rPr>
              <a:t>y</a:t>
            </a:r>
            <a:r>
              <a:rPr lang="es-ES" sz="1200" dirty="0"/>
              <a:t> a la pregunta </a:t>
            </a:r>
            <a:r>
              <a:rPr lang="es-ES" sz="1100" dirty="0" err="1">
                <a:latin typeface="+mj-lt"/>
              </a:rPr>
              <a:t>Proceed</a:t>
            </a:r>
            <a:r>
              <a:rPr lang="es-ES" sz="1200" dirty="0"/>
              <a:t>?</a:t>
            </a:r>
          </a:p>
          <a:p>
            <a:pPr algn="ctr"/>
            <a:r>
              <a:rPr lang="es-ES" sz="1200" dirty="0"/>
              <a:t>A continuación escribe en la misma ventana de comandos </a:t>
            </a:r>
            <a:r>
              <a:rPr lang="es-ES" sz="1050" dirty="0" err="1">
                <a:latin typeface="+mj-lt"/>
              </a:rPr>
              <a:t>conda</a:t>
            </a:r>
            <a:r>
              <a:rPr lang="es-ES" sz="1050" dirty="0">
                <a:latin typeface="+mj-lt"/>
              </a:rPr>
              <a:t> </a:t>
            </a:r>
            <a:r>
              <a:rPr lang="es-ES" sz="1050" dirty="0" err="1">
                <a:latin typeface="+mj-lt"/>
              </a:rPr>
              <a:t>activate</a:t>
            </a:r>
            <a:r>
              <a:rPr lang="es-ES" sz="1050" dirty="0">
                <a:latin typeface="+mj-lt"/>
              </a:rPr>
              <a:t> py37</a:t>
            </a:r>
            <a:endParaRPr lang="es-ES" sz="1200" dirty="0">
              <a:latin typeface="+mj-lt"/>
            </a:endParaRPr>
          </a:p>
          <a:p>
            <a:pPr algn="ctr"/>
            <a:endParaRPr lang="es-ES" sz="1200" dirty="0"/>
          </a:p>
        </p:txBody>
      </p:sp>
      <p:pic>
        <p:nvPicPr>
          <p:cNvPr id="2" name="Imagen 1">
            <a:extLst>
              <a:ext uri="{FF2B5EF4-FFF2-40B4-BE49-F238E27FC236}">
                <a16:creationId xmlns:a16="http://schemas.microsoft.com/office/drawing/2014/main" id="{546B110C-57D5-4EBF-B743-6D1C07D2B6A1}"/>
              </a:ext>
            </a:extLst>
          </p:cNvPr>
          <p:cNvPicPr>
            <a:picLocks noChangeAspect="1"/>
          </p:cNvPicPr>
          <p:nvPr/>
        </p:nvPicPr>
        <p:blipFill>
          <a:blip r:embed="rId3"/>
          <a:stretch>
            <a:fillRect/>
          </a:stretch>
        </p:blipFill>
        <p:spPr>
          <a:xfrm>
            <a:off x="2504054" y="906651"/>
            <a:ext cx="5434740" cy="3148503"/>
          </a:xfrm>
          <a:prstGeom prst="rect">
            <a:avLst/>
          </a:prstGeom>
        </p:spPr>
      </p:pic>
    </p:spTree>
    <p:extLst>
      <p:ext uri="{BB962C8B-B14F-4D97-AF65-F5344CB8AC3E}">
        <p14:creationId xmlns:p14="http://schemas.microsoft.com/office/powerpoint/2010/main" val="394239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49091" y="388119"/>
            <a:ext cx="6454775" cy="541337"/>
          </a:xfrm>
        </p:spPr>
        <p:txBody>
          <a:bodyPr/>
          <a:lstStyle/>
          <a:p>
            <a:r>
              <a:rPr lang="es-ES" dirty="0"/>
              <a:t>Instalación de Python</a:t>
            </a:r>
          </a:p>
        </p:txBody>
      </p:sp>
      <p:sp>
        <p:nvSpPr>
          <p:cNvPr id="7" name="CuadroTexto 6">
            <a:extLst>
              <a:ext uri="{FF2B5EF4-FFF2-40B4-BE49-F238E27FC236}">
                <a16:creationId xmlns:a16="http://schemas.microsoft.com/office/drawing/2014/main" id="{1AAAEB27-4C4D-49C6-A7CA-446117B65CE7}"/>
              </a:ext>
            </a:extLst>
          </p:cNvPr>
          <p:cNvSpPr txBox="1"/>
          <p:nvPr/>
        </p:nvSpPr>
        <p:spPr>
          <a:xfrm>
            <a:off x="6628751" y="1523161"/>
            <a:ext cx="2214247" cy="769441"/>
          </a:xfrm>
          <a:prstGeom prst="rect">
            <a:avLst/>
          </a:prstGeom>
          <a:noFill/>
        </p:spPr>
        <p:txBody>
          <a:bodyPr wrap="square" rtlCol="0">
            <a:spAutoFit/>
          </a:bodyPr>
          <a:lstStyle/>
          <a:p>
            <a:r>
              <a:rPr lang="es-ES" sz="1100" dirty="0"/>
              <a:t>Buscar la aplicación Anaconda Powershell, abrir la ubicación de archivo y copiar un enlace directo al escritorio.</a:t>
            </a:r>
          </a:p>
        </p:txBody>
      </p:sp>
      <p:pic>
        <p:nvPicPr>
          <p:cNvPr id="3" name="Imagen 2">
            <a:extLst>
              <a:ext uri="{FF2B5EF4-FFF2-40B4-BE49-F238E27FC236}">
                <a16:creationId xmlns:a16="http://schemas.microsoft.com/office/drawing/2014/main" id="{9BACB4C9-E177-4F6A-A212-EB3E8104BD8E}"/>
              </a:ext>
            </a:extLst>
          </p:cNvPr>
          <p:cNvPicPr>
            <a:picLocks noChangeAspect="1"/>
          </p:cNvPicPr>
          <p:nvPr/>
        </p:nvPicPr>
        <p:blipFill>
          <a:blip r:embed="rId3"/>
          <a:stretch>
            <a:fillRect/>
          </a:stretch>
        </p:blipFill>
        <p:spPr>
          <a:xfrm>
            <a:off x="1539587" y="1198685"/>
            <a:ext cx="4600562" cy="3403477"/>
          </a:xfrm>
          <a:prstGeom prst="rect">
            <a:avLst/>
          </a:prstGeom>
        </p:spPr>
      </p:pic>
    </p:spTree>
    <p:extLst>
      <p:ext uri="{BB962C8B-B14F-4D97-AF65-F5344CB8AC3E}">
        <p14:creationId xmlns:p14="http://schemas.microsoft.com/office/powerpoint/2010/main" val="200581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44612" y="204143"/>
            <a:ext cx="6454775" cy="541337"/>
          </a:xfrm>
        </p:spPr>
        <p:txBody>
          <a:bodyPr/>
          <a:lstStyle/>
          <a:p>
            <a:r>
              <a:rPr lang="es-ES" dirty="0"/>
              <a:t>Instalación de Python</a:t>
            </a:r>
          </a:p>
        </p:txBody>
      </p:sp>
      <p:sp>
        <p:nvSpPr>
          <p:cNvPr id="10" name="CuadroTexto 9">
            <a:extLst>
              <a:ext uri="{FF2B5EF4-FFF2-40B4-BE49-F238E27FC236}">
                <a16:creationId xmlns:a16="http://schemas.microsoft.com/office/drawing/2014/main" id="{1E070A7C-BFBF-4AF1-BFE3-181679AD0E68}"/>
              </a:ext>
            </a:extLst>
          </p:cNvPr>
          <p:cNvSpPr txBox="1"/>
          <p:nvPr/>
        </p:nvSpPr>
        <p:spPr>
          <a:xfrm>
            <a:off x="1414848" y="4589788"/>
            <a:ext cx="6745010" cy="461665"/>
          </a:xfrm>
          <a:prstGeom prst="rect">
            <a:avLst/>
          </a:prstGeom>
          <a:noFill/>
        </p:spPr>
        <p:txBody>
          <a:bodyPr wrap="square" rtlCol="0">
            <a:spAutoFit/>
          </a:bodyPr>
          <a:lstStyle/>
          <a:p>
            <a:r>
              <a:rPr lang="es-ES" sz="1200" dirty="0"/>
              <a:t>Haz doble </a:t>
            </a:r>
            <a:r>
              <a:rPr lang="es-ES" sz="1200" dirty="0" err="1"/>
              <a:t>click</a:t>
            </a:r>
            <a:r>
              <a:rPr lang="es-ES" sz="1200" dirty="0"/>
              <a:t> en el icono de Anaconda Powershell del escritorio, cuando se abra la ventana escribe el comando </a:t>
            </a:r>
            <a:r>
              <a:rPr lang="es-ES" sz="1200" dirty="0">
                <a:latin typeface="Lucida Console" panose="020B0609040504020204" pitchFamily="49" charset="0"/>
              </a:rPr>
              <a:t>idle</a:t>
            </a:r>
            <a:r>
              <a:rPr lang="es-ES" sz="1200" dirty="0"/>
              <a:t> y se abrirá la sesión de Python. ¡Ahora, a programar!</a:t>
            </a:r>
          </a:p>
        </p:txBody>
      </p:sp>
      <p:pic>
        <p:nvPicPr>
          <p:cNvPr id="2" name="Imagen 1">
            <a:extLst>
              <a:ext uri="{FF2B5EF4-FFF2-40B4-BE49-F238E27FC236}">
                <a16:creationId xmlns:a16="http://schemas.microsoft.com/office/drawing/2014/main" id="{3F6F6E91-546E-41F8-B5B5-A846FE8D4742}"/>
              </a:ext>
            </a:extLst>
          </p:cNvPr>
          <p:cNvPicPr>
            <a:picLocks noChangeAspect="1"/>
          </p:cNvPicPr>
          <p:nvPr/>
        </p:nvPicPr>
        <p:blipFill>
          <a:blip r:embed="rId3"/>
          <a:stretch>
            <a:fillRect/>
          </a:stretch>
        </p:blipFill>
        <p:spPr>
          <a:xfrm>
            <a:off x="4265534" y="1048466"/>
            <a:ext cx="4083034" cy="3349555"/>
          </a:xfrm>
          <a:prstGeom prst="rect">
            <a:avLst/>
          </a:prstGeom>
        </p:spPr>
      </p:pic>
      <p:pic>
        <p:nvPicPr>
          <p:cNvPr id="7" name="Imagen 6">
            <a:extLst>
              <a:ext uri="{FF2B5EF4-FFF2-40B4-BE49-F238E27FC236}">
                <a16:creationId xmlns:a16="http://schemas.microsoft.com/office/drawing/2014/main" id="{BE3141AC-8E40-47D9-A2AA-3C2E7564B6B8}"/>
              </a:ext>
            </a:extLst>
          </p:cNvPr>
          <p:cNvPicPr>
            <a:picLocks noChangeAspect="1"/>
          </p:cNvPicPr>
          <p:nvPr/>
        </p:nvPicPr>
        <p:blipFill>
          <a:blip r:embed="rId4"/>
          <a:stretch>
            <a:fillRect/>
          </a:stretch>
        </p:blipFill>
        <p:spPr>
          <a:xfrm>
            <a:off x="1832200" y="1048466"/>
            <a:ext cx="1529891" cy="3541322"/>
          </a:xfrm>
          <a:prstGeom prst="rect">
            <a:avLst/>
          </a:prstGeom>
        </p:spPr>
      </p:pic>
    </p:spTree>
    <p:extLst>
      <p:ext uri="{BB962C8B-B14F-4D97-AF65-F5344CB8AC3E}">
        <p14:creationId xmlns:p14="http://schemas.microsoft.com/office/powerpoint/2010/main" val="74834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39652" y="347741"/>
            <a:ext cx="6454775" cy="541337"/>
          </a:xfrm>
        </p:spPr>
        <p:txBody>
          <a:bodyPr/>
          <a:lstStyle/>
          <a:p>
            <a:r>
              <a:rPr lang="es-ES" dirty="0"/>
              <a:t>Descargar los materiales del curso</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595111" y="1226231"/>
            <a:ext cx="6669361" cy="600164"/>
          </a:xfrm>
          <a:prstGeom prst="rect">
            <a:avLst/>
          </a:prstGeom>
          <a:noFill/>
        </p:spPr>
        <p:txBody>
          <a:bodyPr wrap="square" rtlCol="0">
            <a:spAutoFit/>
          </a:bodyPr>
          <a:lstStyle/>
          <a:p>
            <a:r>
              <a:rPr lang="es-ES" sz="1100" dirty="0"/>
              <a:t>Abre la página web </a:t>
            </a:r>
            <a:r>
              <a:rPr lang="es-ES" sz="1100" dirty="0">
                <a:hlinkClick r:id="rId3"/>
              </a:rPr>
              <a:t>https://github.com/jgalgarra/introprogpython</a:t>
            </a:r>
            <a:endParaRPr lang="es-ES" sz="1100" dirty="0"/>
          </a:p>
          <a:p>
            <a:endParaRPr lang="es-ES" sz="1100" dirty="0">
              <a:latin typeface="Lucida Console" panose="020B0609040504020204" pitchFamily="49" charset="0"/>
            </a:endParaRPr>
          </a:p>
          <a:p>
            <a:endParaRPr lang="es-ES" sz="1100" dirty="0">
              <a:latin typeface="Lucida Console" panose="020B0609040504020204" pitchFamily="49" charset="0"/>
            </a:endParaRPr>
          </a:p>
        </p:txBody>
      </p:sp>
      <p:pic>
        <p:nvPicPr>
          <p:cNvPr id="6" name="Imagen 5">
            <a:extLst>
              <a:ext uri="{FF2B5EF4-FFF2-40B4-BE49-F238E27FC236}">
                <a16:creationId xmlns:a16="http://schemas.microsoft.com/office/drawing/2014/main" id="{3E9276D6-DA6F-45A6-8133-30FF72E498A6}"/>
              </a:ext>
            </a:extLst>
          </p:cNvPr>
          <p:cNvPicPr>
            <a:picLocks noChangeAspect="1"/>
          </p:cNvPicPr>
          <p:nvPr/>
        </p:nvPicPr>
        <p:blipFill>
          <a:blip r:embed="rId4"/>
          <a:stretch>
            <a:fillRect/>
          </a:stretch>
        </p:blipFill>
        <p:spPr>
          <a:xfrm>
            <a:off x="1703123" y="1698001"/>
            <a:ext cx="3861048" cy="2700871"/>
          </a:xfrm>
          <a:prstGeom prst="rect">
            <a:avLst/>
          </a:prstGeom>
          <a:ln>
            <a:noFill/>
          </a:ln>
        </p:spPr>
      </p:pic>
      <p:sp>
        <p:nvSpPr>
          <p:cNvPr id="8" name="Rectángulo 7">
            <a:extLst>
              <a:ext uri="{FF2B5EF4-FFF2-40B4-BE49-F238E27FC236}">
                <a16:creationId xmlns:a16="http://schemas.microsoft.com/office/drawing/2014/main" id="{E15E7200-3814-4985-9CDB-03C8EABB6A17}"/>
              </a:ext>
            </a:extLst>
          </p:cNvPr>
          <p:cNvSpPr/>
          <p:nvPr/>
        </p:nvSpPr>
        <p:spPr>
          <a:xfrm>
            <a:off x="4822336" y="3912247"/>
            <a:ext cx="71521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p>
        </p:txBody>
      </p:sp>
      <p:sp>
        <p:nvSpPr>
          <p:cNvPr id="9" name="CuadroTexto 8">
            <a:extLst>
              <a:ext uri="{FF2B5EF4-FFF2-40B4-BE49-F238E27FC236}">
                <a16:creationId xmlns:a16="http://schemas.microsoft.com/office/drawing/2014/main" id="{5BCD3C43-512F-42D6-98B1-B73A20DB085A}"/>
              </a:ext>
            </a:extLst>
          </p:cNvPr>
          <p:cNvSpPr txBox="1"/>
          <p:nvPr/>
        </p:nvSpPr>
        <p:spPr>
          <a:xfrm>
            <a:off x="5698603" y="3959284"/>
            <a:ext cx="1051891" cy="261610"/>
          </a:xfrm>
          <a:prstGeom prst="rect">
            <a:avLst/>
          </a:prstGeom>
          <a:noFill/>
        </p:spPr>
        <p:txBody>
          <a:bodyPr wrap="none" rtlCol="0">
            <a:spAutoFit/>
          </a:bodyPr>
          <a:lstStyle/>
          <a:p>
            <a:r>
              <a:rPr lang="es-ES" sz="1100" dirty="0">
                <a:solidFill>
                  <a:srgbClr val="FF0000"/>
                </a:solidFill>
              </a:rPr>
              <a:t>Haz </a:t>
            </a:r>
            <a:r>
              <a:rPr lang="es-ES" sz="1100" dirty="0" err="1">
                <a:solidFill>
                  <a:srgbClr val="FF0000"/>
                </a:solidFill>
              </a:rPr>
              <a:t>click</a:t>
            </a:r>
            <a:r>
              <a:rPr lang="es-ES" sz="1100" dirty="0">
                <a:solidFill>
                  <a:srgbClr val="FF0000"/>
                </a:solidFill>
              </a:rPr>
              <a:t> aquí…</a:t>
            </a:r>
          </a:p>
        </p:txBody>
      </p:sp>
      <p:pic>
        <p:nvPicPr>
          <p:cNvPr id="10" name="Imagen 9">
            <a:extLst>
              <a:ext uri="{FF2B5EF4-FFF2-40B4-BE49-F238E27FC236}">
                <a16:creationId xmlns:a16="http://schemas.microsoft.com/office/drawing/2014/main" id="{1D804F29-A3AD-4AFB-9086-5565F812BD6E}"/>
              </a:ext>
            </a:extLst>
          </p:cNvPr>
          <p:cNvPicPr>
            <a:picLocks noChangeAspect="1"/>
          </p:cNvPicPr>
          <p:nvPr/>
        </p:nvPicPr>
        <p:blipFill>
          <a:blip r:embed="rId5"/>
          <a:stretch>
            <a:fillRect/>
          </a:stretch>
        </p:blipFill>
        <p:spPr>
          <a:xfrm>
            <a:off x="5179942" y="1547350"/>
            <a:ext cx="2924104" cy="1505128"/>
          </a:xfrm>
          <a:prstGeom prst="rect">
            <a:avLst/>
          </a:prstGeom>
        </p:spPr>
      </p:pic>
      <p:cxnSp>
        <p:nvCxnSpPr>
          <p:cNvPr id="14" name="Conector recto de flecha 13">
            <a:extLst>
              <a:ext uri="{FF2B5EF4-FFF2-40B4-BE49-F238E27FC236}">
                <a16:creationId xmlns:a16="http://schemas.microsoft.com/office/drawing/2014/main" id="{6D8D0AEF-BDAA-4E61-9A33-C251D9F5DB52}"/>
              </a:ext>
            </a:extLst>
          </p:cNvPr>
          <p:cNvCxnSpPr>
            <a:stCxn id="9" idx="1"/>
          </p:cNvCxnSpPr>
          <p:nvPr/>
        </p:nvCxnSpPr>
        <p:spPr>
          <a:xfrm flipH="1" flipV="1">
            <a:off x="5537549" y="4074266"/>
            <a:ext cx="161054" cy="15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698B016B-FF94-4D6C-BECC-180788F4930B}"/>
              </a:ext>
            </a:extLst>
          </p:cNvPr>
          <p:cNvSpPr txBox="1"/>
          <p:nvPr/>
        </p:nvSpPr>
        <p:spPr>
          <a:xfrm>
            <a:off x="6077609" y="3373597"/>
            <a:ext cx="1005403" cy="261610"/>
          </a:xfrm>
          <a:prstGeom prst="rect">
            <a:avLst/>
          </a:prstGeom>
          <a:noFill/>
        </p:spPr>
        <p:txBody>
          <a:bodyPr wrap="none" rtlCol="0">
            <a:spAutoFit/>
          </a:bodyPr>
          <a:lstStyle/>
          <a:p>
            <a:r>
              <a:rPr lang="es-ES" sz="1100" dirty="0">
                <a:solidFill>
                  <a:srgbClr val="FF0000"/>
                </a:solidFill>
              </a:rPr>
              <a:t>… y luego aquí</a:t>
            </a:r>
          </a:p>
        </p:txBody>
      </p:sp>
      <p:cxnSp>
        <p:nvCxnSpPr>
          <p:cNvPr id="17" name="Conector recto de flecha 16">
            <a:extLst>
              <a:ext uri="{FF2B5EF4-FFF2-40B4-BE49-F238E27FC236}">
                <a16:creationId xmlns:a16="http://schemas.microsoft.com/office/drawing/2014/main" id="{722996A2-F216-4162-9200-D9A92EC2539A}"/>
              </a:ext>
            </a:extLst>
          </p:cNvPr>
          <p:cNvCxnSpPr/>
          <p:nvPr/>
        </p:nvCxnSpPr>
        <p:spPr>
          <a:xfrm flipV="1">
            <a:off x="6941705" y="2940139"/>
            <a:ext cx="0" cy="403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04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41342" y="385225"/>
            <a:ext cx="6454775" cy="541337"/>
          </a:xfrm>
        </p:spPr>
        <p:txBody>
          <a:bodyPr/>
          <a:lstStyle/>
          <a:p>
            <a:r>
              <a:rPr lang="es-ES" dirty="0"/>
              <a:t>Python Shell como calculadora</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618359" y="1086746"/>
            <a:ext cx="6781722" cy="925318"/>
          </a:xfrm>
          <a:prstGeom prst="rect">
            <a:avLst/>
          </a:prstGeom>
          <a:noFill/>
        </p:spPr>
        <p:txBody>
          <a:bodyPr wrap="square" rtlCol="0">
            <a:spAutoFit/>
          </a:bodyPr>
          <a:lstStyle/>
          <a:p>
            <a:pPr algn="just"/>
            <a:r>
              <a:rPr lang="es-ES" sz="1100" dirty="0"/>
              <a:t>Hay operaciones que requieren usar un paquete software. Como la raíz cuadrada. Para ello hay que importar el paquete con la instrucción </a:t>
            </a:r>
            <a:r>
              <a:rPr lang="es-ES" sz="1100" dirty="0" err="1">
                <a:latin typeface="Lucida Console" panose="020B0609040504020204" pitchFamily="49" charset="0"/>
              </a:rPr>
              <a:t>import</a:t>
            </a:r>
            <a:r>
              <a:rPr lang="es-ES" sz="1100" dirty="0"/>
              <a:t> y luego llamar a la función que realiza la operación.</a:t>
            </a:r>
          </a:p>
          <a:p>
            <a:endParaRPr lang="es-ES" sz="1100" dirty="0"/>
          </a:p>
          <a:p>
            <a:pPr algn="just"/>
            <a:r>
              <a:rPr lang="es-ES" sz="1100" dirty="0"/>
              <a:t>Aquí puedes ver como se calcula la raíz cuadrada de 3 o el logaritmo de 100 en base 10</a:t>
            </a:r>
          </a:p>
          <a:p>
            <a:endParaRPr lang="es-ES" sz="1013" dirty="0">
              <a:latin typeface="Lucida Console" panose="020B0609040504020204" pitchFamily="49" charset="0"/>
            </a:endParaRPr>
          </a:p>
        </p:txBody>
      </p:sp>
      <p:pic>
        <p:nvPicPr>
          <p:cNvPr id="5" name="Imagen 4">
            <a:extLst>
              <a:ext uri="{FF2B5EF4-FFF2-40B4-BE49-F238E27FC236}">
                <a16:creationId xmlns:a16="http://schemas.microsoft.com/office/drawing/2014/main" id="{FDA59ACB-26F6-4DF5-9A1F-B7DBC8127178}"/>
              </a:ext>
            </a:extLst>
          </p:cNvPr>
          <p:cNvPicPr>
            <a:picLocks noChangeAspect="1"/>
          </p:cNvPicPr>
          <p:nvPr/>
        </p:nvPicPr>
        <p:blipFill>
          <a:blip r:embed="rId3"/>
          <a:stretch>
            <a:fillRect/>
          </a:stretch>
        </p:blipFill>
        <p:spPr>
          <a:xfrm>
            <a:off x="2160156" y="2068359"/>
            <a:ext cx="5735961" cy="2689916"/>
          </a:xfrm>
          <a:prstGeom prst="rect">
            <a:avLst/>
          </a:prstGeom>
        </p:spPr>
      </p:pic>
    </p:spTree>
    <p:extLst>
      <p:ext uri="{BB962C8B-B14F-4D97-AF65-F5344CB8AC3E}">
        <p14:creationId xmlns:p14="http://schemas.microsoft.com/office/powerpoint/2010/main" val="1433052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0FAF4C9-1289-47B2-B950-C4B215D072AB}"/>
              </a:ext>
            </a:extLst>
          </p:cNvPr>
          <p:cNvSpPr>
            <a:spLocks noGrp="1"/>
          </p:cNvSpPr>
          <p:nvPr>
            <p:ph type="title" idx="4294967295"/>
          </p:nvPr>
        </p:nvSpPr>
        <p:spPr>
          <a:xfrm>
            <a:off x="1776413" y="228600"/>
            <a:ext cx="7367587" cy="600559"/>
          </a:xfrm>
        </p:spPr>
        <p:txBody>
          <a:bodyPr/>
          <a:lstStyle/>
          <a:p>
            <a:r>
              <a:rPr lang="es-ES" dirty="0"/>
              <a:t>Editar un programa</a:t>
            </a:r>
          </a:p>
        </p:txBody>
      </p:sp>
      <p:sp>
        <p:nvSpPr>
          <p:cNvPr id="5" name="CuadroTexto 4">
            <a:extLst>
              <a:ext uri="{FF2B5EF4-FFF2-40B4-BE49-F238E27FC236}">
                <a16:creationId xmlns:a16="http://schemas.microsoft.com/office/drawing/2014/main" id="{52E13B4A-724E-4E47-AC1C-9A84520D52C5}"/>
              </a:ext>
            </a:extLst>
          </p:cNvPr>
          <p:cNvSpPr txBox="1"/>
          <p:nvPr/>
        </p:nvSpPr>
        <p:spPr>
          <a:xfrm>
            <a:off x="1776413" y="1881147"/>
            <a:ext cx="3078343" cy="1754326"/>
          </a:xfrm>
          <a:prstGeom prst="rect">
            <a:avLst/>
          </a:prstGeom>
          <a:noFill/>
        </p:spPr>
        <p:txBody>
          <a:bodyPr wrap="square" rtlCol="0">
            <a:spAutoFit/>
          </a:bodyPr>
          <a:lstStyle/>
          <a:p>
            <a:pPr algn="just"/>
            <a:r>
              <a:rPr lang="es-ES" sz="1200" dirty="0"/>
              <a:t>Una calculadora es interesante pero no permite ejecutar las mismas acciones una y otra vez. Para eso lo que hacemos es escribir las instrucciones en un fichero de texto al que damos un nombre conveniente. En Python todos los ficheros tienen la extensión .</a:t>
            </a:r>
            <a:r>
              <a:rPr lang="es-ES" sz="1200" dirty="0" err="1"/>
              <a:t>py</a:t>
            </a:r>
            <a:endParaRPr lang="es-ES" sz="1200" dirty="0"/>
          </a:p>
          <a:p>
            <a:pPr algn="just"/>
            <a:endParaRPr lang="es-ES" sz="1200" dirty="0"/>
          </a:p>
          <a:p>
            <a:pPr algn="just"/>
            <a:r>
              <a:rPr lang="es-ES" sz="1200" dirty="0"/>
              <a:t>IDLE trae un editor integrado que usaremos para todos los ejercicios.</a:t>
            </a:r>
          </a:p>
        </p:txBody>
      </p:sp>
      <p:pic>
        <p:nvPicPr>
          <p:cNvPr id="2" name="Imagen 1">
            <a:extLst>
              <a:ext uri="{FF2B5EF4-FFF2-40B4-BE49-F238E27FC236}">
                <a16:creationId xmlns:a16="http://schemas.microsoft.com/office/drawing/2014/main" id="{36A653AC-72E5-4D5C-BCAB-D042274884AE}"/>
              </a:ext>
            </a:extLst>
          </p:cNvPr>
          <p:cNvPicPr>
            <a:picLocks noChangeAspect="1"/>
          </p:cNvPicPr>
          <p:nvPr/>
        </p:nvPicPr>
        <p:blipFill>
          <a:blip r:embed="rId2"/>
          <a:stretch>
            <a:fillRect/>
          </a:stretch>
        </p:blipFill>
        <p:spPr>
          <a:xfrm>
            <a:off x="5052321" y="960895"/>
            <a:ext cx="3498522" cy="3733154"/>
          </a:xfrm>
          <a:prstGeom prst="rect">
            <a:avLst/>
          </a:prstGeom>
        </p:spPr>
      </p:pic>
    </p:spTree>
    <p:extLst>
      <p:ext uri="{BB962C8B-B14F-4D97-AF65-F5344CB8AC3E}">
        <p14:creationId xmlns:p14="http://schemas.microsoft.com/office/powerpoint/2010/main" val="44209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err="1"/>
              <a:t>Hello</a:t>
            </a:r>
            <a:r>
              <a:rPr lang="es-ES" dirty="0"/>
              <a:t> </a:t>
            </a:r>
            <a:r>
              <a:rPr lang="es-ES" dirty="0" err="1"/>
              <a:t>World</a:t>
            </a:r>
            <a:endParaRPr lang="es-ES" dirty="0"/>
          </a:p>
        </p:txBody>
      </p:sp>
      <p:sp>
        <p:nvSpPr>
          <p:cNvPr id="5" name="CuadroTexto 4">
            <a:extLst>
              <a:ext uri="{FF2B5EF4-FFF2-40B4-BE49-F238E27FC236}">
                <a16:creationId xmlns:a16="http://schemas.microsoft.com/office/drawing/2014/main" id="{B93E3719-8EF1-43EA-8219-974FD6AF3B75}"/>
              </a:ext>
            </a:extLst>
          </p:cNvPr>
          <p:cNvSpPr txBox="1"/>
          <p:nvPr/>
        </p:nvSpPr>
        <p:spPr>
          <a:xfrm>
            <a:off x="1559437" y="1316138"/>
            <a:ext cx="6995627" cy="1015663"/>
          </a:xfrm>
          <a:prstGeom prst="rect">
            <a:avLst/>
          </a:prstGeom>
          <a:noFill/>
        </p:spPr>
        <p:txBody>
          <a:bodyPr wrap="square" rtlCol="0">
            <a:spAutoFit/>
          </a:bodyPr>
          <a:lstStyle/>
          <a:p>
            <a:pPr algn="just"/>
            <a:r>
              <a:rPr lang="es-ES" sz="1200" dirty="0"/>
              <a:t>Este es el primer programa que se escribe cuando aprendemos un lenguaje de programación. Decimos “¡Hola!” al mundo, para que sepan que ya sabemos hacer algo nuevo. En Python es tan simple como invocar la función </a:t>
            </a:r>
            <a:r>
              <a:rPr lang="es-ES" sz="1050" dirty="0">
                <a:latin typeface="Lucida Console" panose="020B0609040504020204" pitchFamily="49" charset="0"/>
              </a:rPr>
              <a:t>print()</a:t>
            </a:r>
            <a:r>
              <a:rPr lang="es-ES" sz="1200" dirty="0"/>
              <a:t>. </a:t>
            </a:r>
          </a:p>
          <a:p>
            <a:endParaRPr lang="es-ES" sz="1200" dirty="0"/>
          </a:p>
          <a:p>
            <a:r>
              <a:rPr lang="es-ES" sz="1200" dirty="0"/>
              <a:t>Abre el fichero </a:t>
            </a:r>
            <a:r>
              <a:rPr lang="es-ES" sz="1050" dirty="0">
                <a:latin typeface="Lucida Console" panose="020B0609040504020204" pitchFamily="49" charset="0"/>
              </a:rPr>
              <a:t>hello_world.py </a:t>
            </a:r>
            <a:r>
              <a:rPr lang="es-ES" sz="1200" dirty="0"/>
              <a:t>. Haz </a:t>
            </a:r>
            <a:r>
              <a:rPr lang="es-ES" sz="1200" dirty="0" err="1"/>
              <a:t>click</a:t>
            </a:r>
            <a:r>
              <a:rPr lang="es-ES" sz="1200" dirty="0"/>
              <a:t> en Run Module y comprueba el resultado. </a:t>
            </a:r>
          </a:p>
        </p:txBody>
      </p:sp>
      <p:pic>
        <p:nvPicPr>
          <p:cNvPr id="3" name="Imagen 2">
            <a:extLst>
              <a:ext uri="{FF2B5EF4-FFF2-40B4-BE49-F238E27FC236}">
                <a16:creationId xmlns:a16="http://schemas.microsoft.com/office/drawing/2014/main" id="{F8541996-C090-4450-89C6-94258E2EF4DC}"/>
              </a:ext>
            </a:extLst>
          </p:cNvPr>
          <p:cNvPicPr>
            <a:picLocks noChangeAspect="1"/>
          </p:cNvPicPr>
          <p:nvPr/>
        </p:nvPicPr>
        <p:blipFill>
          <a:blip r:embed="rId3"/>
          <a:stretch>
            <a:fillRect/>
          </a:stretch>
        </p:blipFill>
        <p:spPr>
          <a:xfrm>
            <a:off x="1898543" y="2521711"/>
            <a:ext cx="6488381" cy="2264601"/>
          </a:xfrm>
          <a:prstGeom prst="rect">
            <a:avLst/>
          </a:prstGeom>
        </p:spPr>
      </p:pic>
    </p:spTree>
    <p:extLst>
      <p:ext uri="{BB962C8B-B14F-4D97-AF65-F5344CB8AC3E}">
        <p14:creationId xmlns:p14="http://schemas.microsoft.com/office/powerpoint/2010/main" val="321566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134693"/>
            <a:ext cx="6534727" cy="1015663"/>
          </a:xfrm>
          <a:prstGeom prst="rect">
            <a:avLst/>
          </a:prstGeom>
          <a:noFill/>
        </p:spPr>
        <p:txBody>
          <a:bodyPr wrap="square" rtlCol="0">
            <a:spAutoFit/>
          </a:bodyPr>
          <a:lstStyle/>
          <a:p>
            <a:r>
              <a:rPr lang="es-ES" sz="1200" dirty="0"/>
              <a:t>En programación, una variable es una zona de la memoria en la que se almacena un valor. Cada variable tiene un nombre, que elegimos al crearla y su contenido puede ser de diferentes tipos: un número. una letra, un  texto…</a:t>
            </a:r>
          </a:p>
          <a:p>
            <a:endParaRPr lang="es-ES" sz="1200" dirty="0"/>
          </a:p>
          <a:p>
            <a:r>
              <a:rPr lang="es-ES" sz="1200" dirty="0"/>
              <a:t>Ejemplos de variables en Python:</a:t>
            </a:r>
          </a:p>
        </p:txBody>
      </p:sp>
      <p:sp>
        <p:nvSpPr>
          <p:cNvPr id="6" name="CuadroTexto 5">
            <a:extLst>
              <a:ext uri="{FF2B5EF4-FFF2-40B4-BE49-F238E27FC236}">
                <a16:creationId xmlns:a16="http://schemas.microsoft.com/office/drawing/2014/main" id="{0D4BB624-6061-40ED-9C3A-C87605CF38C8}"/>
              </a:ext>
            </a:extLst>
          </p:cNvPr>
          <p:cNvSpPr txBox="1"/>
          <p:nvPr/>
        </p:nvSpPr>
        <p:spPr>
          <a:xfrm>
            <a:off x="2370479" y="2571750"/>
            <a:ext cx="5346594" cy="1339341"/>
          </a:xfrm>
          <a:prstGeom prst="rect">
            <a:avLst/>
          </a:prstGeom>
          <a:noFill/>
        </p:spPr>
        <p:txBody>
          <a:bodyPr wrap="square" rtlCol="0">
            <a:spAutoFit/>
          </a:bodyPr>
          <a:lstStyle/>
          <a:p>
            <a:r>
              <a:rPr lang="es-ES" sz="1013" dirty="0">
                <a:latin typeface="Lucida Console" panose="020B0609040504020204" pitchFamily="49" charset="0"/>
              </a:rPr>
              <a:t>edad = 21                # Número entero</a:t>
            </a:r>
          </a:p>
          <a:p>
            <a:r>
              <a:rPr lang="es-ES" sz="1013" dirty="0">
                <a:latin typeface="Lucida Console" panose="020B0609040504020204" pitchFamily="49" charset="0"/>
              </a:rPr>
              <a:t>peso = 77.6              # Número real</a:t>
            </a:r>
          </a:p>
          <a:p>
            <a:r>
              <a:rPr lang="es-ES" sz="1013" dirty="0">
                <a:latin typeface="Lucida Console" panose="020B0609040504020204" pitchFamily="49" charset="0"/>
              </a:rPr>
              <a:t>comida = “chocolate”       # Caracteres (</a:t>
            </a:r>
            <a:r>
              <a:rPr lang="es-ES" sz="1013" dirty="0" err="1">
                <a:latin typeface="Lucida Console" panose="020B0609040504020204" pitchFamily="49" charset="0"/>
              </a:rPr>
              <a:t>String</a:t>
            </a:r>
            <a:r>
              <a:rPr lang="es-ES" sz="1013" dirty="0">
                <a:latin typeface="Lucida Console" panose="020B0609040504020204" pitchFamily="49" charset="0"/>
              </a:rPr>
              <a:t>)</a:t>
            </a:r>
          </a:p>
          <a:p>
            <a:endParaRPr lang="es-ES" sz="1013" dirty="0">
              <a:latin typeface="Lucida Console" panose="020B0609040504020204" pitchFamily="49" charset="0"/>
            </a:endParaRPr>
          </a:p>
          <a:p>
            <a:r>
              <a:rPr lang="es-ES" sz="1013" dirty="0">
                <a:latin typeface="Lucida Console" panose="020B0609040504020204" pitchFamily="49" charset="0"/>
              </a:rPr>
              <a:t>a = 4</a:t>
            </a:r>
          </a:p>
          <a:p>
            <a:r>
              <a:rPr lang="es-ES" sz="1013" dirty="0">
                <a:latin typeface="Lucida Console" panose="020B0609040504020204" pitchFamily="49" charset="0"/>
              </a:rPr>
              <a:t>b = 5</a:t>
            </a:r>
          </a:p>
          <a:p>
            <a:endParaRPr lang="es-ES" sz="1013" dirty="0">
              <a:latin typeface="Lucida Console" panose="020B0609040504020204" pitchFamily="49" charset="0"/>
            </a:endParaRPr>
          </a:p>
          <a:p>
            <a:r>
              <a:rPr lang="es-ES" sz="1013" dirty="0">
                <a:latin typeface="Lucida Console" panose="020B0609040504020204" pitchFamily="49" charset="0"/>
              </a:rPr>
              <a:t>c = a + b                 # El valor de c es 9</a:t>
            </a:r>
          </a:p>
        </p:txBody>
      </p:sp>
      <p:sp>
        <p:nvSpPr>
          <p:cNvPr id="7" name="Rectángulo 6">
            <a:extLst>
              <a:ext uri="{FF2B5EF4-FFF2-40B4-BE49-F238E27FC236}">
                <a16:creationId xmlns:a16="http://schemas.microsoft.com/office/drawing/2014/main" id="{F1CCA045-4AB0-4957-B752-18847D25E2FF}"/>
              </a:ext>
            </a:extLst>
          </p:cNvPr>
          <p:cNvSpPr/>
          <p:nvPr/>
        </p:nvSpPr>
        <p:spPr>
          <a:xfrm>
            <a:off x="1835334" y="4730370"/>
            <a:ext cx="2561920"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variables_0_intro.py</a:t>
            </a:r>
            <a:endParaRPr lang="es-ES" sz="1013" dirty="0"/>
          </a:p>
        </p:txBody>
      </p:sp>
    </p:spTree>
    <p:extLst>
      <p:ext uri="{BB962C8B-B14F-4D97-AF65-F5344CB8AC3E}">
        <p14:creationId xmlns:p14="http://schemas.microsoft.com/office/powerpoint/2010/main" val="2956412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36729"/>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364854"/>
            <a:ext cx="6534727" cy="830997"/>
          </a:xfrm>
          <a:prstGeom prst="rect">
            <a:avLst/>
          </a:prstGeom>
          <a:noFill/>
        </p:spPr>
        <p:txBody>
          <a:bodyPr wrap="square" rtlCol="0">
            <a:spAutoFit/>
          </a:bodyPr>
          <a:lstStyle/>
          <a:p>
            <a:r>
              <a:rPr lang="es-ES" sz="1200" dirty="0"/>
              <a:t>Para poder interactuar con el usuario necesitamos que pueda introducir valores, que almacenamos en variables. Por ejemplo, podemos pedirle el nombre, la edad y la estatura.</a:t>
            </a:r>
          </a:p>
          <a:p>
            <a:endParaRPr lang="es-ES" sz="1200" dirty="0"/>
          </a:p>
          <a:p>
            <a:r>
              <a:rPr lang="es-ES" sz="1200" dirty="0"/>
              <a:t>Para eso usamos la instrucción </a:t>
            </a:r>
            <a:r>
              <a:rPr lang="es-ES" sz="1050" dirty="0">
                <a:latin typeface="Lucida Sans Typewriter" panose="020B0509030504030204" pitchFamily="49" charset="0"/>
              </a:rPr>
              <a:t>input()</a:t>
            </a:r>
            <a:endParaRPr lang="es-ES" sz="1200" dirty="0"/>
          </a:p>
        </p:txBody>
      </p:sp>
      <p:sp>
        <p:nvSpPr>
          <p:cNvPr id="6" name="CuadroTexto 5">
            <a:extLst>
              <a:ext uri="{FF2B5EF4-FFF2-40B4-BE49-F238E27FC236}">
                <a16:creationId xmlns:a16="http://schemas.microsoft.com/office/drawing/2014/main" id="{0D4BB624-6061-40ED-9C3A-C87605CF38C8}"/>
              </a:ext>
            </a:extLst>
          </p:cNvPr>
          <p:cNvSpPr txBox="1"/>
          <p:nvPr/>
        </p:nvSpPr>
        <p:spPr>
          <a:xfrm>
            <a:off x="2249742" y="2949792"/>
            <a:ext cx="5346594" cy="248209"/>
          </a:xfrm>
          <a:prstGeom prst="rect">
            <a:avLst/>
          </a:prstGeom>
          <a:noFill/>
        </p:spPr>
        <p:txBody>
          <a:bodyPr wrap="square" rtlCol="0">
            <a:spAutoFit/>
          </a:bodyPr>
          <a:lstStyle/>
          <a:p>
            <a:r>
              <a:rPr lang="es-ES" sz="1013" dirty="0" err="1">
                <a:latin typeface="Lucida Console" panose="020B0609040504020204" pitchFamily="49" charset="0"/>
              </a:rPr>
              <a:t>tu_ciudad</a:t>
            </a:r>
            <a:r>
              <a:rPr lang="es-ES" sz="1013" dirty="0">
                <a:latin typeface="Lucida Console" panose="020B0609040504020204" pitchFamily="49" charset="0"/>
              </a:rPr>
              <a:t> = input("¿En qué ciudad vives?: ")</a:t>
            </a:r>
          </a:p>
        </p:txBody>
      </p:sp>
      <p:sp>
        <p:nvSpPr>
          <p:cNvPr id="7" name="Rectángulo 6">
            <a:extLst>
              <a:ext uri="{FF2B5EF4-FFF2-40B4-BE49-F238E27FC236}">
                <a16:creationId xmlns:a16="http://schemas.microsoft.com/office/drawing/2014/main" id="{B75F7558-809C-4455-8CF6-373FAF71A035}"/>
              </a:ext>
            </a:extLst>
          </p:cNvPr>
          <p:cNvSpPr/>
          <p:nvPr/>
        </p:nvSpPr>
        <p:spPr>
          <a:xfrm>
            <a:off x="2411761" y="3939961"/>
            <a:ext cx="2954655"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variables_1_on_lectura.py</a:t>
            </a:r>
            <a:endParaRPr lang="es-ES" sz="1013" dirty="0"/>
          </a:p>
        </p:txBody>
      </p:sp>
    </p:spTree>
    <p:extLst>
      <p:ext uri="{BB962C8B-B14F-4D97-AF65-F5344CB8AC3E}">
        <p14:creationId xmlns:p14="http://schemas.microsoft.com/office/powerpoint/2010/main" val="327949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77312"/>
          </a:xfrm>
        </p:spPr>
        <p:txBody>
          <a:bodyPr/>
          <a:lstStyle/>
          <a:p>
            <a:r>
              <a:rPr lang="es-ES" dirty="0"/>
              <a:t>Listas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39328" y="1320672"/>
            <a:ext cx="6534727" cy="461665"/>
          </a:xfrm>
          <a:prstGeom prst="rect">
            <a:avLst/>
          </a:prstGeom>
          <a:noFill/>
        </p:spPr>
        <p:txBody>
          <a:bodyPr wrap="square" rtlCol="0">
            <a:spAutoFit/>
          </a:bodyPr>
          <a:lstStyle/>
          <a:p>
            <a:r>
              <a:rPr lang="es-ES" sz="1200" dirty="0"/>
              <a:t>Una lista es una variable que contiene varios valores. En Python los elementos de una lista se numeran desde 0 a n-1. Esto puede parecer extraño pero es muy común en programación.</a:t>
            </a:r>
          </a:p>
        </p:txBody>
      </p:sp>
      <p:sp>
        <p:nvSpPr>
          <p:cNvPr id="7" name="Rectángulo 6">
            <a:extLst>
              <a:ext uri="{FF2B5EF4-FFF2-40B4-BE49-F238E27FC236}">
                <a16:creationId xmlns:a16="http://schemas.microsoft.com/office/drawing/2014/main" id="{B75F7558-809C-4455-8CF6-373FAF71A035}"/>
              </a:ext>
            </a:extLst>
          </p:cNvPr>
          <p:cNvSpPr/>
          <p:nvPr/>
        </p:nvSpPr>
        <p:spPr>
          <a:xfrm>
            <a:off x="2735796" y="4504370"/>
            <a:ext cx="2640466"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variables_2_listas.py</a:t>
            </a:r>
            <a:endParaRPr lang="es-ES" sz="1013" dirty="0"/>
          </a:p>
        </p:txBody>
      </p:sp>
      <p:pic>
        <p:nvPicPr>
          <p:cNvPr id="2" name="Imagen 1">
            <a:extLst>
              <a:ext uri="{FF2B5EF4-FFF2-40B4-BE49-F238E27FC236}">
                <a16:creationId xmlns:a16="http://schemas.microsoft.com/office/drawing/2014/main" id="{F9F05F62-8D22-424A-9D98-881D96B72EA5}"/>
              </a:ext>
            </a:extLst>
          </p:cNvPr>
          <p:cNvPicPr>
            <a:picLocks noChangeAspect="1"/>
          </p:cNvPicPr>
          <p:nvPr/>
        </p:nvPicPr>
        <p:blipFill>
          <a:blip r:embed="rId3"/>
          <a:stretch>
            <a:fillRect/>
          </a:stretch>
        </p:blipFill>
        <p:spPr>
          <a:xfrm>
            <a:off x="2324773" y="2420270"/>
            <a:ext cx="6270866" cy="1222661"/>
          </a:xfrm>
          <a:prstGeom prst="rect">
            <a:avLst/>
          </a:prstGeom>
        </p:spPr>
      </p:pic>
    </p:spTree>
    <p:extLst>
      <p:ext uri="{BB962C8B-B14F-4D97-AF65-F5344CB8AC3E}">
        <p14:creationId xmlns:p14="http://schemas.microsoft.com/office/powerpoint/2010/main" val="232430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C3E602-D156-49D5-9A26-495FA3C6B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95" y="1268616"/>
            <a:ext cx="2380513" cy="3032163"/>
          </a:xfrm>
          <a:prstGeom prst="rect">
            <a:avLst/>
          </a:prstGeom>
        </p:spPr>
      </p:pic>
      <p:sp>
        <p:nvSpPr>
          <p:cNvPr id="6" name="CuadroTexto 5">
            <a:extLst>
              <a:ext uri="{FF2B5EF4-FFF2-40B4-BE49-F238E27FC236}">
                <a16:creationId xmlns:a16="http://schemas.microsoft.com/office/drawing/2014/main" id="{654BE3C9-6149-4C4B-B81B-3387E3937E53}"/>
              </a:ext>
            </a:extLst>
          </p:cNvPr>
          <p:cNvSpPr txBox="1"/>
          <p:nvPr/>
        </p:nvSpPr>
        <p:spPr>
          <a:xfrm>
            <a:off x="1757843" y="1268616"/>
            <a:ext cx="3780421" cy="738664"/>
          </a:xfrm>
          <a:prstGeom prst="rect">
            <a:avLst/>
          </a:prstGeom>
          <a:noFill/>
        </p:spPr>
        <p:txBody>
          <a:bodyPr wrap="square" rtlCol="0">
            <a:spAutoFit/>
          </a:bodyPr>
          <a:lstStyle/>
          <a:p>
            <a:pPr algn="just"/>
            <a:r>
              <a:rPr lang="es-ES" sz="1400" dirty="0"/>
              <a:t>El mundo está lleno de prodigios. Si sabemos decir las palabras mágicas, en el orden exacto, ocurren fenómenos extraordinarios…</a:t>
            </a:r>
          </a:p>
        </p:txBody>
      </p:sp>
      <p:pic>
        <p:nvPicPr>
          <p:cNvPr id="7" name="Picture 9">
            <a:hlinkClick r:id="rId4"/>
            <a:extLst>
              <a:ext uri="{FF2B5EF4-FFF2-40B4-BE49-F238E27FC236}">
                <a16:creationId xmlns:a16="http://schemas.microsoft.com/office/drawing/2014/main" id="{CEB6837F-D396-4F28-913F-2C38DC97E5C2}"/>
              </a:ext>
            </a:extLst>
          </p:cNvPr>
          <p:cNvPicPr/>
          <p:nvPr/>
        </p:nvPicPr>
        <p:blipFill>
          <a:blip r:embed="rId5"/>
          <a:stretch/>
        </p:blipFill>
        <p:spPr>
          <a:xfrm>
            <a:off x="7188669" y="4677984"/>
            <a:ext cx="193976" cy="198756"/>
          </a:xfrm>
          <a:prstGeom prst="rect">
            <a:avLst/>
          </a:prstGeom>
          <a:ln>
            <a:noFill/>
          </a:ln>
        </p:spPr>
      </p:pic>
      <p:sp>
        <p:nvSpPr>
          <p:cNvPr id="8" name="3 Título">
            <a:extLst>
              <a:ext uri="{FF2B5EF4-FFF2-40B4-BE49-F238E27FC236}">
                <a16:creationId xmlns:a16="http://schemas.microsoft.com/office/drawing/2014/main" id="{4B95B9E8-9E0D-499C-93D3-5A389DE8101E}"/>
              </a:ext>
            </a:extLst>
          </p:cNvPr>
          <p:cNvSpPr txBox="1">
            <a:spLocks/>
          </p:cNvSpPr>
          <p:nvPr/>
        </p:nvSpPr>
        <p:spPr>
          <a:xfrm>
            <a:off x="1517851" y="228600"/>
            <a:ext cx="7626150" cy="515319"/>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¿Por qué estamos hoy aquí?</a:t>
            </a:r>
            <a:endParaRPr lang="es-ES" dirty="0"/>
          </a:p>
        </p:txBody>
      </p:sp>
    </p:spTree>
    <p:extLst>
      <p:ext uri="{BB962C8B-B14F-4D97-AF65-F5344CB8AC3E}">
        <p14:creationId xmlns:p14="http://schemas.microsoft.com/office/powerpoint/2010/main" val="220661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 booleanas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5823" y="1329264"/>
            <a:ext cx="6291699" cy="830997"/>
          </a:xfrm>
          <a:prstGeom prst="rect">
            <a:avLst/>
          </a:prstGeom>
          <a:noFill/>
        </p:spPr>
        <p:txBody>
          <a:bodyPr wrap="square" rtlCol="0">
            <a:spAutoFit/>
          </a:bodyPr>
          <a:lstStyle/>
          <a:p>
            <a:r>
              <a:rPr lang="es-ES" sz="1200" dirty="0"/>
              <a:t>Las variables booleanas solo pueden tomar dos valores: </a:t>
            </a:r>
            <a:r>
              <a:rPr lang="es-ES" sz="1050" dirty="0">
                <a:latin typeface="Lucida Sans Typewriter" panose="020B0509030504030204" pitchFamily="49" charset="0"/>
              </a:rPr>
              <a:t>True</a:t>
            </a:r>
            <a:r>
              <a:rPr lang="es-ES" sz="1200" dirty="0"/>
              <a:t> o </a:t>
            </a:r>
            <a:r>
              <a:rPr lang="es-ES" sz="1050" dirty="0">
                <a:latin typeface="Lucida Sans Typewriter" panose="020B0509030504030204" pitchFamily="49" charset="0"/>
              </a:rPr>
              <a:t>False</a:t>
            </a:r>
            <a:r>
              <a:rPr lang="es-ES" sz="1200" dirty="0">
                <a:latin typeface="Lucida Sans Typewriter" panose="020B0509030504030204" pitchFamily="49" charset="0"/>
              </a:rPr>
              <a:t> </a:t>
            </a:r>
          </a:p>
          <a:p>
            <a:endParaRPr lang="es-ES" sz="1200" dirty="0"/>
          </a:p>
          <a:p>
            <a:r>
              <a:rPr lang="es-ES" sz="1200" dirty="0"/>
              <a:t>Se emplean para hacer comparaciones. Por ejemplo la expresión </a:t>
            </a:r>
            <a:r>
              <a:rPr lang="es-ES" sz="1200" dirty="0">
                <a:latin typeface="Lucida Sans Typewriter" panose="020B0509030504030204" pitchFamily="49" charset="0"/>
              </a:rPr>
              <a:t>5 &gt; 3 </a:t>
            </a:r>
            <a:r>
              <a:rPr lang="es-ES" sz="1200" dirty="0"/>
              <a:t>es </a:t>
            </a:r>
            <a:r>
              <a:rPr lang="es-ES" sz="1200" dirty="0">
                <a:latin typeface="Lucida Sans Typewriter" panose="020B0509030504030204" pitchFamily="49" charset="0"/>
              </a:rPr>
              <a:t>True</a:t>
            </a:r>
            <a:r>
              <a:rPr lang="es-ES" sz="1200" dirty="0"/>
              <a:t> porque el operando de la izquierda es mayor que el de la derecha  </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885823" y="2429929"/>
            <a:ext cx="6534727" cy="1508105"/>
          </a:xfrm>
          <a:prstGeom prst="rect">
            <a:avLst/>
          </a:prstGeom>
          <a:noFill/>
        </p:spPr>
        <p:txBody>
          <a:bodyPr wrap="square" rtlCol="0">
            <a:spAutoFit/>
          </a:bodyPr>
          <a:lstStyle/>
          <a:p>
            <a:r>
              <a:rPr lang="es-ES" sz="1200" dirty="0"/>
              <a:t>Las condiciones booleanas permiten tomar decisiones y hacer que el programa ejecute unas instrucciones u otras. Para eso se usa la construcción </a:t>
            </a:r>
            <a:r>
              <a:rPr lang="es-ES" sz="1050" dirty="0" err="1">
                <a:latin typeface="Lucida Sans Typewriter" panose="020B0509030504030204" pitchFamily="49" charset="0"/>
              </a:rPr>
              <a:t>if</a:t>
            </a:r>
            <a:r>
              <a:rPr lang="es-ES" sz="1200" dirty="0">
                <a:latin typeface="Lucida Sans Typewriter" panose="020B0509030504030204" pitchFamily="49" charset="0"/>
              </a:rPr>
              <a:t> … </a:t>
            </a:r>
            <a:r>
              <a:rPr lang="es-ES" sz="1050" dirty="0" err="1">
                <a:latin typeface="Lucida Sans Typewriter" panose="020B0509030504030204" pitchFamily="49" charset="0"/>
              </a:rPr>
              <a:t>else</a:t>
            </a:r>
            <a:endParaRPr lang="es-ES" sz="1200" dirty="0">
              <a:latin typeface="Lucida Sans Typewriter" panose="020B0509030504030204" pitchFamily="49" charset="0"/>
            </a:endParaRPr>
          </a:p>
          <a:p>
            <a:endParaRPr lang="es-ES" sz="1200" dirty="0"/>
          </a:p>
          <a:p>
            <a:pPr lvl="1"/>
            <a:r>
              <a:rPr lang="es-ES" sz="1050" dirty="0" err="1">
                <a:latin typeface="Lucida Sans Typewriter" panose="020B0509030504030204" pitchFamily="49" charset="0"/>
              </a:rPr>
              <a:t>if</a:t>
            </a:r>
            <a:r>
              <a:rPr lang="es-ES" sz="1050" dirty="0">
                <a:latin typeface="Lucida Sans Typewriter" panose="020B0509030504030204" pitchFamily="49" charset="0"/>
              </a:rPr>
              <a:t> ( a &gt; b ): </a:t>
            </a:r>
          </a:p>
          <a:p>
            <a:pPr lvl="1"/>
            <a:r>
              <a:rPr lang="es-ES" sz="1050" dirty="0">
                <a:latin typeface="Lucida Sans Typewriter" panose="020B0509030504030204" pitchFamily="49" charset="0"/>
              </a:rPr>
              <a:t>    print(“La variable a es mayor que b”)</a:t>
            </a:r>
          </a:p>
          <a:p>
            <a:pPr lvl="1"/>
            <a:r>
              <a:rPr lang="es-ES" sz="1050" dirty="0" err="1">
                <a:latin typeface="Lucida Sans Typewriter" panose="020B0509030504030204" pitchFamily="49" charset="0"/>
              </a:rPr>
              <a:t>else</a:t>
            </a:r>
            <a:r>
              <a:rPr lang="es-ES" sz="1050" dirty="0">
                <a:latin typeface="Lucida Sans Typewriter" panose="020B0509030504030204" pitchFamily="49" charset="0"/>
              </a:rPr>
              <a:t>:</a:t>
            </a:r>
          </a:p>
          <a:p>
            <a:pPr lvl="1"/>
            <a:r>
              <a:rPr lang="es-ES" sz="1050" dirty="0">
                <a:latin typeface="Lucida Sans Typewriter" panose="020B0509030504030204" pitchFamily="49" charset="0"/>
              </a:rPr>
              <a:t>    print(“La variable a no es mayor que b”)</a:t>
            </a:r>
          </a:p>
          <a:p>
            <a:pPr lvl="1"/>
            <a:endParaRPr lang="es-ES" sz="1200"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3481143" y="4392456"/>
            <a:ext cx="2876108"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variables_3_booleanas.py</a:t>
            </a:r>
            <a:endParaRPr lang="es-ES" sz="1013" dirty="0"/>
          </a:p>
        </p:txBody>
      </p:sp>
    </p:spTree>
    <p:extLst>
      <p:ext uri="{BB962C8B-B14F-4D97-AF65-F5344CB8AC3E}">
        <p14:creationId xmlns:p14="http://schemas.microsoft.com/office/powerpoint/2010/main" val="2974264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631556"/>
          </a:xfrm>
        </p:spPr>
        <p:txBody>
          <a:bodyPr/>
          <a:lstStyle/>
          <a:p>
            <a:r>
              <a:rPr lang="es-ES" dirty="0"/>
              <a:t>Bucles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0716" y="1203345"/>
            <a:ext cx="6291699" cy="600164"/>
          </a:xfrm>
          <a:prstGeom prst="rect">
            <a:avLst/>
          </a:prstGeom>
          <a:noFill/>
        </p:spPr>
        <p:txBody>
          <a:bodyPr wrap="square" rtlCol="0">
            <a:spAutoFit/>
          </a:bodyPr>
          <a:lstStyle/>
          <a:p>
            <a:r>
              <a:rPr lang="es-ES" sz="1100" dirty="0"/>
              <a:t>A menudo necesitamos repetir una instrucción o un conjunto de instrucciones. Para ello, los lenguajes de programación usan bucles. En Python hay dos tipos, el bucle que se repite un número de veces dado y otro que continúa de manera indefinida hasta que se cumple una condición.</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776413" y="2429264"/>
            <a:ext cx="6534727" cy="1339341"/>
          </a:xfrm>
          <a:prstGeom prst="rect">
            <a:avLst/>
          </a:prstGeom>
          <a:noFill/>
        </p:spPr>
        <p:txBody>
          <a:bodyPr wrap="square" rtlCol="0">
            <a:spAutoFit/>
          </a:bodyPr>
          <a:lstStyle/>
          <a:p>
            <a:pPr lvl="1"/>
            <a:r>
              <a:rPr lang="es-ES" sz="1013" dirty="0">
                <a:latin typeface="Lucida Sans Typewriter" panose="020B0509030504030204" pitchFamily="49" charset="0"/>
              </a:rPr>
              <a:t>a = 1                     </a:t>
            </a:r>
          </a:p>
          <a:p>
            <a:pPr lvl="1"/>
            <a:r>
              <a:rPr lang="es-ES" sz="1013" dirty="0" err="1">
                <a:latin typeface="Lucida Sans Typewriter" panose="020B0509030504030204" pitchFamily="49" charset="0"/>
              </a:rPr>
              <a:t>while</a:t>
            </a:r>
            <a:r>
              <a:rPr lang="es-ES" sz="1013" dirty="0">
                <a:latin typeface="Lucida Sans Typewriter" panose="020B0509030504030204" pitchFamily="49" charset="0"/>
              </a:rPr>
              <a:t> ( a &lt;  7 ):        # Este bucle se repetirá hasta</a:t>
            </a:r>
          </a:p>
          <a:p>
            <a:pPr lvl="1"/>
            <a:r>
              <a:rPr lang="es-ES" sz="1013" dirty="0">
                <a:latin typeface="Lucida Sans Typewriter" panose="020B0509030504030204" pitchFamily="49" charset="0"/>
              </a:rPr>
              <a:t>   a = a + 1             # que la variable a valga 7</a:t>
            </a: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a:p>
            <a:pPr lvl="1"/>
            <a:r>
              <a:rPr lang="es-ES" sz="1013" dirty="0">
                <a:latin typeface="Lucida Sans Typewriter" panose="020B0509030504030204" pitchFamily="49" charset="0"/>
              </a:rPr>
              <a:t># Este otro bucle recorre todos los elementos de la lista</a:t>
            </a:r>
          </a:p>
          <a:p>
            <a:pPr lvl="1"/>
            <a:r>
              <a:rPr lang="es-ES" sz="1013" dirty="0" err="1">
                <a:latin typeface="Lucida Sans Typewriter" panose="020B0509030504030204" pitchFamily="49" charset="0"/>
              </a:rPr>
              <a:t>for</a:t>
            </a:r>
            <a:r>
              <a:rPr lang="es-ES" sz="1013" dirty="0">
                <a:latin typeface="Lucida Sans Typewriter" panose="020B0509030504030204" pitchFamily="49" charset="0"/>
              </a:rPr>
              <a:t> j in [“</a:t>
            </a:r>
            <a:r>
              <a:rPr lang="es-ES" sz="1013" dirty="0" err="1">
                <a:latin typeface="Lucida Sans Typewriter" panose="020B0509030504030204" pitchFamily="49" charset="0"/>
              </a:rPr>
              <a:t>a”,”e”,”i</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	print(j)</a:t>
            </a:r>
          </a:p>
        </p:txBody>
      </p:sp>
      <p:sp>
        <p:nvSpPr>
          <p:cNvPr id="10" name="Rectángulo 9">
            <a:extLst>
              <a:ext uri="{FF2B5EF4-FFF2-40B4-BE49-F238E27FC236}">
                <a16:creationId xmlns:a16="http://schemas.microsoft.com/office/drawing/2014/main" id="{6B1CDEA1-CC90-40DE-99A0-727A817C58CD}"/>
              </a:ext>
            </a:extLst>
          </p:cNvPr>
          <p:cNvSpPr/>
          <p:nvPr/>
        </p:nvSpPr>
        <p:spPr>
          <a:xfrm>
            <a:off x="3800442" y="4391775"/>
            <a:ext cx="1697901"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bucles.py</a:t>
            </a:r>
            <a:endParaRPr lang="es-ES" sz="1013" dirty="0"/>
          </a:p>
        </p:txBody>
      </p:sp>
    </p:spTree>
    <p:extLst>
      <p:ext uri="{BB962C8B-B14F-4D97-AF65-F5344CB8AC3E}">
        <p14:creationId xmlns:p14="http://schemas.microsoft.com/office/powerpoint/2010/main" val="257702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59961"/>
          </a:xfrm>
        </p:spPr>
        <p:txBody>
          <a:bodyPr/>
          <a:lstStyle/>
          <a:p>
            <a:r>
              <a:rPr lang="es-ES" dirty="0"/>
              <a:t>Funciones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47078" y="1158024"/>
            <a:ext cx="7033451" cy="600164"/>
          </a:xfrm>
          <a:prstGeom prst="rect">
            <a:avLst/>
          </a:prstGeom>
          <a:noFill/>
        </p:spPr>
        <p:txBody>
          <a:bodyPr wrap="square" rtlCol="0">
            <a:spAutoFit/>
          </a:bodyPr>
          <a:lstStyle/>
          <a:p>
            <a:r>
              <a:rPr lang="es-ES" sz="1100" dirty="0"/>
              <a:t>Una función es un conjunto de líneas de código que pueden invocarse en cualquier punto del programa. En general es muy mala práctica repetir código porque si detectamos que hay algo mal tendríamos que cambiarlo todas las veces que aparece en el programa</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932317" y="2476980"/>
            <a:ext cx="6534727" cy="559961"/>
          </a:xfrm>
          <a:prstGeom prst="rect">
            <a:avLst/>
          </a:prstGeom>
          <a:noFill/>
        </p:spPr>
        <p:txBody>
          <a:bodyPr wrap="square" rtlCol="0">
            <a:spAutoFit/>
          </a:bodyPr>
          <a:lstStyle/>
          <a:p>
            <a:pPr lvl="1"/>
            <a:r>
              <a:rPr lang="es-ES" sz="1013" dirty="0">
                <a:latin typeface="Lucida Sans Typewriter" panose="020B0509030504030204" pitchFamily="49" charset="0"/>
              </a:rPr>
              <a:t>hipotenusa_1 = math.sqrt(cateto_a**2+cateto_b**2)</a:t>
            </a:r>
          </a:p>
          <a:p>
            <a:pPr lvl="1"/>
            <a:r>
              <a:rPr lang="es-ES" sz="1013" dirty="0">
                <a:latin typeface="Lucida Sans Typewriter" panose="020B0509030504030204" pitchFamily="49" charset="0"/>
              </a:rPr>
              <a:t>hipotenusa_2 = math.sqrt(</a:t>
            </a:r>
            <a:r>
              <a:rPr lang="es-ES" sz="1013" dirty="0" err="1">
                <a:latin typeface="Lucida Sans Typewriter" panose="020B0509030504030204" pitchFamily="49" charset="0"/>
              </a:rPr>
              <a:t>cateto_c</a:t>
            </a:r>
            <a:r>
              <a:rPr lang="es-ES" sz="1013" dirty="0">
                <a:latin typeface="Lucida Sans Typewriter" panose="020B0509030504030204" pitchFamily="49" charset="0"/>
              </a:rPr>
              <a:t>**2+cateto_d**2)</a:t>
            </a:r>
          </a:p>
          <a:p>
            <a:pPr lvl="1"/>
            <a:endParaRPr lang="es-ES" sz="1013"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5443570" y="4807487"/>
            <a:ext cx="1933543"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funciones.py</a:t>
            </a:r>
            <a:endParaRPr lang="es-ES" sz="1013" dirty="0"/>
          </a:p>
        </p:txBody>
      </p:sp>
      <p:sp>
        <p:nvSpPr>
          <p:cNvPr id="2" name="CuadroTexto 1">
            <a:extLst>
              <a:ext uri="{FF2B5EF4-FFF2-40B4-BE49-F238E27FC236}">
                <a16:creationId xmlns:a16="http://schemas.microsoft.com/office/drawing/2014/main" id="{BB774321-3D04-408B-8DA2-D97D487A43C1}"/>
              </a:ext>
            </a:extLst>
          </p:cNvPr>
          <p:cNvSpPr txBox="1"/>
          <p:nvPr/>
        </p:nvSpPr>
        <p:spPr>
          <a:xfrm>
            <a:off x="7488660" y="2650104"/>
            <a:ext cx="354584" cy="248209"/>
          </a:xfrm>
          <a:prstGeom prst="rect">
            <a:avLst/>
          </a:prstGeom>
          <a:noFill/>
        </p:spPr>
        <p:txBody>
          <a:bodyPr wrap="none" rtlCol="0">
            <a:spAutoFit/>
          </a:bodyPr>
          <a:lstStyle/>
          <a:p>
            <a:r>
              <a:rPr lang="es-ES" sz="1013" dirty="0">
                <a:solidFill>
                  <a:srgbClr val="FF0000"/>
                </a:solidFill>
              </a:rPr>
              <a:t>NO</a:t>
            </a:r>
          </a:p>
        </p:txBody>
      </p:sp>
      <p:sp>
        <p:nvSpPr>
          <p:cNvPr id="8" name="CuadroTexto 7">
            <a:extLst>
              <a:ext uri="{FF2B5EF4-FFF2-40B4-BE49-F238E27FC236}">
                <a16:creationId xmlns:a16="http://schemas.microsoft.com/office/drawing/2014/main" id="{0F6188D9-2D64-4B6D-90F1-7D156F9CE78D}"/>
              </a:ext>
            </a:extLst>
          </p:cNvPr>
          <p:cNvSpPr txBox="1"/>
          <p:nvPr/>
        </p:nvSpPr>
        <p:spPr>
          <a:xfrm>
            <a:off x="1932317" y="3312269"/>
            <a:ext cx="6534727" cy="1495218"/>
          </a:xfrm>
          <a:prstGeom prst="rect">
            <a:avLst/>
          </a:prstGeom>
          <a:noFill/>
        </p:spPr>
        <p:txBody>
          <a:bodyPr wrap="square" rtlCol="0">
            <a:spAutoFit/>
          </a:bodyPr>
          <a:lstStyle/>
          <a:p>
            <a:pPr lvl="1"/>
            <a:r>
              <a:rPr lang="es-ES" sz="1013" dirty="0" err="1">
                <a:latin typeface="Lucida Sans Typewriter" panose="020B0509030504030204" pitchFamily="49" charset="0"/>
              </a:rPr>
              <a:t>def</a:t>
            </a:r>
            <a:r>
              <a:rPr lang="es-ES" sz="1013" dirty="0">
                <a:latin typeface="Lucida Sans Typewriter" panose="020B0509030504030204" pitchFamily="49" charset="0"/>
              </a:rPr>
              <a:t>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ca,cb</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    hip = </a:t>
            </a:r>
            <a:r>
              <a:rPr lang="es-ES" sz="1013" dirty="0" err="1">
                <a:latin typeface="Lucida Sans Typewriter" panose="020B0509030504030204" pitchFamily="49" charset="0"/>
              </a:rPr>
              <a:t>math.sqrt</a:t>
            </a:r>
            <a:r>
              <a:rPr lang="es-ES" sz="1013" dirty="0">
                <a:latin typeface="Lucida Sans Typewriter" panose="020B0509030504030204" pitchFamily="49" charset="0"/>
              </a:rPr>
              <a:t>(ca**2+cb**2)</a:t>
            </a:r>
          </a:p>
          <a:p>
            <a:pPr lvl="1"/>
            <a:r>
              <a:rPr lang="es-ES" sz="1013" dirty="0">
                <a:latin typeface="Lucida Sans Typewriter" panose="020B0509030504030204" pitchFamily="49" charset="0"/>
              </a:rPr>
              <a:t>	</a:t>
            </a:r>
            <a:r>
              <a:rPr lang="es-ES" sz="1013" dirty="0" err="1">
                <a:latin typeface="Lucida Sans Typewriter" panose="020B0509030504030204" pitchFamily="49" charset="0"/>
              </a:rPr>
              <a:t>return</a:t>
            </a:r>
            <a:r>
              <a:rPr lang="es-ES" sz="1013" dirty="0">
                <a:latin typeface="Lucida Sans Typewriter" panose="020B0509030504030204" pitchFamily="49" charset="0"/>
              </a:rPr>
              <a:t>(hip)</a:t>
            </a:r>
            <a:br>
              <a:rPr lang="es-ES" sz="1013" dirty="0">
                <a:latin typeface="Lucida Sans Typewriter" panose="020B0509030504030204" pitchFamily="49" charset="0"/>
              </a:rPr>
            </a:br>
            <a:endParaRPr lang="es-ES" sz="1013" dirty="0">
              <a:latin typeface="Lucida Sans Typewriter" panose="020B0509030504030204" pitchFamily="49" charset="0"/>
            </a:endParaRPr>
          </a:p>
          <a:p>
            <a:pPr lvl="1"/>
            <a:r>
              <a:rPr lang="es-ES" sz="1013" dirty="0">
                <a:latin typeface="Lucida Sans Typewriter" panose="020B0509030504030204" pitchFamily="49" charset="0"/>
              </a:rPr>
              <a:t>hipotenusa_1 =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cateto_a,cateto_a</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hipotenusa_2 =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cateto_c,cateto_d</a:t>
            </a:r>
            <a:r>
              <a:rPr lang="es-ES" sz="1013" dirty="0">
                <a:latin typeface="Lucida Sans Typewriter" panose="020B0509030504030204" pitchFamily="49" charset="0"/>
              </a:rPr>
              <a:t>)</a:t>
            </a: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p:txBody>
      </p:sp>
      <p:sp>
        <p:nvSpPr>
          <p:cNvPr id="11" name="CuadroTexto 10">
            <a:extLst>
              <a:ext uri="{FF2B5EF4-FFF2-40B4-BE49-F238E27FC236}">
                <a16:creationId xmlns:a16="http://schemas.microsoft.com/office/drawing/2014/main" id="{334A8E0A-8268-4880-ADED-E8961ECF898C}"/>
              </a:ext>
            </a:extLst>
          </p:cNvPr>
          <p:cNvSpPr txBox="1"/>
          <p:nvPr/>
        </p:nvSpPr>
        <p:spPr>
          <a:xfrm>
            <a:off x="7488660" y="4098901"/>
            <a:ext cx="276038" cy="248209"/>
          </a:xfrm>
          <a:prstGeom prst="rect">
            <a:avLst/>
          </a:prstGeom>
          <a:noFill/>
        </p:spPr>
        <p:txBody>
          <a:bodyPr wrap="none" rtlCol="0">
            <a:spAutoFit/>
          </a:bodyPr>
          <a:lstStyle/>
          <a:p>
            <a:r>
              <a:rPr lang="es-ES" sz="1013" dirty="0">
                <a:solidFill>
                  <a:srgbClr val="00B050"/>
                </a:solidFill>
              </a:rPr>
              <a:t>SI</a:t>
            </a:r>
          </a:p>
        </p:txBody>
      </p:sp>
    </p:spTree>
    <p:extLst>
      <p:ext uri="{BB962C8B-B14F-4D97-AF65-F5344CB8AC3E}">
        <p14:creationId xmlns:p14="http://schemas.microsoft.com/office/powerpoint/2010/main" val="161850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54228"/>
            <a:ext cx="6454775" cy="541337"/>
          </a:xfrm>
        </p:spPr>
        <p:txBody>
          <a:bodyPr/>
          <a:lstStyle/>
          <a:p>
            <a:r>
              <a:rPr lang="es-ES" dirty="0"/>
              <a:t>Adivina el número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44612" y="1299397"/>
            <a:ext cx="7497171" cy="1107996"/>
          </a:xfrm>
          <a:prstGeom prst="rect">
            <a:avLst/>
          </a:prstGeom>
          <a:noFill/>
        </p:spPr>
        <p:txBody>
          <a:bodyPr wrap="square" rtlCol="0">
            <a:spAutoFit/>
          </a:bodyPr>
          <a:lstStyle/>
          <a:p>
            <a:r>
              <a:rPr lang="es-ES" sz="1100" dirty="0"/>
              <a:t>Con todo lo que ya hemos aprendido podemos desarrollar nuestro primer juego. Es muy sencillo, no tiene gráficos ni sonido, ¡pero es el primer juego que vas a desarrollar!</a:t>
            </a:r>
          </a:p>
          <a:p>
            <a:endParaRPr lang="es-ES" sz="1100" dirty="0"/>
          </a:p>
          <a:p>
            <a:r>
              <a:rPr lang="es-ES" sz="1100" dirty="0"/>
              <a:t>La máquina pensará un número secreto entre 1 y 100 y el jugador tendrá que adivinarlo. Gana el que lo consiga con menos intentos.</a:t>
            </a:r>
          </a:p>
          <a:p>
            <a:endParaRPr lang="es-ES" sz="1100" dirty="0"/>
          </a:p>
        </p:txBody>
      </p:sp>
      <p:sp>
        <p:nvSpPr>
          <p:cNvPr id="10" name="Rectángulo 9">
            <a:extLst>
              <a:ext uri="{FF2B5EF4-FFF2-40B4-BE49-F238E27FC236}">
                <a16:creationId xmlns:a16="http://schemas.microsoft.com/office/drawing/2014/main" id="{6B1CDEA1-CC90-40DE-99A0-727A817C58CD}"/>
              </a:ext>
            </a:extLst>
          </p:cNvPr>
          <p:cNvSpPr/>
          <p:nvPr/>
        </p:nvSpPr>
        <p:spPr>
          <a:xfrm>
            <a:off x="3210661" y="4665167"/>
            <a:ext cx="3347391"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adivina_el_numero_esqueleto.py</a:t>
            </a:r>
            <a:endParaRPr lang="es-ES" sz="1013" dirty="0"/>
          </a:p>
        </p:txBody>
      </p:sp>
      <p:pic>
        <p:nvPicPr>
          <p:cNvPr id="7" name="Imagen 6">
            <a:extLst>
              <a:ext uri="{FF2B5EF4-FFF2-40B4-BE49-F238E27FC236}">
                <a16:creationId xmlns:a16="http://schemas.microsoft.com/office/drawing/2014/main" id="{444C2EBF-587C-48E9-BBC6-CDB0C1900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995" y="2811225"/>
            <a:ext cx="4417101" cy="1505496"/>
          </a:xfrm>
          <a:prstGeom prst="rect">
            <a:avLst/>
          </a:prstGeom>
        </p:spPr>
      </p:pic>
    </p:spTree>
    <p:extLst>
      <p:ext uri="{BB962C8B-B14F-4D97-AF65-F5344CB8AC3E}">
        <p14:creationId xmlns:p14="http://schemas.microsoft.com/office/powerpoint/2010/main" val="3930583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97094" y="368613"/>
            <a:ext cx="6454775" cy="541337"/>
          </a:xfrm>
        </p:spPr>
        <p:txBody>
          <a:bodyPr/>
          <a:lstStyle/>
          <a:p>
            <a:r>
              <a:rPr lang="es-ES" dirty="0"/>
              <a:t>Sonido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78631" y="1232624"/>
            <a:ext cx="6960196" cy="2123658"/>
          </a:xfrm>
          <a:prstGeom prst="rect">
            <a:avLst/>
          </a:prstGeom>
          <a:noFill/>
        </p:spPr>
        <p:txBody>
          <a:bodyPr wrap="square" rtlCol="0">
            <a:spAutoFit/>
          </a:bodyPr>
          <a:lstStyle/>
          <a:p>
            <a:r>
              <a:rPr lang="es-ES" sz="1200" dirty="0"/>
              <a:t>Los videojuegos actuales tienen unos efectos sonoros que no tienen nada que envidiar a los de las grandes producciones de Hollywood. Sin embargo, hubo una época en la que la capacidad del hardware era muy limitada y sólo se podían producir </a:t>
            </a:r>
            <a:r>
              <a:rPr lang="es-ES" sz="1200" dirty="0" err="1"/>
              <a:t>beeps</a:t>
            </a:r>
            <a:r>
              <a:rPr lang="es-ES" sz="1200" dirty="0"/>
              <a:t>.</a:t>
            </a:r>
          </a:p>
          <a:p>
            <a:endParaRPr lang="es-ES" sz="1200" dirty="0"/>
          </a:p>
          <a:p>
            <a:r>
              <a:rPr lang="es-ES" sz="1200" dirty="0"/>
              <a:t>Los sintetizadores primitivos solo dejaban indicar la frecuencia y duración y eso daba lugar a lo que se conoce como el sonido 8 bits.</a:t>
            </a:r>
          </a:p>
          <a:p>
            <a:endParaRPr lang="es-ES" sz="1200" dirty="0"/>
          </a:p>
          <a:p>
            <a:r>
              <a:rPr lang="es-ES" sz="1200" dirty="0"/>
              <a:t>Existe una librería en Python que emula este funcionamiento, pero antes vamos a escuchar uno de los grandes clásicos de los 80… </a:t>
            </a:r>
          </a:p>
          <a:p>
            <a:r>
              <a:rPr lang="es-ES" sz="1200" dirty="0"/>
              <a:t> </a:t>
            </a:r>
          </a:p>
          <a:p>
            <a:endParaRPr lang="es-ES" sz="1200" dirty="0"/>
          </a:p>
        </p:txBody>
      </p:sp>
      <p:sp>
        <p:nvSpPr>
          <p:cNvPr id="10" name="Rectángulo 9">
            <a:extLst>
              <a:ext uri="{FF2B5EF4-FFF2-40B4-BE49-F238E27FC236}">
                <a16:creationId xmlns:a16="http://schemas.microsoft.com/office/drawing/2014/main" id="{6B1CDEA1-CC90-40DE-99A0-727A817C58CD}"/>
              </a:ext>
            </a:extLst>
          </p:cNvPr>
          <p:cNvSpPr/>
          <p:nvPr/>
        </p:nvSpPr>
        <p:spPr>
          <a:xfrm>
            <a:off x="3380962" y="4785996"/>
            <a:ext cx="1619354"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audio.py</a:t>
            </a:r>
            <a:endParaRPr lang="es-ES" sz="1013" dirty="0"/>
          </a:p>
        </p:txBody>
      </p:sp>
      <p:pic>
        <p:nvPicPr>
          <p:cNvPr id="8" name="Picture 9">
            <a:hlinkClick r:id="rId3"/>
            <a:extLst>
              <a:ext uri="{FF2B5EF4-FFF2-40B4-BE49-F238E27FC236}">
                <a16:creationId xmlns:a16="http://schemas.microsoft.com/office/drawing/2014/main" id="{54DEAAE4-D7DC-44A5-A9AC-7F302201B10C}"/>
              </a:ext>
            </a:extLst>
          </p:cNvPr>
          <p:cNvPicPr/>
          <p:nvPr/>
        </p:nvPicPr>
        <p:blipFill>
          <a:blip r:embed="rId4"/>
          <a:stretch/>
        </p:blipFill>
        <p:spPr>
          <a:xfrm>
            <a:off x="4430506" y="4157799"/>
            <a:ext cx="193976" cy="198756"/>
          </a:xfrm>
          <a:prstGeom prst="rect">
            <a:avLst/>
          </a:prstGeom>
          <a:ln>
            <a:noFill/>
          </a:ln>
        </p:spPr>
      </p:pic>
    </p:spTree>
    <p:extLst>
      <p:ext uri="{BB962C8B-B14F-4D97-AF65-F5344CB8AC3E}">
        <p14:creationId xmlns:p14="http://schemas.microsoft.com/office/powerpoint/2010/main" val="3442632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04637" y="1599642"/>
            <a:ext cx="2662929" cy="1277273"/>
          </a:xfrm>
          <a:prstGeom prst="rect">
            <a:avLst/>
          </a:prstGeom>
          <a:noFill/>
        </p:spPr>
        <p:txBody>
          <a:bodyPr wrap="square" rtlCol="0">
            <a:spAutoFit/>
          </a:bodyPr>
          <a:lstStyle/>
          <a:p>
            <a:pPr algn="just"/>
            <a:r>
              <a:rPr lang="es-ES" sz="1100" dirty="0"/>
              <a:t>Python dispone de distintos tipos de gráficos. El paquete </a:t>
            </a:r>
            <a:r>
              <a:rPr lang="es-ES" sz="1100" dirty="0" err="1"/>
              <a:t>matplotlib</a:t>
            </a:r>
            <a:r>
              <a:rPr lang="es-ES" sz="1100" dirty="0"/>
              <a:t> permite generar gráficas estáticas.</a:t>
            </a:r>
          </a:p>
          <a:p>
            <a:pPr algn="just"/>
            <a:endParaRPr lang="es-ES" sz="1100" dirty="0"/>
          </a:p>
          <a:p>
            <a:pPr algn="just"/>
            <a:r>
              <a:rPr lang="es-ES" sz="1100" dirty="0"/>
              <a:t> ¿Recuerdas  las fórmulas de la recta, la parábola o la circunferencia que viste en matemáticas?</a:t>
            </a:r>
          </a:p>
        </p:txBody>
      </p:sp>
      <p:sp>
        <p:nvSpPr>
          <p:cNvPr id="10" name="Rectángulo 9">
            <a:extLst>
              <a:ext uri="{FF2B5EF4-FFF2-40B4-BE49-F238E27FC236}">
                <a16:creationId xmlns:a16="http://schemas.microsoft.com/office/drawing/2014/main" id="{6B1CDEA1-CC90-40DE-99A0-727A817C58CD}"/>
              </a:ext>
            </a:extLst>
          </p:cNvPr>
          <p:cNvSpPr/>
          <p:nvPr/>
        </p:nvSpPr>
        <p:spPr>
          <a:xfrm>
            <a:off x="2861766" y="4785996"/>
            <a:ext cx="2119491" cy="248209"/>
          </a:xfrm>
          <a:prstGeom prst="rect">
            <a:avLst/>
          </a:prstGeom>
        </p:spPr>
        <p:txBody>
          <a:bodyPr wrap="none">
            <a:spAutoFit/>
          </a:bodyPr>
          <a:lstStyle/>
          <a:p>
            <a:r>
              <a:rPr lang="es-ES" sz="1013" dirty="0"/>
              <a:t>Abre los ficheros </a:t>
            </a:r>
            <a:r>
              <a:rPr lang="es-ES" sz="1013" dirty="0">
                <a:latin typeface="Lucida Console" panose="020B0609040504020204" pitchFamily="49" charset="0"/>
              </a:rPr>
              <a:t>pinta_.....py</a:t>
            </a:r>
            <a:endParaRPr lang="es-ES" sz="1013" dirty="0"/>
          </a:p>
        </p:txBody>
      </p:sp>
      <p:pic>
        <p:nvPicPr>
          <p:cNvPr id="2" name="Imagen 1">
            <a:extLst>
              <a:ext uri="{FF2B5EF4-FFF2-40B4-BE49-F238E27FC236}">
                <a16:creationId xmlns:a16="http://schemas.microsoft.com/office/drawing/2014/main" id="{4B7514D5-E3D3-4236-B4E5-D0D578F341A2}"/>
              </a:ext>
            </a:extLst>
          </p:cNvPr>
          <p:cNvPicPr>
            <a:picLocks noChangeAspect="1"/>
          </p:cNvPicPr>
          <p:nvPr/>
        </p:nvPicPr>
        <p:blipFill>
          <a:blip r:embed="rId3"/>
          <a:stretch>
            <a:fillRect/>
          </a:stretch>
        </p:blipFill>
        <p:spPr>
          <a:xfrm>
            <a:off x="4031940" y="1599643"/>
            <a:ext cx="3754151" cy="2798880"/>
          </a:xfrm>
          <a:prstGeom prst="rect">
            <a:avLst/>
          </a:prstGeom>
        </p:spPr>
      </p:pic>
    </p:spTree>
    <p:extLst>
      <p:ext uri="{BB962C8B-B14F-4D97-AF65-F5344CB8AC3E}">
        <p14:creationId xmlns:p14="http://schemas.microsoft.com/office/powerpoint/2010/main" val="1688115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14680"/>
            <a:ext cx="6454775" cy="541337"/>
          </a:xfrm>
        </p:spPr>
        <p:txBody>
          <a:bodyPr/>
          <a:lstStyle/>
          <a:p>
            <a:r>
              <a:rPr lang="es-ES" dirty="0"/>
              <a:t>Gráficos</a:t>
            </a:r>
          </a:p>
        </p:txBody>
      </p:sp>
      <p:sp>
        <p:nvSpPr>
          <p:cNvPr id="10" name="Rectángulo 9">
            <a:extLst>
              <a:ext uri="{FF2B5EF4-FFF2-40B4-BE49-F238E27FC236}">
                <a16:creationId xmlns:a16="http://schemas.microsoft.com/office/drawing/2014/main" id="{6B1CDEA1-CC90-40DE-99A0-727A817C58CD}"/>
              </a:ext>
            </a:extLst>
          </p:cNvPr>
          <p:cNvSpPr/>
          <p:nvPr/>
        </p:nvSpPr>
        <p:spPr>
          <a:xfrm>
            <a:off x="2861766" y="4785996"/>
            <a:ext cx="2141933" cy="248209"/>
          </a:xfrm>
          <a:prstGeom prst="rect">
            <a:avLst/>
          </a:prstGeom>
        </p:spPr>
        <p:txBody>
          <a:bodyPr wrap="none">
            <a:spAutoFit/>
          </a:bodyPr>
          <a:lstStyle/>
          <a:p>
            <a:r>
              <a:rPr lang="es-ES" sz="1013" dirty="0"/>
              <a:t>Abre el ficheros </a:t>
            </a:r>
            <a:r>
              <a:rPr lang="es-ES" sz="1013" dirty="0">
                <a:latin typeface="Lucida Console" panose="020B0609040504020204" pitchFamily="49" charset="0"/>
              </a:rPr>
              <a:t>onda_magica.py</a:t>
            </a:r>
            <a:endParaRPr lang="es-ES" sz="1013" dirty="0"/>
          </a:p>
        </p:txBody>
      </p:sp>
      <p:sp>
        <p:nvSpPr>
          <p:cNvPr id="6" name="CuadroTexto 5">
            <a:extLst>
              <a:ext uri="{FF2B5EF4-FFF2-40B4-BE49-F238E27FC236}">
                <a16:creationId xmlns:a16="http://schemas.microsoft.com/office/drawing/2014/main" id="{FEF2BB80-0981-414A-95A8-32C9236895B9}"/>
              </a:ext>
            </a:extLst>
          </p:cNvPr>
          <p:cNvSpPr txBox="1"/>
          <p:nvPr/>
        </p:nvSpPr>
        <p:spPr>
          <a:xfrm>
            <a:off x="1331641" y="1761660"/>
            <a:ext cx="5138902" cy="830997"/>
          </a:xfrm>
          <a:prstGeom prst="rect">
            <a:avLst/>
          </a:prstGeom>
          <a:noFill/>
        </p:spPr>
        <p:txBody>
          <a:bodyPr wrap="square" rtlCol="0">
            <a:spAutoFit/>
          </a:bodyPr>
          <a:lstStyle/>
          <a:p>
            <a:pPr algn="just"/>
            <a:r>
              <a:rPr lang="es-ES" sz="1200" dirty="0"/>
              <a:t>Un matemático francés del siglo XIX descubrió que cualquier forma de onda puede conseguirse sumando funciones </a:t>
            </a:r>
            <a:r>
              <a:rPr lang="es-ES" sz="1200" dirty="0" err="1"/>
              <a:t>sen</a:t>
            </a:r>
            <a:r>
              <a:rPr lang="es-ES" sz="1200" dirty="0"/>
              <a:t>(x). Esto te puede parecer extraño e incluso aburrido, pero es la base del funcionamiento de los ficheros de audio y video digitales. Vamos a comprobar si es cierto…</a:t>
            </a:r>
          </a:p>
        </p:txBody>
      </p:sp>
      <p:pic>
        <p:nvPicPr>
          <p:cNvPr id="8" name="Imagen 7">
            <a:extLst>
              <a:ext uri="{FF2B5EF4-FFF2-40B4-BE49-F238E27FC236}">
                <a16:creationId xmlns:a16="http://schemas.microsoft.com/office/drawing/2014/main" id="{91582500-B07C-4697-A3BB-9CC228465D8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13853" y="1694173"/>
            <a:ext cx="1885950" cy="2128838"/>
          </a:xfrm>
          <a:prstGeom prst="rect">
            <a:avLst/>
          </a:prstGeom>
        </p:spPr>
      </p:pic>
      <p:sp>
        <p:nvSpPr>
          <p:cNvPr id="9" name="CuadroTexto 8">
            <a:extLst>
              <a:ext uri="{FF2B5EF4-FFF2-40B4-BE49-F238E27FC236}">
                <a16:creationId xmlns:a16="http://schemas.microsoft.com/office/drawing/2014/main" id="{8F524D98-CDD0-4262-A75F-88EAE5CC4A80}"/>
              </a:ext>
            </a:extLst>
          </p:cNvPr>
          <p:cNvSpPr txBox="1"/>
          <p:nvPr/>
        </p:nvSpPr>
        <p:spPr>
          <a:xfrm>
            <a:off x="6613853" y="4122664"/>
            <a:ext cx="1633781" cy="248209"/>
          </a:xfrm>
          <a:prstGeom prst="rect">
            <a:avLst/>
          </a:prstGeom>
          <a:noFill/>
        </p:spPr>
        <p:txBody>
          <a:bodyPr wrap="none" rtlCol="0">
            <a:spAutoFit/>
          </a:bodyPr>
          <a:lstStyle/>
          <a:p>
            <a:r>
              <a:rPr lang="es-ES" sz="1013" dirty="0"/>
              <a:t>Joseph Fourier (1768-1830)</a:t>
            </a:r>
          </a:p>
        </p:txBody>
      </p:sp>
    </p:spTree>
    <p:extLst>
      <p:ext uri="{BB962C8B-B14F-4D97-AF65-F5344CB8AC3E}">
        <p14:creationId xmlns:p14="http://schemas.microsoft.com/office/powerpoint/2010/main" val="4238457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05391"/>
            <a:ext cx="6454775" cy="541337"/>
          </a:xfrm>
        </p:spPr>
        <p:txBody>
          <a:bodyPr/>
          <a:lstStyle/>
          <a:p>
            <a:r>
              <a:rPr lang="es-ES" dirty="0"/>
              <a:t>Animación</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950862" y="1492250"/>
            <a:ext cx="2835315" cy="1200329"/>
          </a:xfrm>
          <a:prstGeom prst="rect">
            <a:avLst/>
          </a:prstGeom>
          <a:noFill/>
        </p:spPr>
        <p:txBody>
          <a:bodyPr wrap="square" rtlCol="0">
            <a:spAutoFit/>
          </a:bodyPr>
          <a:lstStyle/>
          <a:p>
            <a:pPr algn="just"/>
            <a:r>
              <a:rPr lang="es-ES" sz="1200" dirty="0"/>
              <a:t>Los gráficos estáticos son interesantes pero, ¡resultan mucho más divertidos los animados!.</a:t>
            </a:r>
          </a:p>
          <a:p>
            <a:pPr algn="just"/>
            <a:endParaRPr lang="es-ES" sz="1200" dirty="0"/>
          </a:p>
          <a:p>
            <a:pPr algn="just"/>
            <a:r>
              <a:rPr lang="es-ES" sz="1200" dirty="0"/>
              <a:t>Eso lo podemos conseguir con las funciones de animación de </a:t>
            </a:r>
            <a:r>
              <a:rPr lang="es-ES" sz="1200" dirty="0" err="1"/>
              <a:t>matplotlib</a:t>
            </a:r>
            <a:r>
              <a:rPr lang="es-ES" sz="1200" dirty="0"/>
              <a:t>.</a:t>
            </a:r>
          </a:p>
        </p:txBody>
      </p:sp>
      <p:sp>
        <p:nvSpPr>
          <p:cNvPr id="10" name="Rectángulo 9">
            <a:extLst>
              <a:ext uri="{FF2B5EF4-FFF2-40B4-BE49-F238E27FC236}">
                <a16:creationId xmlns:a16="http://schemas.microsoft.com/office/drawing/2014/main" id="{6B1CDEA1-CC90-40DE-99A0-727A817C58CD}"/>
              </a:ext>
            </a:extLst>
          </p:cNvPr>
          <p:cNvSpPr/>
          <p:nvPr/>
        </p:nvSpPr>
        <p:spPr>
          <a:xfrm>
            <a:off x="2858222" y="3784558"/>
            <a:ext cx="1409360" cy="248209"/>
          </a:xfrm>
          <a:prstGeom prst="rect">
            <a:avLst/>
          </a:prstGeom>
        </p:spPr>
        <p:txBody>
          <a:bodyPr wrap="none">
            <a:spAutoFit/>
          </a:bodyPr>
          <a:lstStyle/>
          <a:p>
            <a:r>
              <a:rPr lang="es-ES" sz="1013" dirty="0"/>
              <a:t>Abre </a:t>
            </a:r>
            <a:r>
              <a:rPr lang="es-ES" sz="1013" dirty="0">
                <a:latin typeface="Lucida Console" panose="020B0609040504020204" pitchFamily="49" charset="0"/>
              </a:rPr>
              <a:t>animacion.py</a:t>
            </a:r>
            <a:endParaRPr lang="es-ES" sz="1013" dirty="0"/>
          </a:p>
        </p:txBody>
      </p:sp>
      <p:pic>
        <p:nvPicPr>
          <p:cNvPr id="6" name="Imagen 5">
            <a:extLst>
              <a:ext uri="{FF2B5EF4-FFF2-40B4-BE49-F238E27FC236}">
                <a16:creationId xmlns:a16="http://schemas.microsoft.com/office/drawing/2014/main" id="{9BF54C30-1690-40A2-AA8B-BA1E3017D017}"/>
              </a:ext>
            </a:extLst>
          </p:cNvPr>
          <p:cNvPicPr>
            <a:picLocks noChangeAspect="1"/>
          </p:cNvPicPr>
          <p:nvPr/>
        </p:nvPicPr>
        <p:blipFill>
          <a:blip r:embed="rId3"/>
          <a:stretch>
            <a:fillRect/>
          </a:stretch>
        </p:blipFill>
        <p:spPr>
          <a:xfrm>
            <a:off x="5775481" y="1492250"/>
            <a:ext cx="3174740" cy="2957157"/>
          </a:xfrm>
          <a:prstGeom prst="rect">
            <a:avLst/>
          </a:prstGeom>
        </p:spPr>
      </p:pic>
      <p:sp>
        <p:nvSpPr>
          <p:cNvPr id="7" name="Rectángulo 6">
            <a:extLst>
              <a:ext uri="{FF2B5EF4-FFF2-40B4-BE49-F238E27FC236}">
                <a16:creationId xmlns:a16="http://schemas.microsoft.com/office/drawing/2014/main" id="{D5C966C6-9599-496F-86F2-29990032E3F4}"/>
              </a:ext>
            </a:extLst>
          </p:cNvPr>
          <p:cNvSpPr/>
          <p:nvPr/>
        </p:nvSpPr>
        <p:spPr>
          <a:xfrm>
            <a:off x="2411761" y="4780416"/>
            <a:ext cx="4119743" cy="248209"/>
          </a:xfrm>
          <a:prstGeom prst="rect">
            <a:avLst/>
          </a:prstGeom>
        </p:spPr>
        <p:txBody>
          <a:bodyPr wrap="square">
            <a:spAutoFit/>
          </a:bodyPr>
          <a:lstStyle/>
          <a:p>
            <a:r>
              <a:rPr lang="es-ES" sz="1013" dirty="0">
                <a:hlinkClick r:id="rId4"/>
              </a:rPr>
              <a:t>https://matplotlib.org/api/animation_api.html</a:t>
            </a:r>
            <a:endParaRPr lang="es-ES" sz="1013" dirty="0"/>
          </a:p>
        </p:txBody>
      </p:sp>
    </p:spTree>
    <p:extLst>
      <p:ext uri="{BB962C8B-B14F-4D97-AF65-F5344CB8AC3E}">
        <p14:creationId xmlns:p14="http://schemas.microsoft.com/office/powerpoint/2010/main" val="1507210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18095" y="369726"/>
            <a:ext cx="6454775" cy="541337"/>
          </a:xfrm>
        </p:spPr>
        <p:txBody>
          <a:bodyPr/>
          <a:lstStyle/>
          <a:p>
            <a:r>
              <a:rPr lang="es-ES" dirty="0"/>
              <a:t>La tortuga</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9632" y="1321780"/>
            <a:ext cx="7210415" cy="830997"/>
          </a:xfrm>
          <a:prstGeom prst="rect">
            <a:avLst/>
          </a:prstGeom>
          <a:noFill/>
        </p:spPr>
        <p:txBody>
          <a:bodyPr wrap="square" rtlCol="0">
            <a:spAutoFit/>
          </a:bodyPr>
          <a:lstStyle/>
          <a:p>
            <a:pPr algn="just"/>
            <a:r>
              <a:rPr lang="es-ES" sz="1200" dirty="0"/>
              <a:t>La tortuga nació de una idea para enseñar a programar a niños, con un lenguaje que se llamaba PROLOG. Es una flecha que se mueve por la pantalla gráfica según las órdenes que recibe, del tipo “avanza”, “gira”, </a:t>
            </a:r>
            <a:r>
              <a:rPr lang="es-ES" sz="1200" dirty="0" err="1"/>
              <a:t>etc</a:t>
            </a:r>
            <a:r>
              <a:rPr lang="es-ES" sz="1200" dirty="0"/>
              <a:t>…</a:t>
            </a:r>
          </a:p>
          <a:p>
            <a:pPr algn="just"/>
            <a:endParaRPr lang="es-ES" sz="1200" dirty="0"/>
          </a:p>
          <a:p>
            <a:pPr algn="just"/>
            <a:r>
              <a:rPr lang="es-ES" sz="1200" dirty="0"/>
              <a:t>Hay una adaptación magnífica en Python que nos va a servir para construir nuestro primer gran videojuego</a:t>
            </a:r>
          </a:p>
        </p:txBody>
      </p:sp>
      <p:sp>
        <p:nvSpPr>
          <p:cNvPr id="10" name="Rectángulo 9">
            <a:extLst>
              <a:ext uri="{FF2B5EF4-FFF2-40B4-BE49-F238E27FC236}">
                <a16:creationId xmlns:a16="http://schemas.microsoft.com/office/drawing/2014/main" id="{6B1CDEA1-CC90-40DE-99A0-727A817C58CD}"/>
              </a:ext>
            </a:extLst>
          </p:cNvPr>
          <p:cNvSpPr/>
          <p:nvPr/>
        </p:nvSpPr>
        <p:spPr>
          <a:xfrm>
            <a:off x="1924569" y="3221177"/>
            <a:ext cx="2273379" cy="248209"/>
          </a:xfrm>
          <a:prstGeom prst="rect">
            <a:avLst/>
          </a:prstGeom>
        </p:spPr>
        <p:txBody>
          <a:bodyPr wrap="none">
            <a:spAutoFit/>
          </a:bodyPr>
          <a:lstStyle/>
          <a:p>
            <a:r>
              <a:rPr lang="es-ES" sz="1013" dirty="0"/>
              <a:t>Abre </a:t>
            </a:r>
            <a:r>
              <a:rPr lang="es-ES" sz="1013" dirty="0">
                <a:latin typeface="Lucida Console" panose="020B0609040504020204" pitchFamily="49" charset="0"/>
              </a:rPr>
              <a:t>tortuga_1_movimiento.py</a:t>
            </a:r>
            <a:endParaRPr lang="es-ES" sz="1013" dirty="0"/>
          </a:p>
        </p:txBody>
      </p:sp>
      <p:sp>
        <p:nvSpPr>
          <p:cNvPr id="8" name="CuadroTexto 7">
            <a:extLst>
              <a:ext uri="{FF2B5EF4-FFF2-40B4-BE49-F238E27FC236}">
                <a16:creationId xmlns:a16="http://schemas.microsoft.com/office/drawing/2014/main" id="{7555D563-4F2A-4D84-A44B-F073878B1730}"/>
              </a:ext>
            </a:extLst>
          </p:cNvPr>
          <p:cNvSpPr txBox="1"/>
          <p:nvPr/>
        </p:nvSpPr>
        <p:spPr>
          <a:xfrm>
            <a:off x="1304637" y="4785996"/>
            <a:ext cx="2683748" cy="248209"/>
          </a:xfrm>
          <a:prstGeom prst="rect">
            <a:avLst/>
          </a:prstGeom>
          <a:noFill/>
        </p:spPr>
        <p:txBody>
          <a:bodyPr wrap="none" rtlCol="0">
            <a:spAutoFit/>
          </a:bodyPr>
          <a:lstStyle/>
          <a:p>
            <a:r>
              <a:rPr lang="es-ES" sz="1013" dirty="0">
                <a:hlinkClick r:id="rId3"/>
              </a:rPr>
              <a:t>https://docs.python.org/3.6/library/turtle.html</a:t>
            </a:r>
            <a:endParaRPr lang="es-ES" sz="1013" dirty="0"/>
          </a:p>
        </p:txBody>
      </p:sp>
      <p:pic>
        <p:nvPicPr>
          <p:cNvPr id="9" name="Imagen 8">
            <a:extLst>
              <a:ext uri="{FF2B5EF4-FFF2-40B4-BE49-F238E27FC236}">
                <a16:creationId xmlns:a16="http://schemas.microsoft.com/office/drawing/2014/main" id="{8CA5374F-5614-432C-846A-12941E406F82}"/>
              </a:ext>
            </a:extLst>
          </p:cNvPr>
          <p:cNvPicPr>
            <a:picLocks noChangeAspect="1"/>
          </p:cNvPicPr>
          <p:nvPr/>
        </p:nvPicPr>
        <p:blipFill>
          <a:blip r:embed="rId4"/>
          <a:stretch>
            <a:fillRect/>
          </a:stretch>
        </p:blipFill>
        <p:spPr>
          <a:xfrm>
            <a:off x="5199067" y="2526132"/>
            <a:ext cx="2683748" cy="2393613"/>
          </a:xfrm>
          <a:prstGeom prst="rect">
            <a:avLst/>
          </a:prstGeom>
        </p:spPr>
      </p:pic>
    </p:spTree>
    <p:extLst>
      <p:ext uri="{BB962C8B-B14F-4D97-AF65-F5344CB8AC3E}">
        <p14:creationId xmlns:p14="http://schemas.microsoft.com/office/powerpoint/2010/main" val="2298596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41343" y="416221"/>
            <a:ext cx="6454775" cy="541337"/>
          </a:xfrm>
        </p:spPr>
        <p:txBody>
          <a:bodyPr/>
          <a:lstStyle/>
          <a:p>
            <a:r>
              <a:rPr lang="es-ES" dirty="0"/>
              <a:t>Que te pillo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5877" y="1266428"/>
            <a:ext cx="6345705" cy="600164"/>
          </a:xfrm>
          <a:prstGeom prst="rect">
            <a:avLst/>
          </a:prstGeom>
          <a:noFill/>
        </p:spPr>
        <p:txBody>
          <a:bodyPr wrap="square" rtlCol="0">
            <a:spAutoFit/>
          </a:bodyPr>
          <a:lstStyle/>
          <a:p>
            <a:pPr algn="just"/>
            <a:r>
              <a:rPr lang="es-ES" sz="1100" dirty="0"/>
              <a:t>¡Ya estamos preparados para desarrollar nuestro primer videojuego! La tortuga cazadora tiene que atrapar a una veloz presa que se mueve al azar. Gana quien lo consiga en menos tiempo. Abre el fichero </a:t>
            </a:r>
            <a:r>
              <a:rPr lang="es-ES" sz="1100" dirty="0">
                <a:latin typeface="Lucida Sans Typewriter" panose="020B0509030504030204" pitchFamily="49" charset="0"/>
              </a:rPr>
              <a:t>quetepillo.py </a:t>
            </a:r>
            <a:r>
              <a:rPr lang="es-ES" sz="1100" dirty="0"/>
              <a:t>con las instrucciones detalladas. </a:t>
            </a:r>
          </a:p>
        </p:txBody>
      </p:sp>
      <p:pic>
        <p:nvPicPr>
          <p:cNvPr id="2" name="Imagen 1">
            <a:extLst>
              <a:ext uri="{FF2B5EF4-FFF2-40B4-BE49-F238E27FC236}">
                <a16:creationId xmlns:a16="http://schemas.microsoft.com/office/drawing/2014/main" id="{65403036-1A17-40D0-9A9A-B2345990D191}"/>
              </a:ext>
            </a:extLst>
          </p:cNvPr>
          <p:cNvPicPr>
            <a:picLocks noChangeAspect="1"/>
          </p:cNvPicPr>
          <p:nvPr/>
        </p:nvPicPr>
        <p:blipFill>
          <a:blip r:embed="rId3"/>
          <a:stretch>
            <a:fillRect/>
          </a:stretch>
        </p:blipFill>
        <p:spPr>
          <a:xfrm>
            <a:off x="2638463" y="2303858"/>
            <a:ext cx="4380497" cy="2511652"/>
          </a:xfrm>
          <a:prstGeom prst="rect">
            <a:avLst/>
          </a:prstGeom>
        </p:spPr>
      </p:pic>
    </p:spTree>
    <p:extLst>
      <p:ext uri="{BB962C8B-B14F-4D97-AF65-F5344CB8AC3E}">
        <p14:creationId xmlns:p14="http://schemas.microsoft.com/office/powerpoint/2010/main" val="356018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4" y="228600"/>
            <a:ext cx="7049872" cy="530817"/>
          </a:xfrm>
        </p:spPr>
        <p:txBody>
          <a:bodyPr/>
          <a:lstStyle/>
          <a:p>
            <a:r>
              <a:rPr lang="es-ES" dirty="0"/>
              <a:t>¿Estamos rodeados de magia?</a:t>
            </a:r>
          </a:p>
        </p:txBody>
      </p:sp>
      <p:pic>
        <p:nvPicPr>
          <p:cNvPr id="2" name="Imagen 1">
            <a:extLst>
              <a:ext uri="{FF2B5EF4-FFF2-40B4-BE49-F238E27FC236}">
                <a16:creationId xmlns:a16="http://schemas.microsoft.com/office/drawing/2014/main" id="{FA6C089A-F623-401E-8D47-9670AC5FF065}"/>
              </a:ext>
            </a:extLst>
          </p:cNvPr>
          <p:cNvPicPr>
            <a:picLocks noChangeAspect="1"/>
          </p:cNvPicPr>
          <p:nvPr/>
        </p:nvPicPr>
        <p:blipFill>
          <a:blip r:embed="rId3"/>
          <a:stretch>
            <a:fillRect/>
          </a:stretch>
        </p:blipFill>
        <p:spPr>
          <a:xfrm>
            <a:off x="1357792" y="1745333"/>
            <a:ext cx="3753036" cy="1186228"/>
          </a:xfrm>
          <a:prstGeom prst="rect">
            <a:avLst/>
          </a:prstGeom>
          <a:effectLst>
            <a:outerShdw blurRad="50800" dist="38100" dir="8100000" algn="tr" rotWithShape="0">
              <a:prstClr val="black">
                <a:alpha val="40000"/>
              </a:prstClr>
            </a:outerShdw>
          </a:effectLst>
        </p:spPr>
      </p:pic>
      <p:pic>
        <p:nvPicPr>
          <p:cNvPr id="11" name="Imagen 10">
            <a:extLst>
              <a:ext uri="{FF2B5EF4-FFF2-40B4-BE49-F238E27FC236}">
                <a16:creationId xmlns:a16="http://schemas.microsoft.com/office/drawing/2014/main" id="{551AC18A-FD81-46E6-9090-F4D9EFC066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4078" y="1745333"/>
            <a:ext cx="2588486" cy="1726499"/>
          </a:xfrm>
          <a:prstGeom prst="rect">
            <a:avLst/>
          </a:prstGeom>
        </p:spPr>
      </p:pic>
      <p:pic>
        <p:nvPicPr>
          <p:cNvPr id="13" name="Imagen 12">
            <a:extLst>
              <a:ext uri="{FF2B5EF4-FFF2-40B4-BE49-F238E27FC236}">
                <a16:creationId xmlns:a16="http://schemas.microsoft.com/office/drawing/2014/main" id="{CCB2C504-52C7-4C12-9525-CA87CB0ACD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9730" y="3835654"/>
            <a:ext cx="3398570" cy="973691"/>
          </a:xfrm>
          <a:prstGeom prst="rect">
            <a:avLst/>
          </a:prstGeom>
        </p:spPr>
      </p:pic>
      <p:pic>
        <p:nvPicPr>
          <p:cNvPr id="15" name="Imagen 14">
            <a:extLst>
              <a:ext uri="{FF2B5EF4-FFF2-40B4-BE49-F238E27FC236}">
                <a16:creationId xmlns:a16="http://schemas.microsoft.com/office/drawing/2014/main" id="{FEC1C7C3-2450-4D5B-90CD-015BFD450A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7792" y="3393116"/>
            <a:ext cx="2402886" cy="1597629"/>
          </a:xfrm>
          <a:prstGeom prst="rect">
            <a:avLst/>
          </a:prstGeom>
        </p:spPr>
      </p:pic>
    </p:spTree>
    <p:extLst>
      <p:ext uri="{BB962C8B-B14F-4D97-AF65-F5344CB8AC3E}">
        <p14:creationId xmlns:p14="http://schemas.microsoft.com/office/powerpoint/2010/main" val="2194470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34332" y="476159"/>
            <a:ext cx="6454775" cy="541337"/>
          </a:xfrm>
        </p:spPr>
        <p:txBody>
          <a:bodyPr/>
          <a:lstStyle/>
          <a:p>
            <a:r>
              <a:rPr lang="es-ES" dirty="0"/>
              <a:t>Para seguir aprendiendo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643402" y="1320070"/>
            <a:ext cx="6345705" cy="600164"/>
          </a:xfrm>
          <a:prstGeom prst="rect">
            <a:avLst/>
          </a:prstGeom>
          <a:noFill/>
        </p:spPr>
        <p:txBody>
          <a:bodyPr wrap="square" rtlCol="0">
            <a:spAutoFit/>
          </a:bodyPr>
          <a:lstStyle/>
          <a:p>
            <a:pPr algn="just"/>
            <a:r>
              <a:rPr lang="es-ES" sz="1100" dirty="0"/>
              <a:t>En este curso solo hemos podido explorar la superficie del planeta Python. Para aprender a programar hay que practicar, practicar, practicar… Hay muchos recursos gratuitos para convertirte en un gran programador Python. </a:t>
            </a:r>
          </a:p>
        </p:txBody>
      </p:sp>
      <p:pic>
        <p:nvPicPr>
          <p:cNvPr id="6" name="Imagen 5">
            <a:extLst>
              <a:ext uri="{FF2B5EF4-FFF2-40B4-BE49-F238E27FC236}">
                <a16:creationId xmlns:a16="http://schemas.microsoft.com/office/drawing/2014/main" id="{7E514B06-1965-44C3-BBEC-EA2D899B6A0F}"/>
              </a:ext>
            </a:extLst>
          </p:cNvPr>
          <p:cNvPicPr>
            <a:picLocks noChangeAspect="1"/>
          </p:cNvPicPr>
          <p:nvPr/>
        </p:nvPicPr>
        <p:blipFill>
          <a:blip r:embed="rId3"/>
          <a:stretch>
            <a:fillRect/>
          </a:stretch>
        </p:blipFill>
        <p:spPr>
          <a:xfrm>
            <a:off x="4901541" y="2222808"/>
            <a:ext cx="3321524" cy="2539383"/>
          </a:xfrm>
          <a:prstGeom prst="rect">
            <a:avLst/>
          </a:prstGeom>
        </p:spPr>
      </p:pic>
      <p:sp>
        <p:nvSpPr>
          <p:cNvPr id="7" name="Rectángulo 6">
            <a:extLst>
              <a:ext uri="{FF2B5EF4-FFF2-40B4-BE49-F238E27FC236}">
                <a16:creationId xmlns:a16="http://schemas.microsoft.com/office/drawing/2014/main" id="{A9C340D4-ED31-41D3-B104-26F72F063590}"/>
              </a:ext>
            </a:extLst>
          </p:cNvPr>
          <p:cNvSpPr/>
          <p:nvPr/>
        </p:nvSpPr>
        <p:spPr>
          <a:xfrm>
            <a:off x="1304637" y="4785996"/>
            <a:ext cx="3982752" cy="253916"/>
          </a:xfrm>
          <a:prstGeom prst="rect">
            <a:avLst/>
          </a:prstGeom>
        </p:spPr>
        <p:txBody>
          <a:bodyPr wrap="square">
            <a:spAutoFit/>
          </a:bodyPr>
          <a:lstStyle/>
          <a:p>
            <a:r>
              <a:rPr lang="es-ES" sz="1050" dirty="0">
                <a:hlinkClick r:id="rId4"/>
              </a:rPr>
              <a:t>http://www.mclibre.org/consultar/python/index.html</a:t>
            </a:r>
            <a:endParaRPr lang="es-ES" sz="1050" dirty="0"/>
          </a:p>
        </p:txBody>
      </p:sp>
      <p:sp>
        <p:nvSpPr>
          <p:cNvPr id="8" name="CuadroTexto 7">
            <a:extLst>
              <a:ext uri="{FF2B5EF4-FFF2-40B4-BE49-F238E27FC236}">
                <a16:creationId xmlns:a16="http://schemas.microsoft.com/office/drawing/2014/main" id="{78868F3A-0C49-4C26-A817-103B8289775F}"/>
              </a:ext>
            </a:extLst>
          </p:cNvPr>
          <p:cNvSpPr txBox="1"/>
          <p:nvPr/>
        </p:nvSpPr>
        <p:spPr>
          <a:xfrm>
            <a:off x="1643402" y="3274148"/>
            <a:ext cx="2751244" cy="646331"/>
          </a:xfrm>
          <a:prstGeom prst="rect">
            <a:avLst/>
          </a:prstGeom>
          <a:noFill/>
        </p:spPr>
        <p:txBody>
          <a:bodyPr wrap="square" rtlCol="0">
            <a:spAutoFit/>
          </a:bodyPr>
          <a:lstStyle/>
          <a:p>
            <a:pPr algn="just"/>
            <a:r>
              <a:rPr lang="es-ES" sz="1200" dirty="0"/>
              <a:t>Esta página es excelente, y puede servirte para reforzar los conceptos que hemos visto en el curso.</a:t>
            </a:r>
          </a:p>
        </p:txBody>
      </p:sp>
    </p:spTree>
    <p:extLst>
      <p:ext uri="{BB962C8B-B14F-4D97-AF65-F5344CB8AC3E}">
        <p14:creationId xmlns:p14="http://schemas.microsoft.com/office/powerpoint/2010/main" val="1868124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46225" y="361978"/>
            <a:ext cx="6454775" cy="541337"/>
          </a:xfrm>
        </p:spPr>
        <p:txBody>
          <a:bodyPr/>
          <a:lstStyle/>
          <a:p>
            <a:r>
              <a:rPr lang="es-ES" dirty="0"/>
              <a:t>Para seguir aprendiendo</a:t>
            </a:r>
          </a:p>
        </p:txBody>
      </p:sp>
      <p:pic>
        <p:nvPicPr>
          <p:cNvPr id="9" name="Imagen 8">
            <a:extLst>
              <a:ext uri="{FF2B5EF4-FFF2-40B4-BE49-F238E27FC236}">
                <a16:creationId xmlns:a16="http://schemas.microsoft.com/office/drawing/2014/main" id="{363A5B6D-3E8F-4741-BCE2-B436F575D47F}"/>
              </a:ext>
            </a:extLst>
          </p:cNvPr>
          <p:cNvPicPr>
            <a:picLocks noChangeAspect="1"/>
          </p:cNvPicPr>
          <p:nvPr/>
        </p:nvPicPr>
        <p:blipFill>
          <a:blip r:embed="rId3"/>
          <a:stretch>
            <a:fillRect/>
          </a:stretch>
        </p:blipFill>
        <p:spPr>
          <a:xfrm>
            <a:off x="2082461" y="1289201"/>
            <a:ext cx="2302278" cy="3288968"/>
          </a:xfrm>
          <a:prstGeom prst="rect">
            <a:avLst/>
          </a:prstGeom>
          <a:effectLst>
            <a:outerShdw blurRad="50800" dist="38100" dir="5400000" algn="t" rotWithShape="0">
              <a:prstClr val="black">
                <a:alpha val="40000"/>
              </a:prstClr>
            </a:outerShdw>
          </a:effectLst>
        </p:spPr>
      </p:pic>
      <p:sp>
        <p:nvSpPr>
          <p:cNvPr id="11" name="CuadroTexto 10">
            <a:extLst>
              <a:ext uri="{FF2B5EF4-FFF2-40B4-BE49-F238E27FC236}">
                <a16:creationId xmlns:a16="http://schemas.microsoft.com/office/drawing/2014/main" id="{78DF35DC-2A77-4E9E-8BBC-2C71A5277BD3}"/>
              </a:ext>
            </a:extLst>
          </p:cNvPr>
          <p:cNvSpPr txBox="1"/>
          <p:nvPr/>
        </p:nvSpPr>
        <p:spPr>
          <a:xfrm>
            <a:off x="4773612" y="1407573"/>
            <a:ext cx="3618402" cy="600164"/>
          </a:xfrm>
          <a:prstGeom prst="rect">
            <a:avLst/>
          </a:prstGeom>
          <a:noFill/>
        </p:spPr>
        <p:txBody>
          <a:bodyPr wrap="square" rtlCol="0">
            <a:spAutoFit/>
          </a:bodyPr>
          <a:lstStyle/>
          <a:p>
            <a:pPr algn="just"/>
            <a:r>
              <a:rPr lang="es-ES" sz="1100" dirty="0"/>
              <a:t>Este libro gratuito es ya un clásico para aprender Python en español. Contiene material mucho más avanzado que el que hemos visto en este curso, pero te servirá de referencia.  </a:t>
            </a:r>
          </a:p>
        </p:txBody>
      </p:sp>
      <p:sp>
        <p:nvSpPr>
          <p:cNvPr id="13" name="Rectángulo 12">
            <a:extLst>
              <a:ext uri="{FF2B5EF4-FFF2-40B4-BE49-F238E27FC236}">
                <a16:creationId xmlns:a16="http://schemas.microsoft.com/office/drawing/2014/main" id="{1F6190A6-EC9F-4A4A-B3F1-779038EAF80A}"/>
              </a:ext>
            </a:extLst>
          </p:cNvPr>
          <p:cNvSpPr/>
          <p:nvPr/>
        </p:nvSpPr>
        <p:spPr>
          <a:xfrm>
            <a:off x="4194515" y="4785996"/>
            <a:ext cx="3806485" cy="253916"/>
          </a:xfrm>
          <a:prstGeom prst="rect">
            <a:avLst/>
          </a:prstGeom>
        </p:spPr>
        <p:txBody>
          <a:bodyPr wrap="square">
            <a:spAutoFit/>
          </a:bodyPr>
          <a:lstStyle/>
          <a:p>
            <a:r>
              <a:rPr lang="es-ES" sz="1050" dirty="0">
                <a:hlinkClick r:id="rId4"/>
              </a:rPr>
              <a:t>http://repositori.uji.es/xmlui/bitstream/10234/102653/1/s93.pd</a:t>
            </a:r>
            <a:endParaRPr lang="es-ES" sz="1050" dirty="0"/>
          </a:p>
        </p:txBody>
      </p:sp>
    </p:spTree>
    <p:extLst>
      <p:ext uri="{BB962C8B-B14F-4D97-AF65-F5344CB8AC3E}">
        <p14:creationId xmlns:p14="http://schemas.microsoft.com/office/powerpoint/2010/main" val="192120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1054100"/>
          </a:xfrm>
        </p:spPr>
        <p:txBody>
          <a:bodyPr/>
          <a:lstStyle/>
          <a:p>
            <a:r>
              <a:rPr lang="es-ES" dirty="0"/>
              <a:t>No, vivimos rodeados de </a:t>
            </a:r>
            <a:r>
              <a:rPr lang="es-ES"/>
              <a:t>máquinas inteligentes…</a:t>
            </a:r>
            <a:endParaRPr lang="es-ES" dirty="0"/>
          </a:p>
        </p:txBody>
      </p:sp>
      <p:pic>
        <p:nvPicPr>
          <p:cNvPr id="8" name="Imagen 7">
            <a:extLst>
              <a:ext uri="{FF2B5EF4-FFF2-40B4-BE49-F238E27FC236}">
                <a16:creationId xmlns:a16="http://schemas.microsoft.com/office/drawing/2014/main" id="{0751AE30-06D5-4E18-A439-2C86FCAD55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646" y="1685914"/>
            <a:ext cx="2538282" cy="1692188"/>
          </a:xfrm>
          <a:prstGeom prst="rect">
            <a:avLst/>
          </a:prstGeom>
        </p:spPr>
      </p:pic>
      <p:sp>
        <p:nvSpPr>
          <p:cNvPr id="9" name="CuadroTexto 8">
            <a:extLst>
              <a:ext uri="{FF2B5EF4-FFF2-40B4-BE49-F238E27FC236}">
                <a16:creationId xmlns:a16="http://schemas.microsoft.com/office/drawing/2014/main" id="{12D09162-ECB4-4115-ACD3-08FBE0F8EA3B}"/>
              </a:ext>
            </a:extLst>
          </p:cNvPr>
          <p:cNvSpPr txBox="1"/>
          <p:nvPr/>
        </p:nvSpPr>
        <p:spPr>
          <a:xfrm>
            <a:off x="1979712" y="3435846"/>
            <a:ext cx="2106234" cy="248209"/>
          </a:xfrm>
          <a:prstGeom prst="rect">
            <a:avLst/>
          </a:prstGeom>
          <a:noFill/>
        </p:spPr>
        <p:txBody>
          <a:bodyPr wrap="square" rtlCol="0">
            <a:spAutoFit/>
          </a:bodyPr>
          <a:lstStyle/>
          <a:p>
            <a:r>
              <a:rPr lang="es-ES" sz="1013" dirty="0"/>
              <a:t>Smartphone</a:t>
            </a:r>
          </a:p>
        </p:txBody>
      </p:sp>
      <p:pic>
        <p:nvPicPr>
          <p:cNvPr id="12" name="Imagen 11">
            <a:extLst>
              <a:ext uri="{FF2B5EF4-FFF2-40B4-BE49-F238E27FC236}">
                <a16:creationId xmlns:a16="http://schemas.microsoft.com/office/drawing/2014/main" id="{202360B6-C95C-4F1D-8A95-7C57D8CE04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0510" y="1580438"/>
            <a:ext cx="1927690" cy="1797664"/>
          </a:xfrm>
          <a:prstGeom prst="rect">
            <a:avLst/>
          </a:prstGeom>
        </p:spPr>
      </p:pic>
      <p:sp>
        <p:nvSpPr>
          <p:cNvPr id="16" name="CuadroTexto 15">
            <a:extLst>
              <a:ext uri="{FF2B5EF4-FFF2-40B4-BE49-F238E27FC236}">
                <a16:creationId xmlns:a16="http://schemas.microsoft.com/office/drawing/2014/main" id="{CA22B7F4-12EE-432E-92C7-EFA043BEA43C}"/>
              </a:ext>
            </a:extLst>
          </p:cNvPr>
          <p:cNvSpPr txBox="1"/>
          <p:nvPr/>
        </p:nvSpPr>
        <p:spPr>
          <a:xfrm>
            <a:off x="4680012" y="1545636"/>
            <a:ext cx="2106234" cy="248209"/>
          </a:xfrm>
          <a:prstGeom prst="rect">
            <a:avLst/>
          </a:prstGeom>
          <a:noFill/>
        </p:spPr>
        <p:txBody>
          <a:bodyPr wrap="square" rtlCol="0">
            <a:spAutoFit/>
          </a:bodyPr>
          <a:lstStyle/>
          <a:p>
            <a:r>
              <a:rPr lang="es-ES" sz="1013" dirty="0"/>
              <a:t>Aspiradora</a:t>
            </a:r>
          </a:p>
        </p:txBody>
      </p:sp>
      <p:pic>
        <p:nvPicPr>
          <p:cNvPr id="17" name="Imagen 16">
            <a:extLst>
              <a:ext uri="{FF2B5EF4-FFF2-40B4-BE49-F238E27FC236}">
                <a16:creationId xmlns:a16="http://schemas.microsoft.com/office/drawing/2014/main" id="{AD5F779B-B05D-49B3-8B2B-D4FD3B54142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16167" y="3057804"/>
            <a:ext cx="1927690" cy="1927690"/>
          </a:xfrm>
          <a:prstGeom prst="rect">
            <a:avLst/>
          </a:prstGeom>
        </p:spPr>
      </p:pic>
      <p:sp>
        <p:nvSpPr>
          <p:cNvPr id="20" name="CuadroTexto 19">
            <a:extLst>
              <a:ext uri="{FF2B5EF4-FFF2-40B4-BE49-F238E27FC236}">
                <a16:creationId xmlns:a16="http://schemas.microsoft.com/office/drawing/2014/main" id="{E1F60B3A-DFB5-48B6-9AE2-9608F67CFE98}"/>
              </a:ext>
            </a:extLst>
          </p:cNvPr>
          <p:cNvSpPr txBox="1"/>
          <p:nvPr/>
        </p:nvSpPr>
        <p:spPr>
          <a:xfrm>
            <a:off x="5611965" y="4508997"/>
            <a:ext cx="2106234" cy="248209"/>
          </a:xfrm>
          <a:prstGeom prst="rect">
            <a:avLst/>
          </a:prstGeom>
          <a:noFill/>
        </p:spPr>
        <p:txBody>
          <a:bodyPr wrap="square" rtlCol="0">
            <a:spAutoFit/>
          </a:bodyPr>
          <a:lstStyle/>
          <a:p>
            <a:r>
              <a:rPr lang="es-ES" sz="1013" dirty="0"/>
              <a:t>Juguete</a:t>
            </a:r>
          </a:p>
        </p:txBody>
      </p:sp>
    </p:spTree>
    <p:extLst>
      <p:ext uri="{BB962C8B-B14F-4D97-AF65-F5344CB8AC3E}">
        <p14:creationId xmlns:p14="http://schemas.microsoft.com/office/powerpoint/2010/main" val="163479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74196" y="236349"/>
            <a:ext cx="7367587" cy="523068"/>
          </a:xfrm>
        </p:spPr>
        <p:txBody>
          <a:bodyPr/>
          <a:lstStyle/>
          <a:p>
            <a:r>
              <a:rPr lang="es-ES" dirty="0"/>
              <a:t>… a las que un ser humano dio órdenes</a:t>
            </a:r>
          </a:p>
        </p:txBody>
      </p:sp>
      <p:pic>
        <p:nvPicPr>
          <p:cNvPr id="3" name="Imagen 2">
            <a:extLst>
              <a:ext uri="{FF2B5EF4-FFF2-40B4-BE49-F238E27FC236}">
                <a16:creationId xmlns:a16="http://schemas.microsoft.com/office/drawing/2014/main" id="{0BBF6BF5-938D-44DB-9EA8-8B1B89D71F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647" y="1653648"/>
            <a:ext cx="2301492" cy="2862318"/>
          </a:xfrm>
          <a:prstGeom prst="rect">
            <a:avLst/>
          </a:prstGeom>
        </p:spPr>
      </p:pic>
      <p:sp>
        <p:nvSpPr>
          <p:cNvPr id="6" name="CuadroTexto 5">
            <a:extLst>
              <a:ext uri="{FF2B5EF4-FFF2-40B4-BE49-F238E27FC236}">
                <a16:creationId xmlns:a16="http://schemas.microsoft.com/office/drawing/2014/main" id="{F8268379-F1B7-4EC8-8F7E-ADFF07A41435}"/>
              </a:ext>
            </a:extLst>
          </p:cNvPr>
          <p:cNvSpPr txBox="1"/>
          <p:nvPr/>
        </p:nvSpPr>
        <p:spPr>
          <a:xfrm>
            <a:off x="1105233" y="4562574"/>
            <a:ext cx="2862319" cy="404085"/>
          </a:xfrm>
          <a:prstGeom prst="rect">
            <a:avLst/>
          </a:prstGeom>
          <a:noFill/>
        </p:spPr>
        <p:txBody>
          <a:bodyPr wrap="square" rtlCol="0">
            <a:spAutoFit/>
          </a:bodyPr>
          <a:lstStyle/>
          <a:p>
            <a:pPr algn="ctr"/>
            <a:r>
              <a:rPr lang="es-ES" sz="1013" dirty="0"/>
              <a:t>Margaret Hamilton, programó la navegación del programa </a:t>
            </a:r>
            <a:r>
              <a:rPr lang="es-ES" sz="1013" dirty="0" err="1"/>
              <a:t>Apollo</a:t>
            </a:r>
            <a:endParaRPr lang="es-ES" sz="1013" dirty="0"/>
          </a:p>
        </p:txBody>
      </p:sp>
      <p:pic>
        <p:nvPicPr>
          <p:cNvPr id="10" name="Imagen 9">
            <a:extLst>
              <a:ext uri="{FF2B5EF4-FFF2-40B4-BE49-F238E27FC236}">
                <a16:creationId xmlns:a16="http://schemas.microsoft.com/office/drawing/2014/main" id="{B54B7E34-2BD1-4F3C-823A-332A7A01C9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3541" y="1653648"/>
            <a:ext cx="3907063" cy="2506778"/>
          </a:xfrm>
          <a:prstGeom prst="rect">
            <a:avLst/>
          </a:prstGeom>
        </p:spPr>
      </p:pic>
      <p:sp>
        <p:nvSpPr>
          <p:cNvPr id="15" name="CuadroTexto 14">
            <a:extLst>
              <a:ext uri="{FF2B5EF4-FFF2-40B4-BE49-F238E27FC236}">
                <a16:creationId xmlns:a16="http://schemas.microsoft.com/office/drawing/2014/main" id="{927908F2-4780-46A7-BFDF-3D892E173B93}"/>
              </a:ext>
            </a:extLst>
          </p:cNvPr>
          <p:cNvSpPr txBox="1"/>
          <p:nvPr/>
        </p:nvSpPr>
        <p:spPr>
          <a:xfrm>
            <a:off x="5097099" y="4562574"/>
            <a:ext cx="2862319" cy="248209"/>
          </a:xfrm>
          <a:prstGeom prst="rect">
            <a:avLst/>
          </a:prstGeom>
          <a:noFill/>
        </p:spPr>
        <p:txBody>
          <a:bodyPr wrap="square" rtlCol="0">
            <a:spAutoFit/>
          </a:bodyPr>
          <a:lstStyle/>
          <a:p>
            <a:pPr algn="ctr"/>
            <a:r>
              <a:rPr lang="es-ES" sz="1013" dirty="0"/>
              <a:t>Tim Berners-Lee, inventó la </a:t>
            </a:r>
            <a:r>
              <a:rPr lang="es-ES" sz="1013" dirty="0" err="1"/>
              <a:t>World</a:t>
            </a:r>
            <a:r>
              <a:rPr lang="es-ES" sz="1013" dirty="0"/>
              <a:t> Wide Web</a:t>
            </a:r>
          </a:p>
        </p:txBody>
      </p:sp>
    </p:spTree>
    <p:extLst>
      <p:ext uri="{BB962C8B-B14F-4D97-AF65-F5344CB8AC3E}">
        <p14:creationId xmlns:p14="http://schemas.microsoft.com/office/powerpoint/2010/main" val="250461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85647" y="228600"/>
            <a:ext cx="7758354" cy="1054100"/>
          </a:xfrm>
        </p:spPr>
        <p:txBody>
          <a:bodyPr/>
          <a:lstStyle/>
          <a:p>
            <a:r>
              <a:rPr lang="es-ES" dirty="0"/>
              <a:t>Las máquinas sólo entienden un código extraño</a:t>
            </a:r>
          </a:p>
        </p:txBody>
      </p:sp>
      <p:pic>
        <p:nvPicPr>
          <p:cNvPr id="7" name="Imagen 6">
            <a:extLst>
              <a:ext uri="{FF2B5EF4-FFF2-40B4-BE49-F238E27FC236}">
                <a16:creationId xmlns:a16="http://schemas.microsoft.com/office/drawing/2014/main" id="{1EEB92B7-7B2F-422F-9A4D-59922FF82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646" y="1707654"/>
            <a:ext cx="3793722" cy="3270009"/>
          </a:xfrm>
          <a:prstGeom prst="rect">
            <a:avLst/>
          </a:prstGeom>
        </p:spPr>
      </p:pic>
      <p:sp>
        <p:nvSpPr>
          <p:cNvPr id="8" name="CuadroTexto 7">
            <a:extLst>
              <a:ext uri="{FF2B5EF4-FFF2-40B4-BE49-F238E27FC236}">
                <a16:creationId xmlns:a16="http://schemas.microsoft.com/office/drawing/2014/main" id="{50FBDEAE-A34F-4257-BA00-301CB85B3DC3}"/>
              </a:ext>
            </a:extLst>
          </p:cNvPr>
          <p:cNvSpPr txBox="1"/>
          <p:nvPr/>
        </p:nvSpPr>
        <p:spPr>
          <a:xfrm>
            <a:off x="5382090" y="1617402"/>
            <a:ext cx="2925002" cy="248209"/>
          </a:xfrm>
          <a:prstGeom prst="rect">
            <a:avLst/>
          </a:prstGeom>
          <a:noFill/>
        </p:spPr>
        <p:txBody>
          <a:bodyPr wrap="square" rtlCol="0">
            <a:spAutoFit/>
          </a:bodyPr>
          <a:lstStyle/>
          <a:p>
            <a:r>
              <a:rPr lang="es-ES" sz="1013" dirty="0"/>
              <a:t>Volcado de la memoria de un programa</a:t>
            </a:r>
          </a:p>
        </p:txBody>
      </p:sp>
    </p:spTree>
    <p:extLst>
      <p:ext uri="{BB962C8B-B14F-4D97-AF65-F5344CB8AC3E}">
        <p14:creationId xmlns:p14="http://schemas.microsoft.com/office/powerpoint/2010/main" val="260786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639305"/>
          </a:xfrm>
        </p:spPr>
        <p:txBody>
          <a:bodyPr/>
          <a:lstStyle/>
          <a:p>
            <a:r>
              <a:rPr lang="es-ES" dirty="0"/>
              <a:t>Pero existe una solución…</a:t>
            </a:r>
          </a:p>
        </p:txBody>
      </p:sp>
      <p:sp>
        <p:nvSpPr>
          <p:cNvPr id="2" name="CuadroTexto 1">
            <a:extLst>
              <a:ext uri="{FF2B5EF4-FFF2-40B4-BE49-F238E27FC236}">
                <a16:creationId xmlns:a16="http://schemas.microsoft.com/office/drawing/2014/main" id="{4B9B5A44-244D-4B79-AC20-1F4EA093BA80}"/>
              </a:ext>
            </a:extLst>
          </p:cNvPr>
          <p:cNvSpPr txBox="1"/>
          <p:nvPr/>
        </p:nvSpPr>
        <p:spPr>
          <a:xfrm>
            <a:off x="1447639" y="1081972"/>
            <a:ext cx="2322258" cy="253916"/>
          </a:xfrm>
          <a:prstGeom prst="rect">
            <a:avLst/>
          </a:prstGeom>
          <a:noFill/>
        </p:spPr>
        <p:txBody>
          <a:bodyPr wrap="square" rtlCol="0">
            <a:spAutoFit/>
          </a:bodyPr>
          <a:lstStyle/>
          <a:p>
            <a:r>
              <a:rPr lang="es-ES" sz="1050" dirty="0"/>
              <a:t>Lenguaje de programación</a:t>
            </a:r>
          </a:p>
        </p:txBody>
      </p:sp>
      <p:sp>
        <p:nvSpPr>
          <p:cNvPr id="3" name="Rectángulo 2">
            <a:extLst>
              <a:ext uri="{FF2B5EF4-FFF2-40B4-BE49-F238E27FC236}">
                <a16:creationId xmlns:a16="http://schemas.microsoft.com/office/drawing/2014/main" id="{A3CE2227-C8AD-4CD3-9A1C-D70E1EB272AC}"/>
              </a:ext>
            </a:extLst>
          </p:cNvPr>
          <p:cNvSpPr/>
          <p:nvPr/>
        </p:nvSpPr>
        <p:spPr>
          <a:xfrm>
            <a:off x="5216788" y="2274537"/>
            <a:ext cx="1458162" cy="935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13" dirty="0"/>
              <a:t>Programa</a:t>
            </a:r>
          </a:p>
          <a:p>
            <a:pPr algn="ctr"/>
            <a:r>
              <a:rPr lang="es-ES" sz="1013" dirty="0"/>
              <a:t>traductor</a:t>
            </a:r>
          </a:p>
        </p:txBody>
      </p:sp>
      <p:sp>
        <p:nvSpPr>
          <p:cNvPr id="9" name="CuadroTexto 8">
            <a:extLst>
              <a:ext uri="{FF2B5EF4-FFF2-40B4-BE49-F238E27FC236}">
                <a16:creationId xmlns:a16="http://schemas.microsoft.com/office/drawing/2014/main" id="{E70E7F14-3AB2-41BF-8ABF-1861F6DE5841}"/>
              </a:ext>
            </a:extLst>
          </p:cNvPr>
          <p:cNvSpPr txBox="1"/>
          <p:nvPr/>
        </p:nvSpPr>
        <p:spPr>
          <a:xfrm>
            <a:off x="6462210" y="4785996"/>
            <a:ext cx="2322258" cy="248209"/>
          </a:xfrm>
          <a:prstGeom prst="rect">
            <a:avLst/>
          </a:prstGeom>
          <a:noFill/>
        </p:spPr>
        <p:txBody>
          <a:bodyPr wrap="square" rtlCol="0">
            <a:spAutoFit/>
          </a:bodyPr>
          <a:lstStyle/>
          <a:p>
            <a:r>
              <a:rPr lang="es-ES" sz="1013" dirty="0"/>
              <a:t>Código máquina</a:t>
            </a:r>
          </a:p>
        </p:txBody>
      </p:sp>
      <p:pic>
        <p:nvPicPr>
          <p:cNvPr id="13" name="Imagen 12">
            <a:extLst>
              <a:ext uri="{FF2B5EF4-FFF2-40B4-BE49-F238E27FC236}">
                <a16:creationId xmlns:a16="http://schemas.microsoft.com/office/drawing/2014/main" id="{8D7F4AE8-6B71-4495-B408-F27417C3088D}"/>
              </a:ext>
            </a:extLst>
          </p:cNvPr>
          <p:cNvPicPr>
            <a:picLocks noChangeAspect="1"/>
          </p:cNvPicPr>
          <p:nvPr/>
        </p:nvPicPr>
        <p:blipFill>
          <a:blip r:embed="rId3"/>
          <a:stretch>
            <a:fillRect/>
          </a:stretch>
        </p:blipFill>
        <p:spPr>
          <a:xfrm>
            <a:off x="1392284" y="1666068"/>
            <a:ext cx="2993652" cy="3262313"/>
          </a:xfrm>
          <a:prstGeom prst="rect">
            <a:avLst/>
          </a:prstGeom>
        </p:spPr>
      </p:pic>
      <p:pic>
        <p:nvPicPr>
          <p:cNvPr id="14" name="Imagen 13">
            <a:extLst>
              <a:ext uri="{FF2B5EF4-FFF2-40B4-BE49-F238E27FC236}">
                <a16:creationId xmlns:a16="http://schemas.microsoft.com/office/drawing/2014/main" id="{524BC2F4-893F-4B14-A986-6FF5CB12D812}"/>
              </a:ext>
            </a:extLst>
          </p:cNvPr>
          <p:cNvPicPr>
            <a:picLocks noChangeAspect="1"/>
          </p:cNvPicPr>
          <p:nvPr/>
        </p:nvPicPr>
        <p:blipFill>
          <a:blip r:embed="rId4"/>
          <a:stretch>
            <a:fillRect/>
          </a:stretch>
        </p:blipFill>
        <p:spPr>
          <a:xfrm>
            <a:off x="6433904" y="3681169"/>
            <a:ext cx="2378869" cy="935831"/>
          </a:xfrm>
          <a:prstGeom prst="rect">
            <a:avLst/>
          </a:prstGeom>
        </p:spPr>
      </p:pic>
      <p:sp>
        <p:nvSpPr>
          <p:cNvPr id="15" name="Flecha: a la derecha 14">
            <a:extLst>
              <a:ext uri="{FF2B5EF4-FFF2-40B4-BE49-F238E27FC236}">
                <a16:creationId xmlns:a16="http://schemas.microsoft.com/office/drawing/2014/main" id="{94E1B4C8-A418-46B3-AB20-4D48E04DD30D}"/>
              </a:ext>
            </a:extLst>
          </p:cNvPr>
          <p:cNvSpPr/>
          <p:nvPr/>
        </p:nvSpPr>
        <p:spPr>
          <a:xfrm>
            <a:off x="4578568" y="2517744"/>
            <a:ext cx="364907" cy="324036"/>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
        <p:nvSpPr>
          <p:cNvPr id="16" name="Flecha: doblada hacia arriba 15">
            <a:extLst>
              <a:ext uri="{FF2B5EF4-FFF2-40B4-BE49-F238E27FC236}">
                <a16:creationId xmlns:a16="http://schemas.microsoft.com/office/drawing/2014/main" id="{EC3452C5-4387-4267-98E6-CAEDB452458C}"/>
              </a:ext>
            </a:extLst>
          </p:cNvPr>
          <p:cNvSpPr/>
          <p:nvPr/>
        </p:nvSpPr>
        <p:spPr>
          <a:xfrm flipV="1">
            <a:off x="7083279" y="2571750"/>
            <a:ext cx="540060" cy="540060"/>
          </a:xfrm>
          <a:prstGeom prst="bentUp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Tree>
    <p:extLst>
      <p:ext uri="{BB962C8B-B14F-4D97-AF65-F5344CB8AC3E}">
        <p14:creationId xmlns:p14="http://schemas.microsoft.com/office/powerpoint/2010/main" val="18047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25844" y="228600"/>
            <a:ext cx="7718156" cy="585061"/>
          </a:xfrm>
        </p:spPr>
        <p:txBody>
          <a:bodyPr/>
          <a:lstStyle/>
          <a:p>
            <a:r>
              <a:rPr lang="es-ES" dirty="0"/>
              <a:t>Hay muchos lenguajes de programación</a:t>
            </a:r>
          </a:p>
        </p:txBody>
      </p:sp>
      <p:pic>
        <p:nvPicPr>
          <p:cNvPr id="8" name="Imagen 7">
            <a:extLst>
              <a:ext uri="{FF2B5EF4-FFF2-40B4-BE49-F238E27FC236}">
                <a16:creationId xmlns:a16="http://schemas.microsoft.com/office/drawing/2014/main" id="{8415E156-A9FF-46D6-824D-6EECFF94F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22" y="1751764"/>
            <a:ext cx="3152669" cy="2440166"/>
          </a:xfrm>
          <a:prstGeom prst="rect">
            <a:avLst/>
          </a:prstGeom>
        </p:spPr>
      </p:pic>
      <p:pic>
        <p:nvPicPr>
          <p:cNvPr id="11" name="Imagen 10">
            <a:extLst>
              <a:ext uri="{FF2B5EF4-FFF2-40B4-BE49-F238E27FC236}">
                <a16:creationId xmlns:a16="http://schemas.microsoft.com/office/drawing/2014/main" id="{A762C1E4-AF03-4D00-BDAF-76AA3A573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683" y="2078727"/>
            <a:ext cx="1878806" cy="1443038"/>
          </a:xfrm>
          <a:prstGeom prst="rect">
            <a:avLst/>
          </a:prstGeom>
        </p:spPr>
      </p:pic>
      <p:sp>
        <p:nvSpPr>
          <p:cNvPr id="12" name="CuadroTexto 11">
            <a:extLst>
              <a:ext uri="{FF2B5EF4-FFF2-40B4-BE49-F238E27FC236}">
                <a16:creationId xmlns:a16="http://schemas.microsoft.com/office/drawing/2014/main" id="{86BCCE68-83A6-42D4-AEE1-D53759C8A763}"/>
              </a:ext>
            </a:extLst>
          </p:cNvPr>
          <p:cNvSpPr txBox="1"/>
          <p:nvPr/>
        </p:nvSpPr>
        <p:spPr>
          <a:xfrm>
            <a:off x="5058055" y="4407954"/>
            <a:ext cx="2201111" cy="248209"/>
          </a:xfrm>
          <a:prstGeom prst="rect">
            <a:avLst/>
          </a:prstGeom>
          <a:noFill/>
        </p:spPr>
        <p:txBody>
          <a:bodyPr wrap="square" rtlCol="0">
            <a:spAutoFit/>
          </a:bodyPr>
          <a:lstStyle/>
          <a:p>
            <a:r>
              <a:rPr lang="es-ES" sz="1013" dirty="0"/>
              <a:t>Grace Hopper (1906-1992)</a:t>
            </a:r>
          </a:p>
        </p:txBody>
      </p:sp>
      <p:sp>
        <p:nvSpPr>
          <p:cNvPr id="17" name="CuadroTexto 16">
            <a:extLst>
              <a:ext uri="{FF2B5EF4-FFF2-40B4-BE49-F238E27FC236}">
                <a16:creationId xmlns:a16="http://schemas.microsoft.com/office/drawing/2014/main" id="{3B7ECEEB-78C9-460E-A277-2E0BE9AA20E5}"/>
              </a:ext>
            </a:extLst>
          </p:cNvPr>
          <p:cNvSpPr txBox="1"/>
          <p:nvPr/>
        </p:nvSpPr>
        <p:spPr>
          <a:xfrm>
            <a:off x="1357909" y="1751764"/>
            <a:ext cx="1917947" cy="248209"/>
          </a:xfrm>
          <a:prstGeom prst="rect">
            <a:avLst/>
          </a:prstGeom>
          <a:noFill/>
        </p:spPr>
        <p:txBody>
          <a:bodyPr wrap="square" rtlCol="0">
            <a:spAutoFit/>
          </a:bodyPr>
          <a:lstStyle/>
          <a:p>
            <a:r>
              <a:rPr lang="es-ES" sz="1013" dirty="0"/>
              <a:t>COBOL</a:t>
            </a:r>
          </a:p>
        </p:txBody>
      </p:sp>
    </p:spTree>
    <p:extLst>
      <p:ext uri="{BB962C8B-B14F-4D97-AF65-F5344CB8AC3E}">
        <p14:creationId xmlns:p14="http://schemas.microsoft.com/office/powerpoint/2010/main" val="331398418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AC239DE-4495-45AB-A642-84873D6EC143}" vid="{ADDCAA0F-EA35-422D-841E-59E8EF71B2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E6A9B1AE3C694449E1CBECB26767C28" ma:contentTypeVersion="0" ma:contentTypeDescription="Crear nuevo documento." ma:contentTypeScope="" ma:versionID="f939733f7a29ff16f56243c74c11c85c">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AB788B-E2DA-4E16-B351-E0EC0D46F47D}">
  <ds:schemaRefs>
    <ds:schemaRef ds:uri="http://schemas.microsoft.com/sharepoint/v3/contenttype/forms"/>
  </ds:schemaRefs>
</ds:datastoreItem>
</file>

<file path=customXml/itemProps2.xml><?xml version="1.0" encoding="utf-8"?>
<ds:datastoreItem xmlns:ds="http://schemas.openxmlformats.org/officeDocument/2006/customXml" ds:itemID="{C2331040-8433-4BD1-90D6-FEBE17A71FC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FA80CCC-508F-47A8-A8E6-442477940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4765</TotalTime>
  <Words>2690</Words>
  <Application>Microsoft Office PowerPoint</Application>
  <PresentationFormat>Presentación en pantalla (16:9)</PresentationFormat>
  <Paragraphs>262</Paragraphs>
  <Slides>41</Slides>
  <Notes>40</Notes>
  <HiddenSlides>1</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41</vt:i4>
      </vt:variant>
    </vt:vector>
  </HeadingPairs>
  <TitlesOfParts>
    <vt:vector size="50" baseType="lpstr">
      <vt:lpstr>Arial</vt:lpstr>
      <vt:lpstr>Calibri</vt:lpstr>
      <vt:lpstr>Calibri Light</vt:lpstr>
      <vt:lpstr>Kristen ITC</vt:lpstr>
      <vt:lpstr>Lucida Console</vt:lpstr>
      <vt:lpstr>Lucida Sans Typewriter</vt:lpstr>
      <vt:lpstr>Times New Roman</vt:lpstr>
      <vt:lpstr>Tema de Office</vt:lpstr>
      <vt:lpstr>Imagen de mapa de bits</vt:lpstr>
      <vt:lpstr>     Introducción a la programación con Python</vt:lpstr>
      <vt:lpstr>¿Por qué estamos hoy aquí?</vt:lpstr>
      <vt:lpstr>Presentación de PowerPoint</vt:lpstr>
      <vt:lpstr>¿Estamos rodeados de magia?</vt:lpstr>
      <vt:lpstr>No, vivimos rodeados de máquinas inteligentes…</vt:lpstr>
      <vt:lpstr>… a las que un ser humano dio órdenes</vt:lpstr>
      <vt:lpstr>Las máquinas sólo entienden un código extraño</vt:lpstr>
      <vt:lpstr>Pero existe una solución…</vt:lpstr>
      <vt:lpstr>Hay muchos lenguajes de programación</vt:lpstr>
      <vt:lpstr>Hay muchos lenguajes de programación</vt:lpstr>
      <vt:lpstr>Hay muchos lenguajes de programación</vt:lpstr>
      <vt:lpstr>¿Por qué aprender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Descargar los materiales del curso</vt:lpstr>
      <vt:lpstr>Python Shell como calculadora</vt:lpstr>
      <vt:lpstr>Editar un programa</vt:lpstr>
      <vt:lpstr>Hello World</vt:lpstr>
      <vt:lpstr>Variables</vt:lpstr>
      <vt:lpstr>Variables</vt:lpstr>
      <vt:lpstr>Listas</vt:lpstr>
      <vt:lpstr>Variables booleanas</vt:lpstr>
      <vt:lpstr>Bucles</vt:lpstr>
      <vt:lpstr>Funciones</vt:lpstr>
      <vt:lpstr>Adivina el número</vt:lpstr>
      <vt:lpstr>Sonido</vt:lpstr>
      <vt:lpstr>Gráficos</vt:lpstr>
      <vt:lpstr>Gráficos</vt:lpstr>
      <vt:lpstr>Animación</vt:lpstr>
      <vt:lpstr>La tortuga</vt:lpstr>
      <vt:lpstr>Que te pillo</vt:lpstr>
      <vt:lpstr>Para seguir aprendiendo</vt:lpstr>
      <vt:lpstr>Para seguir aprendiendo</vt:lpstr>
    </vt:vector>
  </TitlesOfParts>
  <Company>Universidad Pontificia Comillas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Carmen Escudero Guirado</dc:creator>
  <cp:lastModifiedBy>javier García</cp:lastModifiedBy>
  <cp:revision>256</cp:revision>
  <dcterms:created xsi:type="dcterms:W3CDTF">2017-07-19T07:53:01Z</dcterms:created>
  <dcterms:modified xsi:type="dcterms:W3CDTF">2020-08-10T14:25:02Z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0x010100AE6A9B1AE3C694449E1CBECB26767C28</vt:lpwstr>
  </property>
</Properties>
</file>