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75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6" r:id="rId23"/>
    <p:sldId id="314" r:id="rId24"/>
    <p:sldId id="31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650" autoAdjust="0"/>
  </p:normalViewPr>
  <p:slideViewPr>
    <p:cSldViewPr>
      <p:cViewPr>
        <p:scale>
          <a:sx n="80" d="100"/>
          <a:sy n="80" d="100"/>
        </p:scale>
        <p:origin x="-120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>
            <a:spLocks/>
          </p:cNvSpPr>
          <p:nvPr userDrawn="1"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6281738"/>
            <a:ext cx="1555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7067128" cy="1470025"/>
          </a:xfrm>
        </p:spPr>
        <p:txBody>
          <a:bodyPr anchor="b"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825206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2" name="27 Marcador de fecha"/>
          <p:cNvSpPr>
            <a:spLocks noGrp="1"/>
          </p:cNvSpPr>
          <p:nvPr>
            <p:ph type="dt" sz="half" idx="10"/>
          </p:nvPr>
        </p:nvSpPr>
        <p:spPr>
          <a:xfrm>
            <a:off x="7812088" y="6165850"/>
            <a:ext cx="960437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2C76F3-D6AE-4590-AF30-7BB9BDBC4900}" type="datetimeFigureOut">
              <a:rPr lang="en-US"/>
              <a:pPr>
                <a:defRPr/>
              </a:pPr>
              <a:t>3/4/2013</a:t>
            </a:fld>
            <a:endParaRPr lang="en-US" dirty="0"/>
          </a:p>
        </p:txBody>
      </p:sp>
      <p:sp>
        <p:nvSpPr>
          <p:cNvPr id="13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16688" y="6164263"/>
            <a:ext cx="12954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5E9451-F1A7-435F-8023-282FA3F7DF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5" name="14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2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89AAD-7C38-42B8-A6D8-2516B976B7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55CE7-1D03-4BA4-AF67-A5595C01C3AC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4E23B-F7E0-413C-AF88-7D74FB9A37E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54923-9068-46C8-8DE7-0F6BD39703E4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cripción 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/>
          </p:cNvSpPr>
          <p:nvPr userDrawn="1"/>
        </p:nvSpPr>
        <p:spPr bwMode="auto">
          <a:xfrm>
            <a:off x="0" y="5300663"/>
            <a:ext cx="9144000" cy="15636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5 Rectángulo"/>
          <p:cNvSpPr/>
          <p:nvPr userDrawn="1"/>
        </p:nvSpPr>
        <p:spPr>
          <a:xfrm>
            <a:off x="4500563" y="1341438"/>
            <a:ext cx="4535487" cy="474186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237312"/>
            <a:ext cx="1656184" cy="34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98776" cy="779686"/>
          </a:xfrm>
        </p:spPr>
        <p:txBody>
          <a:bodyPr>
            <a:noAutofit/>
          </a:bodyPr>
          <a:lstStyle>
            <a:lvl1pPr>
              <a:defRPr sz="240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3"/>
          </p:nvPr>
        </p:nvSpPr>
        <p:spPr>
          <a:xfrm>
            <a:off x="468313" y="1340769"/>
            <a:ext cx="3887787" cy="46806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572198" y="1484783"/>
            <a:ext cx="4392290" cy="453660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D6F880-B51D-45B7-B857-8799FDE5A60A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1B9611-D482-4E15-83B4-F8626D6BDE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968"/>
            <a:ext cx="6995120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7571184" cy="4608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1A-A765-4362-AAB4-8348E8BA4C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76FE0-D83F-4C65-8F85-A05F95A3E383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4450"/>
            <a:ext cx="35004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15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35099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2E139-D14D-4546-B326-963E43341151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41152-C517-4DF4-ABBB-48A84B0084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5976"/>
            <a:ext cx="7067128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567333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67333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DFA8-6155-4DA4-BC63-6334ADDAA2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8A7C8-8407-459E-B149-AE9BDCB80B0F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7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414936"/>
            <a:ext cx="7215336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207096"/>
            <a:ext cx="381630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283968" y="2207096"/>
            <a:ext cx="381642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75656"/>
            <a:ext cx="3816304" cy="457200"/>
          </a:xfrm>
          <a:solidFill>
            <a:schemeClr val="accent1">
              <a:alpha val="40000"/>
            </a:schemeClr>
          </a:solidFill>
          <a:ln w="127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286889" y="1675656"/>
            <a:ext cx="3816424" cy="457200"/>
          </a:xfrm>
          <a:solidFill>
            <a:schemeClr val="accent1">
              <a:alpha val="40000"/>
            </a:schemeClr>
          </a:solidFill>
          <a:ln w="127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F65D181-CAD4-44FD-AF2F-866C939CA3AE}" type="datetimeFigureOut">
              <a:rPr lang="en-US"/>
              <a:pPr>
                <a:defRPr/>
              </a:pPr>
              <a:t>3/4/2013</a:t>
            </a:fld>
            <a:endParaRPr lang="en-US" dirty="0"/>
          </a:p>
        </p:txBody>
      </p:sp>
      <p:sp>
        <p:nvSpPr>
          <p:cNvPr id="8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12E157-9D43-471E-8119-25336138B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4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2FF60-1B67-4773-B928-068682528AAC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447A2-D327-4320-B7E0-85B1776190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FCD99-95CA-40A3-B7DB-312DD84F448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02BD7-CF09-4443-977A-FC6AB5D28DBD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8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237312"/>
            <a:ext cx="1656184" cy="34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10BB-2282-4D96-B639-2076CD3AFD29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E8535-F53C-4C72-9BE6-72D77FC19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237312"/>
            <a:ext cx="1656184" cy="34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8E58F-B498-455E-96C6-1AE547EB683B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BFC1F-8BF9-4193-BFA2-F547293220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Rectángulo"/>
          <p:cNvSpPr/>
          <p:nvPr/>
        </p:nvSpPr>
        <p:spPr>
          <a:xfrm>
            <a:off x="900113" y="6165850"/>
            <a:ext cx="7200900" cy="142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atin typeface="+mn-lt"/>
              <a:cs typeface="+mn-cs"/>
            </a:endParaRPr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7315200" y="-26988"/>
            <a:ext cx="1828800" cy="6884988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60350"/>
            <a:ext cx="6994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7570788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43888" y="6375400"/>
            <a:ext cx="762000" cy="366713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670EE-056C-46B7-BFC9-DB68B52643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43663" y="6400800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0DA7F9-23C0-496B-AD1A-C192EC9F9E87}" type="datetimeFigureOut">
              <a:rPr lang="en-US"/>
              <a:pPr>
                <a:defRPr/>
              </a:pPr>
              <a:t>3/4/2013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114925" y="6400800"/>
            <a:ext cx="1327150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26 Rectángulo"/>
          <p:cNvSpPr/>
          <p:nvPr/>
        </p:nvSpPr>
        <p:spPr>
          <a:xfrm>
            <a:off x="620713" y="6165850"/>
            <a:ext cx="206375" cy="1349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atin typeface="+mn-lt"/>
              <a:cs typeface="+mn-cs"/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331788" y="6165850"/>
            <a:ext cx="207962" cy="1349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atin typeface="+mn-lt"/>
              <a:cs typeface="+mn-cs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925" y="6165850"/>
            <a:ext cx="207963" cy="1349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atin typeface="+mn-lt"/>
              <a:cs typeface="+mn-cs"/>
            </a:endParaRPr>
          </a:p>
        </p:txBody>
      </p:sp>
      <p:pic>
        <p:nvPicPr>
          <p:cNvPr id="103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308725"/>
            <a:ext cx="3600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64" r:id="rId2"/>
    <p:sldLayoutId id="2147484170" r:id="rId3"/>
    <p:sldLayoutId id="2147484165" r:id="rId4"/>
    <p:sldLayoutId id="2147484171" r:id="rId5"/>
    <p:sldLayoutId id="2147484172" r:id="rId6"/>
    <p:sldLayoutId id="2147484166" r:id="rId7"/>
    <p:sldLayoutId id="2147484173" r:id="rId8"/>
    <p:sldLayoutId id="2147484174" r:id="rId9"/>
    <p:sldLayoutId id="2147484167" r:id="rId10"/>
    <p:sldLayoutId id="2147484168" r:id="rId11"/>
    <p:sldLayoutId id="214748417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C956E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rgbClr val="424E5B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rgbClr val="808DA9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C956E"/>
        </a:buClr>
        <a:buFont typeface="Georgia" pitchFamily="18" charset="0"/>
        <a:buChar char="▫"/>
        <a:defRPr sz="2000" kern="1200">
          <a:solidFill>
            <a:srgbClr val="AC956E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179388" y="1752600"/>
            <a:ext cx="6913562" cy="1830388"/>
          </a:xfrm>
        </p:spPr>
        <p:txBody>
          <a:bodyPr/>
          <a:lstStyle/>
          <a:p>
            <a:pPr eaLnBrk="1" hangingPunct="1"/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Mapeador</a:t>
            </a:r>
            <a:r>
              <a:rPr lang="en-US" dirty="0" smtClean="0"/>
              <a:t> – MT101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3500" eaLnBrk="1" hangingPunct="1"/>
            <a:r>
              <a:rPr lang="es-MX" dirty="0" smtClean="0"/>
              <a:t>Versión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000" dirty="0"/>
              <a:t>A continuación se muestra de forma visual el patrón MVC – EJB y como encajan las Bibliotecas elegidas: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539552" y="1340768"/>
            <a:ext cx="7154978" cy="4343400"/>
            <a:chOff x="81318" y="1447800"/>
            <a:chExt cx="8072082" cy="51816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713" y="1604963"/>
              <a:ext cx="4600575" cy="364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5 Rectángulo"/>
            <p:cNvSpPr/>
            <p:nvPr/>
          </p:nvSpPr>
          <p:spPr>
            <a:xfrm>
              <a:off x="457200" y="2286000"/>
              <a:ext cx="1905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ZK Framework</a:t>
              </a:r>
              <a:endParaRPr lang="es-MX" dirty="0"/>
            </a:p>
          </p:txBody>
        </p:sp>
        <p:cxnSp>
          <p:nvCxnSpPr>
            <p:cNvPr id="7" name="6 Conector recto de flecha"/>
            <p:cNvCxnSpPr>
              <a:stCxn id="6" idx="3"/>
            </p:cNvCxnSpPr>
            <p:nvPr/>
          </p:nvCxnSpPr>
          <p:spPr>
            <a:xfrm>
              <a:off x="2362200" y="2743200"/>
              <a:ext cx="685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Rectángulo"/>
            <p:cNvSpPr/>
            <p:nvPr/>
          </p:nvSpPr>
          <p:spPr>
            <a:xfrm>
              <a:off x="3810000" y="5562600"/>
              <a:ext cx="19050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 smtClean="0"/>
            </a:p>
            <a:p>
              <a:pPr algn="ctr"/>
              <a:r>
                <a:rPr lang="es-MX" dirty="0" smtClean="0"/>
                <a:t>ZK Framework</a:t>
              </a:r>
            </a:p>
            <a:p>
              <a:pPr algn="ctr"/>
              <a:endParaRPr lang="es-MX" dirty="0"/>
            </a:p>
          </p:txBody>
        </p:sp>
        <p:cxnSp>
          <p:nvCxnSpPr>
            <p:cNvPr id="9" name="8 Conector recto de flecha"/>
            <p:cNvCxnSpPr>
              <a:stCxn id="8" idx="0"/>
            </p:cNvCxnSpPr>
            <p:nvPr/>
          </p:nvCxnSpPr>
          <p:spPr>
            <a:xfrm flipV="1">
              <a:off x="4762500" y="5105400"/>
              <a:ext cx="3429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Rectángulo"/>
            <p:cNvSpPr/>
            <p:nvPr/>
          </p:nvSpPr>
          <p:spPr>
            <a:xfrm>
              <a:off x="81318" y="5373237"/>
              <a:ext cx="1905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EJB 3</a:t>
              </a:r>
            </a:p>
            <a:p>
              <a:pPr algn="ctr"/>
              <a:r>
                <a:rPr lang="es-MX" dirty="0" smtClean="0"/>
                <a:t>JPA</a:t>
              </a:r>
              <a:endParaRPr lang="es-MX" dirty="0"/>
            </a:p>
          </p:txBody>
        </p:sp>
        <p:cxnSp>
          <p:nvCxnSpPr>
            <p:cNvPr id="11" name="10 Conector recto de flecha"/>
            <p:cNvCxnSpPr>
              <a:stCxn id="10" idx="3"/>
            </p:cNvCxnSpPr>
            <p:nvPr/>
          </p:nvCxnSpPr>
          <p:spPr>
            <a:xfrm flipV="1">
              <a:off x="1986318" y="5105401"/>
              <a:ext cx="342900" cy="7250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errar llave"/>
            <p:cNvSpPr/>
            <p:nvPr/>
          </p:nvSpPr>
          <p:spPr>
            <a:xfrm>
              <a:off x="5791200" y="1447800"/>
              <a:ext cx="914400" cy="5181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6705600" y="3276599"/>
              <a:ext cx="1447800" cy="15240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100" dirty="0" smtClean="0"/>
                <a:t>Spring </a:t>
              </a:r>
              <a:r>
                <a:rPr lang="es-MX" sz="1100" dirty="0" err="1" smtClean="0"/>
                <a:t>Core</a:t>
              </a:r>
              <a:r>
                <a:rPr lang="es-MX" sz="1100" dirty="0" smtClean="0"/>
                <a:t> 3.1.4</a:t>
              </a:r>
            </a:p>
            <a:p>
              <a:pPr algn="ctr"/>
              <a:r>
                <a:rPr lang="es-MX" sz="1100" dirty="0" smtClean="0"/>
                <a:t>Spring </a:t>
              </a:r>
              <a:r>
                <a:rPr lang="es-MX" sz="1100" dirty="0" err="1" smtClean="0"/>
                <a:t>WebFlow</a:t>
              </a:r>
              <a:r>
                <a:rPr lang="es-MX" sz="1100" dirty="0" smtClean="0"/>
                <a:t> 2.3.0</a:t>
              </a:r>
            </a:p>
            <a:p>
              <a:pPr algn="ctr"/>
              <a:r>
                <a:rPr lang="es-MX" sz="1100" dirty="0" smtClean="0"/>
                <a:t>Spring Security 3.1.0</a:t>
              </a:r>
              <a:endParaRPr lang="es-MX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7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Topologías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continuación se Presentaran las topologías posibles en </a:t>
            </a:r>
            <a:r>
              <a:rPr lang="es-MX" dirty="0" smtClean="0"/>
              <a:t>base </a:t>
            </a:r>
            <a:r>
              <a:rPr lang="es-MX" dirty="0"/>
              <a:t>a la arquitectura elegida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Único Servidor</a:t>
            </a:r>
          </a:p>
          <a:p>
            <a:pPr lvl="1"/>
            <a:r>
              <a:rPr lang="es-MX" dirty="0" smtClean="0"/>
              <a:t>Distribuida en Varios Servidores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72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solo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Presentación y Procesamientos Juntos en el Mismo </a:t>
            </a:r>
            <a:r>
              <a:rPr lang="es-MX" dirty="0" smtClean="0"/>
              <a:t>Servidor</a:t>
            </a:r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81" y="2362200"/>
            <a:ext cx="53244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3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Presentación en un servidor y procesamiento en otro servidor o mas servidores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  <p:grpSp>
        <p:nvGrpSpPr>
          <p:cNvPr id="4" name="3 Grupo"/>
          <p:cNvGrpSpPr/>
          <p:nvPr/>
        </p:nvGrpSpPr>
        <p:grpSpPr>
          <a:xfrm>
            <a:off x="758527" y="3323431"/>
            <a:ext cx="6981825" cy="2409825"/>
            <a:chOff x="228600" y="2362200"/>
            <a:chExt cx="6981825" cy="24098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362200"/>
              <a:ext cx="5686425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125409"/>
              <a:ext cx="581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6 Conector recto de flecha"/>
            <p:cNvCxnSpPr/>
            <p:nvPr/>
          </p:nvCxnSpPr>
          <p:spPr>
            <a:xfrm>
              <a:off x="685800" y="3377821"/>
              <a:ext cx="1066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524000" y="30480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886200" y="23622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162" y="4267200"/>
              <a:ext cx="60007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8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Empaquetamiento </a:t>
            </a:r>
            <a:r>
              <a:rPr lang="es-MX" dirty="0" err="1" smtClean="0"/>
              <a:t>Mapeador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64486"/>
            <a:ext cx="7570788" cy="210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55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Empaquetamiento </a:t>
            </a:r>
            <a:r>
              <a:rPr lang="es-MX" dirty="0" smtClean="0"/>
              <a:t>MT101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05340"/>
            <a:ext cx="7570788" cy="342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73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del </a:t>
            </a:r>
            <a:r>
              <a:rPr lang="es-MX" dirty="0" err="1" smtClean="0"/>
              <a:t>Workspace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ha seleccionado Eclipse como herramienta de desarrollo, la cual nos brinda integración con WAS mediante el </a:t>
            </a:r>
            <a:r>
              <a:rPr lang="es-MX" dirty="0" err="1" smtClean="0"/>
              <a:t>plugin</a:t>
            </a:r>
            <a:r>
              <a:rPr lang="es-MX" dirty="0" smtClean="0"/>
              <a:t> WebSphere Application Server Tools v9.</a:t>
            </a:r>
          </a:p>
          <a:p>
            <a:r>
              <a:rPr lang="es-MX" dirty="0" smtClean="0"/>
              <a:t>También se le integro el </a:t>
            </a:r>
            <a:r>
              <a:rPr lang="es-MX" dirty="0"/>
              <a:t>F</a:t>
            </a:r>
            <a:r>
              <a:rPr lang="es-MX" dirty="0" smtClean="0"/>
              <a:t>ramework de Spring para un desarrollo y validaciones mas agiles.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411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de </a:t>
            </a:r>
            <a:r>
              <a:rPr lang="es-MX" dirty="0" err="1" smtClean="0"/>
              <a:t>Pryecto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 err="1" smtClean="0"/>
              <a:t>workspace</a:t>
            </a:r>
            <a:r>
              <a:rPr lang="es-MX" dirty="0" smtClean="0"/>
              <a:t> tiene 2 tipos de proyectos los cuales son </a:t>
            </a:r>
            <a:r>
              <a:rPr lang="es-MX" dirty="0" err="1" smtClean="0"/>
              <a:t>Dynamic</a:t>
            </a:r>
            <a:r>
              <a:rPr lang="es-MX" dirty="0" smtClean="0"/>
              <a:t> Web Project y </a:t>
            </a:r>
            <a:r>
              <a:rPr lang="es-MX" dirty="0" err="1" smtClean="0"/>
              <a:t>EJBProyect</a:t>
            </a:r>
            <a:r>
              <a:rPr lang="es-MX" dirty="0" smtClean="0"/>
              <a:t>.</a:t>
            </a:r>
          </a:p>
          <a:p>
            <a:r>
              <a:rPr lang="es-MX" dirty="0" smtClean="0"/>
              <a:t>En el </a:t>
            </a:r>
            <a:r>
              <a:rPr lang="es-MX" dirty="0" err="1" smtClean="0"/>
              <a:t>Dynamic</a:t>
            </a:r>
            <a:r>
              <a:rPr lang="es-MX" dirty="0" smtClean="0"/>
              <a:t> Web Project colocaremos lo relacionado a la capa de presentación.</a:t>
            </a:r>
          </a:p>
          <a:p>
            <a:r>
              <a:rPr lang="es-MX" dirty="0" smtClean="0"/>
              <a:t>En el EJB Project colocaremos lo relacionado a la capa de negocio.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975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</a:t>
            </a:r>
            <a:r>
              <a:rPr lang="es-MX" dirty="0" err="1" smtClean="0"/>
              <a:t>Workspace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23431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05305"/>
            <a:ext cx="25908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errar llave"/>
          <p:cNvSpPr/>
          <p:nvPr/>
        </p:nvSpPr>
        <p:spPr>
          <a:xfrm>
            <a:off x="1834952" y="1556792"/>
            <a:ext cx="648816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744491" y="1736812"/>
            <a:ext cx="2952328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Proyectos nuevos de MT101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711127" y="4653136"/>
            <a:ext cx="22848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995936" y="4257092"/>
            <a:ext cx="2952328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Proyectos Legado al cual nos vamos a integrar a nivel despliegue</a:t>
            </a:r>
          </a:p>
        </p:txBody>
      </p:sp>
    </p:spTree>
    <p:extLst>
      <p:ext uri="{BB962C8B-B14F-4D97-AF65-F5344CB8AC3E}">
        <p14:creationId xmlns:p14="http://schemas.microsoft.com/office/powerpoint/2010/main" val="383701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" y="1025996"/>
            <a:ext cx="28003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Proyecto WEB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347864" y="3861048"/>
            <a:ext cx="4104456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Archivos de configuración de </a:t>
            </a:r>
            <a:r>
              <a:rPr lang="es-MX" dirty="0" err="1" smtClean="0"/>
              <a:t>spring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2201093" y="5517232"/>
            <a:ext cx="4536504" cy="3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Archivos de configuración de IBM App.</a:t>
            </a:r>
            <a:endParaRPr lang="es-MX" dirty="0"/>
          </a:p>
        </p:txBody>
      </p:sp>
      <p:sp>
        <p:nvSpPr>
          <p:cNvPr id="4" name="3 Cerrar llave"/>
          <p:cNvSpPr/>
          <p:nvPr/>
        </p:nvSpPr>
        <p:spPr>
          <a:xfrm>
            <a:off x="2771800" y="4136337"/>
            <a:ext cx="576064" cy="727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errar llave"/>
          <p:cNvSpPr/>
          <p:nvPr/>
        </p:nvSpPr>
        <p:spPr>
          <a:xfrm>
            <a:off x="1907704" y="5544173"/>
            <a:ext cx="216024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1331640" y="594928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203848" y="5823643"/>
            <a:ext cx="4536504" cy="3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Archivos de configuración de Despliegue.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2060104" y="4868539"/>
            <a:ext cx="5824264" cy="313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Archivos de configuración flujos de Pantallas.</a:t>
            </a:r>
            <a:endParaRPr lang="es-MX" dirty="0"/>
          </a:p>
        </p:txBody>
      </p:sp>
      <p:sp>
        <p:nvSpPr>
          <p:cNvPr id="15" name="14 Cerrar llave"/>
          <p:cNvSpPr/>
          <p:nvPr/>
        </p:nvSpPr>
        <p:spPr>
          <a:xfrm>
            <a:off x="1766715" y="4895480"/>
            <a:ext cx="216024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Rectángulo"/>
          <p:cNvSpPr/>
          <p:nvPr/>
        </p:nvSpPr>
        <p:spPr>
          <a:xfrm>
            <a:off x="1766715" y="2204864"/>
            <a:ext cx="5824264" cy="49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Código Fuente</a:t>
            </a:r>
            <a:endParaRPr lang="es-MX" dirty="0"/>
          </a:p>
        </p:txBody>
      </p:sp>
      <p:sp>
        <p:nvSpPr>
          <p:cNvPr id="17" name="16 Cerrar llave"/>
          <p:cNvSpPr/>
          <p:nvPr/>
        </p:nvSpPr>
        <p:spPr>
          <a:xfrm>
            <a:off x="1473326" y="2246734"/>
            <a:ext cx="216024" cy="458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"/>
          <p:cNvSpPr/>
          <p:nvPr/>
        </p:nvSpPr>
        <p:spPr>
          <a:xfrm>
            <a:off x="1769045" y="2780928"/>
            <a:ext cx="5824264" cy="49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Código Fuente Test </a:t>
            </a:r>
            <a:r>
              <a:rPr lang="es-MX" dirty="0" err="1" smtClean="0"/>
              <a:t>Unit</a:t>
            </a:r>
            <a:endParaRPr lang="es-MX" dirty="0"/>
          </a:p>
        </p:txBody>
      </p:sp>
      <p:sp>
        <p:nvSpPr>
          <p:cNvPr id="19" name="18 Cerrar llave"/>
          <p:cNvSpPr/>
          <p:nvPr/>
        </p:nvSpPr>
        <p:spPr>
          <a:xfrm>
            <a:off x="1475656" y="2822798"/>
            <a:ext cx="216024" cy="458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86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Tema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179388" y="1412875"/>
            <a:ext cx="8137525" cy="4608513"/>
          </a:xfrm>
        </p:spPr>
        <p:txBody>
          <a:bodyPr/>
          <a:lstStyle/>
          <a:p>
            <a:pPr eaLnBrk="1" hangingPunct="1"/>
            <a:r>
              <a:rPr lang="es-MX" sz="2400" dirty="0" smtClean="0"/>
              <a:t>Revisar Tipos de Contenedores</a:t>
            </a:r>
          </a:p>
          <a:p>
            <a:pPr eaLnBrk="1" hangingPunct="1"/>
            <a:r>
              <a:rPr lang="es-MX" sz="2400" dirty="0" smtClean="0"/>
              <a:t>Revisar Distribución del Aplicativo</a:t>
            </a:r>
          </a:p>
          <a:p>
            <a:pPr eaLnBrk="1" hangingPunct="1"/>
            <a:r>
              <a:rPr lang="es-MX" sz="2400" dirty="0" smtClean="0"/>
              <a:t>Revisar Topologías</a:t>
            </a:r>
          </a:p>
          <a:p>
            <a:pPr eaLnBrk="1" hangingPunct="1"/>
            <a:endParaRPr lang="es-MX" sz="2400" dirty="0" smtClean="0"/>
          </a:p>
          <a:p>
            <a:pPr eaLnBrk="1" hangingPunct="1"/>
            <a:endParaRPr lang="es-MX" sz="2400" dirty="0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8913"/>
            <a:ext cx="21542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Estructura archivo de despliegue</a:t>
            </a:r>
            <a:endParaRPr lang="es-MX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8813"/>
            <a:ext cx="22764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angular"/>
          <p:cNvCxnSpPr/>
          <p:nvPr/>
        </p:nvCxnSpPr>
        <p:spPr>
          <a:xfrm flipV="1">
            <a:off x="2771800" y="1992833"/>
            <a:ext cx="1224136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angular"/>
          <p:cNvCxnSpPr/>
          <p:nvPr/>
        </p:nvCxnSpPr>
        <p:spPr>
          <a:xfrm>
            <a:off x="2771800" y="2708920"/>
            <a:ext cx="1224136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2555776" y="2428875"/>
            <a:ext cx="216024" cy="136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errar llave"/>
          <p:cNvSpPr/>
          <p:nvPr/>
        </p:nvSpPr>
        <p:spPr>
          <a:xfrm>
            <a:off x="2555776" y="2564904"/>
            <a:ext cx="216024" cy="2800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184116" y="1819986"/>
            <a:ext cx="244827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Modulo Nuevo Mt101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230104" y="3056384"/>
            <a:ext cx="307819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Modulo Legado Monitor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02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Módulos conviviendo físicamente</a:t>
            </a:r>
            <a:endParaRPr lang="es-MX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75057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1259632" y="285293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467544" y="3717032"/>
            <a:ext cx="309634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EAR que Agrupa las Dos </a:t>
            </a:r>
            <a:r>
              <a:rPr lang="es-MX" dirty="0" err="1" smtClean="0"/>
              <a:t>Applicaciones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720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7014989" cy="439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angular"/>
          <p:cNvCxnSpPr/>
          <p:nvPr/>
        </p:nvCxnSpPr>
        <p:spPr>
          <a:xfrm rot="16200000" flipV="1">
            <a:off x="-1620688" y="2708919"/>
            <a:ext cx="4032448" cy="432050"/>
          </a:xfrm>
          <a:prstGeom prst="bentConnector3">
            <a:avLst>
              <a:gd name="adj1" fmla="val -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Abrir llave"/>
          <p:cNvSpPr/>
          <p:nvPr/>
        </p:nvSpPr>
        <p:spPr>
          <a:xfrm>
            <a:off x="611561" y="4581128"/>
            <a:ext cx="288031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"/>
          <p:cNvSpPr/>
          <p:nvPr/>
        </p:nvSpPr>
        <p:spPr>
          <a:xfrm>
            <a:off x="107504" y="260648"/>
            <a:ext cx="53285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Los </a:t>
            </a:r>
            <a:r>
              <a:rPr lang="es-MX" smtClean="0"/>
              <a:t>dos módulos </a:t>
            </a:r>
            <a:r>
              <a:rPr lang="es-MX" dirty="0" smtClean="0"/>
              <a:t>conviviendo en el mismo </a:t>
            </a:r>
            <a:r>
              <a:rPr lang="es-MX" dirty="0" err="1" smtClean="0"/>
              <a:t>ear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699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/>
              <a:t>Vista Pantalla Consulta Clientes</a:t>
            </a:r>
            <a:endParaRPr lang="es-MX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6660232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81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/>
              <a:t>Vista Pantalla Aplicación Legada</a:t>
            </a:r>
            <a:endParaRPr lang="es-MX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171119" cy="407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02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Contenedores WEB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5638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1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Responsabilidades del  Contenedor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Recibe las peticiones del cliente. Este consiste en proveer un canal de entrada TCP  hacia la red. El web </a:t>
            </a:r>
            <a:r>
              <a:rPr lang="es-MX" dirty="0" err="1"/>
              <a:t>container</a:t>
            </a:r>
            <a:r>
              <a:rPr lang="es-MX" dirty="0"/>
              <a:t> es el encargado de enviar la peticiones web hacia los </a:t>
            </a:r>
            <a:r>
              <a:rPr lang="es-MX" dirty="0" err="1"/>
              <a:t>servlets</a:t>
            </a:r>
            <a:r>
              <a:rPr lang="es-MX" dirty="0"/>
              <a:t> y </a:t>
            </a:r>
            <a:r>
              <a:rPr lang="es-MX" dirty="0" err="1"/>
              <a:t>jsp´s</a:t>
            </a:r>
            <a:r>
              <a:rPr lang="es-MX" dirty="0"/>
              <a:t> para su procesamiento.</a:t>
            </a:r>
          </a:p>
          <a:p>
            <a:r>
              <a:rPr lang="es-MX" dirty="0"/>
              <a:t>Procesamiento de </a:t>
            </a:r>
            <a:r>
              <a:rPr lang="es-MX" dirty="0" err="1"/>
              <a:t>Servlets</a:t>
            </a:r>
            <a:r>
              <a:rPr lang="es-MX" dirty="0"/>
              <a:t>.</a:t>
            </a:r>
          </a:p>
          <a:p>
            <a:r>
              <a:rPr lang="es-MX" dirty="0"/>
              <a:t>Procesamiento de HTML y otros recursos estáticos.</a:t>
            </a:r>
          </a:p>
          <a:p>
            <a:r>
              <a:rPr lang="es-MX" dirty="0"/>
              <a:t>Gestiona la Sesión.</a:t>
            </a:r>
          </a:p>
        </p:txBody>
      </p:sp>
    </p:spTree>
    <p:extLst>
      <p:ext uri="{BB962C8B-B14F-4D97-AF65-F5344CB8AC3E}">
        <p14:creationId xmlns:p14="http://schemas.microsoft.com/office/powerpoint/2010/main" val="9297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Contenedores EJB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6679"/>
            <a:ext cx="4641329" cy="412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Responsabilidades del Contenedor EJB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Gestión de las transacciones.</a:t>
            </a:r>
          </a:p>
          <a:p>
            <a:r>
              <a:rPr lang="es-MX" dirty="0"/>
              <a:t>Gestión de la persistencia.</a:t>
            </a:r>
          </a:p>
          <a:p>
            <a:r>
              <a:rPr lang="es-MX" dirty="0"/>
              <a:t>Gestión de la seguridad.</a:t>
            </a:r>
          </a:p>
          <a:p>
            <a:r>
              <a:rPr lang="es-MX" dirty="0"/>
              <a:t>Manejo de </a:t>
            </a:r>
            <a:r>
              <a:rPr lang="es-MX" dirty="0" err="1"/>
              <a:t>Multi</a:t>
            </a:r>
            <a:r>
              <a:rPr lang="es-MX" dirty="0"/>
              <a:t>-hilos.</a:t>
            </a:r>
          </a:p>
          <a:p>
            <a:r>
              <a:rPr lang="es-MX" dirty="0"/>
              <a:t>Gestión de concurrencia.</a:t>
            </a:r>
          </a:p>
          <a:p>
            <a:r>
              <a:rPr lang="es-MX" dirty="0"/>
              <a:t>Flexibilidad de implementación remota o local.</a:t>
            </a:r>
          </a:p>
        </p:txBody>
      </p:sp>
    </p:spTree>
    <p:extLst>
      <p:ext uri="{BB962C8B-B14F-4D97-AF65-F5344CB8AC3E}">
        <p14:creationId xmlns:p14="http://schemas.microsoft.com/office/powerpoint/2010/main" val="41211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Distribución de aplicativo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Front </a:t>
            </a:r>
            <a:r>
              <a:rPr lang="es-MX" dirty="0" err="1"/>
              <a:t>End</a:t>
            </a:r>
            <a:r>
              <a:rPr lang="es-MX" dirty="0"/>
              <a:t> (Capa de Presentación).</a:t>
            </a:r>
          </a:p>
          <a:p>
            <a:r>
              <a:rPr lang="es-MX" dirty="0"/>
              <a:t>Back </a:t>
            </a:r>
            <a:r>
              <a:rPr lang="es-MX" dirty="0" err="1"/>
              <a:t>End</a:t>
            </a:r>
            <a:r>
              <a:rPr lang="es-MX" dirty="0"/>
              <a:t> (Capa de Procesamiento).</a:t>
            </a:r>
          </a:p>
          <a:p>
            <a:r>
              <a:rPr lang="es-MX" dirty="0"/>
              <a:t>Data </a:t>
            </a:r>
            <a:r>
              <a:rPr lang="es-MX" dirty="0" err="1"/>
              <a:t>Layer</a:t>
            </a:r>
            <a:r>
              <a:rPr lang="es-MX" dirty="0"/>
              <a:t> (Base Datos).</a:t>
            </a:r>
          </a:p>
        </p:txBody>
      </p:sp>
    </p:spTree>
    <p:extLst>
      <p:ext uri="{BB962C8B-B14F-4D97-AF65-F5344CB8AC3E}">
        <p14:creationId xmlns:p14="http://schemas.microsoft.com/office/powerpoint/2010/main" val="35144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Front </a:t>
            </a:r>
            <a:r>
              <a:rPr lang="es-MX" dirty="0" err="1"/>
              <a:t>End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esta capa se decidió utilizar el patrón MVC el cual será implementado mediante las siguientes bibliotecas.</a:t>
            </a:r>
          </a:p>
          <a:p>
            <a:pPr lvl="1"/>
            <a:r>
              <a:rPr lang="es-MX" dirty="0"/>
              <a:t>Spring </a:t>
            </a:r>
            <a:r>
              <a:rPr lang="es-MX" dirty="0" err="1"/>
              <a:t>Core</a:t>
            </a:r>
            <a:endParaRPr lang="es-MX" dirty="0"/>
          </a:p>
          <a:p>
            <a:pPr lvl="1"/>
            <a:r>
              <a:rPr lang="es-MX" dirty="0"/>
              <a:t>Spring </a:t>
            </a:r>
            <a:r>
              <a:rPr lang="es-MX" dirty="0" err="1"/>
              <a:t>WebFlow</a:t>
            </a:r>
            <a:endParaRPr lang="es-MX" dirty="0"/>
          </a:p>
          <a:p>
            <a:pPr lvl="1"/>
            <a:r>
              <a:rPr lang="es-MX" dirty="0"/>
              <a:t>Spring Security</a:t>
            </a:r>
          </a:p>
          <a:p>
            <a:pPr lvl="1"/>
            <a:r>
              <a:rPr lang="es-MX" dirty="0" smtClean="0"/>
              <a:t>ZK Framework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51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 </a:t>
            </a:r>
            <a:r>
              <a:rPr lang="es-MX" dirty="0" err="1"/>
              <a:t>End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Para esta capa se han decidido ocupar los siguientes patrones de implementación:</a:t>
            </a:r>
          </a:p>
          <a:p>
            <a:pPr lvl="1"/>
            <a:r>
              <a:rPr lang="es-MX" sz="2000" dirty="0"/>
              <a:t>DAO</a:t>
            </a:r>
          </a:p>
          <a:p>
            <a:pPr lvl="1"/>
            <a:r>
              <a:rPr lang="es-MX" sz="2000" dirty="0"/>
              <a:t>Factory</a:t>
            </a:r>
          </a:p>
          <a:p>
            <a:pPr lvl="1"/>
            <a:r>
              <a:rPr lang="es-MX" sz="2000" dirty="0"/>
              <a:t>DTO</a:t>
            </a:r>
          </a:p>
          <a:p>
            <a:pPr lvl="1"/>
            <a:r>
              <a:rPr lang="es-MX" sz="2000" dirty="0" err="1"/>
              <a:t>Singleton</a:t>
            </a:r>
            <a:endParaRPr lang="es-MX" sz="2000" dirty="0"/>
          </a:p>
          <a:p>
            <a:pPr lvl="1"/>
            <a:r>
              <a:rPr lang="es-MX" sz="2000" dirty="0" err="1"/>
              <a:t>Prototype</a:t>
            </a:r>
            <a:endParaRPr lang="es-MX" sz="2000" dirty="0"/>
          </a:p>
          <a:p>
            <a:pPr lvl="1"/>
            <a:r>
              <a:rPr lang="es-MX" sz="2000" dirty="0" err="1"/>
              <a:t>Service</a:t>
            </a:r>
            <a:r>
              <a:rPr lang="es-MX" sz="2000" dirty="0"/>
              <a:t> </a:t>
            </a:r>
            <a:r>
              <a:rPr lang="es-MX" sz="2000" dirty="0" err="1"/>
              <a:t>Locator</a:t>
            </a:r>
            <a:endParaRPr lang="es-MX" sz="2000" dirty="0"/>
          </a:p>
          <a:p>
            <a:r>
              <a:rPr lang="es-MX" sz="2000" dirty="0"/>
              <a:t>Las bibliotecas a utilizar son:</a:t>
            </a:r>
          </a:p>
          <a:p>
            <a:pPr lvl="1"/>
            <a:r>
              <a:rPr lang="es-MX" sz="2000" dirty="0"/>
              <a:t>Spring </a:t>
            </a:r>
            <a:r>
              <a:rPr lang="es-MX" sz="2000" dirty="0" err="1"/>
              <a:t>Core</a:t>
            </a:r>
            <a:endParaRPr lang="es-MX" sz="2000" dirty="0"/>
          </a:p>
          <a:p>
            <a:pPr lvl="1"/>
            <a:r>
              <a:rPr lang="es-MX" sz="2000" dirty="0"/>
              <a:t>Spring </a:t>
            </a:r>
            <a:r>
              <a:rPr lang="es-MX" sz="2000" dirty="0" err="1"/>
              <a:t>WebFlow</a:t>
            </a:r>
            <a:endParaRPr lang="es-MX" sz="2000" dirty="0"/>
          </a:p>
          <a:p>
            <a:pPr lvl="1"/>
            <a:r>
              <a:rPr lang="es-MX" sz="2000" dirty="0"/>
              <a:t>Spring Security</a:t>
            </a:r>
          </a:p>
          <a:p>
            <a:pPr lvl="1"/>
            <a:r>
              <a:rPr lang="es-MX" sz="2000" dirty="0"/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2217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  AMS Consult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</TotalTime>
  <Words>460</Words>
  <Application>Microsoft Office PowerPoint</Application>
  <PresentationFormat>Presentación en pantalla (4:3)</PresentationFormat>
  <Paragraphs>87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Plantilla  AMS Consulting</vt:lpstr>
      <vt:lpstr>Arquitectura  Mapeador – MT101</vt:lpstr>
      <vt:lpstr>Tema</vt:lpstr>
      <vt:lpstr>Contenedores WEB</vt:lpstr>
      <vt:lpstr>Responsabilidades del  Contenedor WEB</vt:lpstr>
      <vt:lpstr>Contenedores EJB</vt:lpstr>
      <vt:lpstr>Responsabilidades del Contenedor EJB</vt:lpstr>
      <vt:lpstr>Distribución de aplicativo</vt:lpstr>
      <vt:lpstr>Front End</vt:lpstr>
      <vt:lpstr>Back End</vt:lpstr>
      <vt:lpstr>A continuación se muestra de forma visual el patrón MVC – EJB y como encajan las Bibliotecas elegidas:</vt:lpstr>
      <vt:lpstr>Posibles Topologías</vt:lpstr>
      <vt:lpstr>Un solo servidor</vt:lpstr>
      <vt:lpstr>Distribuida</vt:lpstr>
      <vt:lpstr>Empaquetamiento Mapeador</vt:lpstr>
      <vt:lpstr>Empaquetamiento MT101</vt:lpstr>
      <vt:lpstr>Estructura del Workspace</vt:lpstr>
      <vt:lpstr>Tipo de Pryecto</vt:lpstr>
      <vt:lpstr>Estructura Workspace</vt:lpstr>
      <vt:lpstr>Estructura de Proyecto WEB</vt:lpstr>
      <vt:lpstr>Estructura archivo de despliegue</vt:lpstr>
      <vt:lpstr>Módulos conviviendo físicamente</vt:lpstr>
      <vt:lpstr>Presentación de PowerPoint</vt:lpstr>
      <vt:lpstr>Vista Pantalla Consulta Clientes</vt:lpstr>
      <vt:lpstr>Vista Pantalla Aplicación Legada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Servicios</dc:title>
  <dc:creator>Agustin Ugalde</dc:creator>
  <cp:lastModifiedBy>José Luis Ortiz Salazar</cp:lastModifiedBy>
  <cp:revision>98</cp:revision>
  <dcterms:created xsi:type="dcterms:W3CDTF">2011-01-20T19:08:36Z</dcterms:created>
  <dcterms:modified xsi:type="dcterms:W3CDTF">2013-03-04T18:55:03Z</dcterms:modified>
</cp:coreProperties>
</file>