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4" r:id="rId1"/>
  </p:sldMasterIdLst>
  <p:notesMasterIdLst>
    <p:notesMasterId r:id="rId19"/>
  </p:notesMasterIdLst>
  <p:handoutMasterIdLst>
    <p:handoutMasterId r:id="rId20"/>
  </p:handoutMasterIdLst>
  <p:sldIdLst>
    <p:sldId id="258" r:id="rId2"/>
    <p:sldId id="301" r:id="rId3"/>
    <p:sldId id="302" r:id="rId4"/>
    <p:sldId id="344" r:id="rId5"/>
    <p:sldId id="346" r:id="rId6"/>
    <p:sldId id="330" r:id="rId7"/>
    <p:sldId id="341" r:id="rId8"/>
    <p:sldId id="339" r:id="rId9"/>
    <p:sldId id="349" r:id="rId10"/>
    <p:sldId id="318" r:id="rId11"/>
    <p:sldId id="329" r:id="rId12"/>
    <p:sldId id="337" r:id="rId13"/>
    <p:sldId id="336" r:id="rId14"/>
    <p:sldId id="347" r:id="rId15"/>
    <p:sldId id="328" r:id="rId16"/>
    <p:sldId id="348" r:id="rId17"/>
    <p:sldId id="342" r:id="rId1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D2F"/>
    <a:srgbClr val="E1F202"/>
    <a:srgbClr val="EAF834"/>
    <a:srgbClr val="FFFFA1"/>
    <a:srgbClr val="336699"/>
    <a:srgbClr val="00003E"/>
    <a:srgbClr val="3333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4" autoAdjust="0"/>
    <p:restoredTop sz="99576" autoAdjust="0"/>
  </p:normalViewPr>
  <p:slideViewPr>
    <p:cSldViewPr>
      <p:cViewPr>
        <p:scale>
          <a:sx n="100" d="100"/>
          <a:sy n="100" d="100"/>
        </p:scale>
        <p:origin x="-702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9047" tIns="49523" rIns="99047" bIns="495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9047" tIns="49523" rIns="99047" bIns="4952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67A29B70-E2B0-47FB-9EED-282F72F8628C}" type="datetimeFigureOut">
              <a:rPr lang="es-MX"/>
              <a:pPr>
                <a:defRPr/>
              </a:pPr>
              <a:t>18/12/2012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9047" tIns="49523" rIns="99047" bIns="495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lIns="99047" tIns="49523" rIns="99047" bIns="4952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00CCAB82-ACA2-4BE0-9655-659E7BF7F479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514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9047" tIns="49523" rIns="99047" bIns="495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9047" tIns="49523" rIns="99047" bIns="4952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AB2C13D-7FE0-4EF0-BDD2-78409E57B09E}" type="datetimeFigureOut">
              <a:rPr lang="es-MX"/>
              <a:pPr>
                <a:defRPr/>
              </a:pPr>
              <a:t>18/12/2012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7" tIns="49523" rIns="99047" bIns="49523" rtlCol="0" anchor="ctr"/>
          <a:lstStyle/>
          <a:p>
            <a:pPr lvl="0"/>
            <a:endParaRPr lang="es-MX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11200" y="4862513"/>
            <a:ext cx="5678488" cy="4605337"/>
          </a:xfrm>
          <a:prstGeom prst="rect">
            <a:avLst/>
          </a:prstGeom>
        </p:spPr>
        <p:txBody>
          <a:bodyPr vert="horz" lIns="99047" tIns="49523" rIns="99047" bIns="49523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9047" tIns="49523" rIns="99047" bIns="495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lIns="99047" tIns="49523" rIns="99047" bIns="4952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811F3978-C04B-4F99-B555-5AFC02D932D5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5343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21483-6CDC-4501-AEB1-7488B40E39D3}" type="datetimeFigureOut">
              <a:rPr lang="en-US"/>
              <a:pPr>
                <a:defRPr/>
              </a:pPr>
              <a:t>12/18/2012</a:t>
            </a:fld>
            <a:endParaRPr lang="en-US" sz="16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870DD43-883C-4278-B098-EB93139092E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B1442-03FB-473E-AE49-43E06BD69641}" type="datetimeFigureOut">
              <a:rPr lang="en-US"/>
              <a:pPr>
                <a:defRPr/>
              </a:pPr>
              <a:t>12/18/2012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65E09189-35CC-4C54-A93F-D942BF15209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747F8-7518-4BF8-9FA8-3C16F4676B71}" type="datetimeFigureOut">
              <a:rPr lang="en-US"/>
              <a:pPr>
                <a:defRPr/>
              </a:pPr>
              <a:t>12/18/2012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4DACC9F1-7EBF-458D-8957-ED06D9AF209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395288" y="836613"/>
            <a:ext cx="8291512" cy="52895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68287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E20A528-32AE-4CA9-BD5D-49EC02141BD1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2009C-F0A1-41A6-93E6-87B7595317C3}" type="datetimeFigureOut">
              <a:rPr lang="en-US"/>
              <a:pPr>
                <a:defRPr/>
              </a:pPr>
              <a:t>12/18/2012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53CB52D-F9C4-4B33-910E-9B3039DF890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5855A-B33A-4FBA-8362-B56EB4FF4633}" type="datetimeFigureOut">
              <a:rPr lang="en-US"/>
              <a:pPr>
                <a:defRPr/>
              </a:pPr>
              <a:t>12/18/2012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14CDF7A3-BABD-4610-B19E-7F4D63B5130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AE44F-4B21-4E55-A494-413DDB5FBBC5}" type="datetimeFigureOut">
              <a:rPr lang="en-US"/>
              <a:pPr>
                <a:defRPr/>
              </a:pPr>
              <a:t>12/18/2012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51C96506-7BC1-4080-8DD0-CB6EF715436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FE11E-EE88-4317-BC34-C7D767818838}" type="datetimeFigureOut">
              <a:rPr lang="en-US"/>
              <a:pPr>
                <a:defRPr/>
              </a:pPr>
              <a:t>12/18/2012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24B1AF0-55DC-42CC-B3D9-933B89BC956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80641-D0CB-470A-8B71-0EA4E6301F64}" type="datetimeFigureOut">
              <a:rPr lang="en-US"/>
              <a:pPr>
                <a:defRPr/>
              </a:pPr>
              <a:t>12/18/2012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1EF3526D-C78A-4E3B-BCD5-64CE3C18F0F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45840-234C-4329-9713-C120121FA9A2}" type="datetimeFigureOut">
              <a:rPr lang="en-US"/>
              <a:pPr>
                <a:defRPr/>
              </a:pPr>
              <a:t>12/18/2012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5B96EC03-D465-41B5-A0C5-8B699DBE45E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B4D74-33A0-43B5-8CD1-E432C34A63FA}" type="datetimeFigureOut">
              <a:rPr lang="en-US"/>
              <a:pPr>
                <a:defRPr/>
              </a:pPr>
              <a:t>12/18/2012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55CD66A-458F-42C1-816C-605C6D10C8A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dirty="0" smtClean="0"/>
              <a:t>Haga clic en el icono para agregar una imagen</a:t>
            </a:r>
            <a:endParaRPr lang="es-MX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E6272-3C27-4FD6-8218-A6886CA22D40}" type="datetimeFigureOut">
              <a:rPr lang="en-US"/>
              <a:pPr>
                <a:defRPr/>
              </a:pPr>
              <a:t>12/18/2012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29CA6A1-BD79-423A-9539-F8D9C5C1DD4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MX" smtClean="0"/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CD3E23-8E70-454C-8241-1DEC98EC6FED}" type="datetimeFigureOut">
              <a:rPr lang="en-US"/>
              <a:pPr>
                <a:defRPr/>
              </a:pPr>
              <a:t>12/18/2012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0566BE-7FAE-4F6E-BA9E-F31BAD36AEE7}" type="slidenum">
              <a:rPr lang="en-US"/>
              <a:pPr>
                <a:defRPr/>
              </a:pPr>
              <a:t>‹Nº›</a:t>
            </a:fld>
            <a:endParaRPr lang="en-US" sz="16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5" r:id="rId1"/>
    <p:sldLayoutId id="2147484766" r:id="rId2"/>
    <p:sldLayoutId id="2147484767" r:id="rId3"/>
    <p:sldLayoutId id="2147484768" r:id="rId4"/>
    <p:sldLayoutId id="2147484769" r:id="rId5"/>
    <p:sldLayoutId id="2147484770" r:id="rId6"/>
    <p:sldLayoutId id="2147484771" r:id="rId7"/>
    <p:sldLayoutId id="2147484772" r:id="rId8"/>
    <p:sldLayoutId id="2147484773" r:id="rId9"/>
    <p:sldLayoutId id="2147484774" r:id="rId10"/>
    <p:sldLayoutId id="2147484775" r:id="rId11"/>
    <p:sldLayoutId id="2147484776" r:id="rId12"/>
  </p:sldLayoutIdLst>
  <p:transition spd="slow">
    <p:zo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ChangeArrowheads="1"/>
          </p:cNvSpPr>
          <p:nvPr/>
        </p:nvSpPr>
        <p:spPr bwMode="auto">
          <a:xfrm>
            <a:off x="5003800" y="476250"/>
            <a:ext cx="3671888" cy="273685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15363" name="Picture 20" descr="j0409338"/>
          <p:cNvPicPr>
            <a:picLocks noChangeAspect="1" noChangeArrowheads="1"/>
          </p:cNvPicPr>
          <p:nvPr/>
        </p:nvPicPr>
        <p:blipFill>
          <a:blip r:embed="rId2" cstate="print"/>
          <a:srcRect t="50336"/>
          <a:stretch>
            <a:fillRect/>
          </a:stretch>
        </p:blipFill>
        <p:spPr bwMode="auto">
          <a:xfrm>
            <a:off x="5003800" y="3663950"/>
            <a:ext cx="3660775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11"/>
          <p:cNvSpPr>
            <a:spLocks noChangeArrowheads="1"/>
          </p:cNvSpPr>
          <p:nvPr/>
        </p:nvSpPr>
        <p:spPr bwMode="auto">
          <a:xfrm>
            <a:off x="827088" y="3068638"/>
            <a:ext cx="417671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4000" b="1">
                <a:solidFill>
                  <a:srgbClr val="898989"/>
                </a:solidFill>
              </a:rPr>
              <a:t>MAPEADOR </a:t>
            </a:r>
          </a:p>
          <a:p>
            <a:pPr algn="ctr"/>
            <a:r>
              <a:rPr lang="es-ES_tradnl" sz="4000" b="1">
                <a:solidFill>
                  <a:srgbClr val="898989"/>
                </a:solidFill>
              </a:rPr>
              <a:t>México</a:t>
            </a:r>
            <a:endParaRPr lang="es-MX" sz="4000" b="1">
              <a:solidFill>
                <a:srgbClr val="898989"/>
              </a:solidFill>
            </a:endParaRPr>
          </a:p>
        </p:txBody>
      </p:sp>
      <p:sp>
        <p:nvSpPr>
          <p:cNvPr id="15365" name="Rectangle 12"/>
          <p:cNvSpPr>
            <a:spLocks noChangeArrowheads="1"/>
          </p:cNvSpPr>
          <p:nvPr/>
        </p:nvSpPr>
        <p:spPr bwMode="auto">
          <a:xfrm>
            <a:off x="5076825" y="2684463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2400" b="1">
                <a:solidFill>
                  <a:srgbClr val="898989"/>
                </a:solidFill>
              </a:rPr>
              <a:t>SEPTIEMBRE 2012</a:t>
            </a:r>
            <a:endParaRPr lang="es-ES" sz="2400" b="1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38237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Procesos </a:t>
            </a:r>
            <a:r>
              <a:rPr lang="es-MX" sz="2800" b="1" u="sng" dirty="0" err="1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pricipales</a:t>
            </a: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identificados</a:t>
            </a:r>
            <a:b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MX" sz="2800" b="1" u="sng" dirty="0" err="1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Alertamientos</a:t>
            </a:r>
            <a:endParaRPr lang="es-ES" sz="2800" b="1" u="sng" dirty="0" smtClean="0">
              <a:solidFill>
                <a:srgbClr val="030C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3" name="Line 11"/>
          <p:cNvSpPr>
            <a:spLocks noChangeShapeType="1"/>
          </p:cNvSpPr>
          <p:nvPr/>
        </p:nvSpPr>
        <p:spPr bwMode="auto">
          <a:xfrm>
            <a:off x="323850" y="1196975"/>
            <a:ext cx="8353425" cy="0"/>
          </a:xfrm>
          <a:prstGeom prst="line">
            <a:avLst/>
          </a:prstGeom>
          <a:noFill/>
          <a:ln w="60325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20484" name="Rectangle 12"/>
          <p:cNvSpPr>
            <a:spLocks/>
          </p:cNvSpPr>
          <p:nvPr/>
        </p:nvSpPr>
        <p:spPr bwMode="auto">
          <a:xfrm>
            <a:off x="323850" y="1628775"/>
            <a:ext cx="835342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</a:pPr>
            <a:r>
              <a:rPr lang="es-MX" sz="1600" dirty="0" smtClean="0">
                <a:solidFill>
                  <a:srgbClr val="333399"/>
                </a:solidFill>
              </a:rPr>
              <a:t>El </a:t>
            </a:r>
            <a:r>
              <a:rPr lang="es-MX" sz="1600" dirty="0">
                <a:solidFill>
                  <a:srgbClr val="333399"/>
                </a:solidFill>
              </a:rPr>
              <a:t>sistema </a:t>
            </a:r>
            <a:r>
              <a:rPr lang="es-MX" sz="1600" dirty="0" smtClean="0">
                <a:solidFill>
                  <a:srgbClr val="333399"/>
                </a:solidFill>
              </a:rPr>
              <a:t>contará </a:t>
            </a:r>
            <a:r>
              <a:rPr lang="es-MX" sz="1600" dirty="0">
                <a:solidFill>
                  <a:srgbClr val="333399"/>
                </a:solidFill>
              </a:rPr>
              <a:t>con un catalogo de plantillas, que </a:t>
            </a:r>
            <a:r>
              <a:rPr lang="es-MX" sz="1600" dirty="0" smtClean="0">
                <a:solidFill>
                  <a:srgbClr val="333399"/>
                </a:solidFill>
              </a:rPr>
              <a:t>permitirán </a:t>
            </a:r>
            <a:r>
              <a:rPr lang="es-MX" sz="1600" dirty="0" err="1" smtClean="0">
                <a:solidFill>
                  <a:srgbClr val="333399"/>
                </a:solidFill>
              </a:rPr>
              <a:t>preconfigurar</a:t>
            </a:r>
            <a:r>
              <a:rPr lang="es-MX" sz="1600" dirty="0" smtClean="0">
                <a:solidFill>
                  <a:srgbClr val="333399"/>
                </a:solidFill>
              </a:rPr>
              <a:t> mensajes y contenidos para asociarlas a flujos y permitir que cada proceso (cliente-producto-canal) tenga un </a:t>
            </a:r>
            <a:r>
              <a:rPr lang="es-MX" sz="1600" dirty="0" err="1" smtClean="0">
                <a:solidFill>
                  <a:srgbClr val="333399"/>
                </a:solidFill>
              </a:rPr>
              <a:t>alertamiento</a:t>
            </a:r>
            <a:r>
              <a:rPr lang="es-MX" sz="1600" dirty="0" smtClean="0">
                <a:solidFill>
                  <a:srgbClr val="333399"/>
                </a:solidFill>
              </a:rPr>
              <a:t> personalizado</a:t>
            </a:r>
          </a:p>
          <a:p>
            <a:pPr marL="266700" indent="-266700">
              <a:spcBef>
                <a:spcPct val="20000"/>
              </a:spcBef>
            </a:pPr>
            <a:r>
              <a:rPr lang="es-MX" sz="1600" dirty="0" smtClean="0">
                <a:solidFill>
                  <a:srgbClr val="333399"/>
                </a:solidFill>
              </a:rPr>
              <a:t>Los </a:t>
            </a:r>
            <a:r>
              <a:rPr lang="es-MX" sz="1600" dirty="0" err="1" smtClean="0">
                <a:solidFill>
                  <a:srgbClr val="333399"/>
                </a:solidFill>
              </a:rPr>
              <a:t>alertamientos</a:t>
            </a:r>
            <a:r>
              <a:rPr lang="es-MX" sz="1600" dirty="0" smtClean="0">
                <a:solidFill>
                  <a:srgbClr val="333399"/>
                </a:solidFill>
              </a:rPr>
              <a:t> pueden servir para usuarios internos y/o clientes</a:t>
            </a:r>
          </a:p>
        </p:txBody>
      </p:sp>
      <p:pic>
        <p:nvPicPr>
          <p:cNvPr id="2048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96952"/>
            <a:ext cx="7788275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4"/>
          <p:cNvSpPr>
            <a:spLocks noChangeShapeType="1"/>
          </p:cNvSpPr>
          <p:nvPr/>
        </p:nvSpPr>
        <p:spPr bwMode="auto">
          <a:xfrm>
            <a:off x="395288" y="1196975"/>
            <a:ext cx="8353425" cy="0"/>
          </a:xfrm>
          <a:prstGeom prst="line">
            <a:avLst/>
          </a:prstGeom>
          <a:noFill/>
          <a:ln w="60325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28675" name="Rectangle 9"/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8676" name="Text Box 18"/>
          <p:cNvSpPr txBox="1">
            <a:spLocks noChangeArrowheads="1"/>
          </p:cNvSpPr>
          <p:nvPr/>
        </p:nvSpPr>
        <p:spPr bwMode="auto">
          <a:xfrm>
            <a:off x="646113" y="4919663"/>
            <a:ext cx="795813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Char char="•"/>
            </a:pPr>
            <a:r>
              <a:rPr lang="es-ES_tradnl" sz="1600" dirty="0">
                <a:solidFill>
                  <a:srgbClr val="333399"/>
                </a:solidFill>
              </a:rPr>
              <a:t>El sistema </a:t>
            </a:r>
            <a:r>
              <a:rPr lang="es-ES_tradnl" sz="1600" dirty="0" smtClean="0">
                <a:solidFill>
                  <a:srgbClr val="333399"/>
                </a:solidFill>
              </a:rPr>
              <a:t>generará </a:t>
            </a:r>
            <a:r>
              <a:rPr lang="es-ES_tradnl" sz="1600" dirty="0">
                <a:solidFill>
                  <a:srgbClr val="333399"/>
                </a:solidFill>
              </a:rPr>
              <a:t>información para tres tipos de seguimiento:</a:t>
            </a:r>
          </a:p>
          <a:p>
            <a:pPr lvl="1" algn="just">
              <a:spcBef>
                <a:spcPct val="50000"/>
              </a:spcBef>
              <a:buFontTx/>
              <a:buChar char="•"/>
            </a:pPr>
            <a:r>
              <a:rPr lang="es-ES_tradnl" sz="1600" dirty="0">
                <a:solidFill>
                  <a:srgbClr val="333399"/>
                </a:solidFill>
              </a:rPr>
              <a:t>Seguimiento propio de </a:t>
            </a:r>
            <a:r>
              <a:rPr lang="es-ES_tradnl" sz="1600" dirty="0" err="1">
                <a:solidFill>
                  <a:srgbClr val="333399"/>
                </a:solidFill>
              </a:rPr>
              <a:t>Mapeador</a:t>
            </a:r>
            <a:r>
              <a:rPr lang="es-ES_tradnl" sz="1600" dirty="0">
                <a:solidFill>
                  <a:srgbClr val="333399"/>
                </a:solidFill>
              </a:rPr>
              <a:t> donde se </a:t>
            </a:r>
            <a:r>
              <a:rPr lang="es-ES_tradnl" sz="1600" dirty="0" smtClean="0">
                <a:solidFill>
                  <a:srgbClr val="333399"/>
                </a:solidFill>
              </a:rPr>
              <a:t>mostrará </a:t>
            </a:r>
            <a:r>
              <a:rPr lang="es-ES_tradnl" sz="1600" dirty="0">
                <a:solidFill>
                  <a:srgbClr val="333399"/>
                </a:solidFill>
              </a:rPr>
              <a:t>el flujo correspondiente a los archivos recibidos, así como el resultado en cada uno de sus pasos.</a:t>
            </a:r>
          </a:p>
          <a:p>
            <a:pPr lvl="1" algn="just">
              <a:spcBef>
                <a:spcPct val="50000"/>
              </a:spcBef>
              <a:buFontTx/>
              <a:buChar char="•"/>
            </a:pPr>
            <a:r>
              <a:rPr lang="es-ES_tradnl" sz="1600" dirty="0">
                <a:solidFill>
                  <a:srgbClr val="333399"/>
                </a:solidFill>
              </a:rPr>
              <a:t> Log de eventos, se registra toda la actividad de sistema: accesos, cambios de configuración, creación de nuevos usuarios, cambios de perfil, Etc.</a:t>
            </a:r>
          </a:p>
          <a:p>
            <a:pPr lvl="1" algn="just">
              <a:spcBef>
                <a:spcPct val="50000"/>
              </a:spcBef>
              <a:buFontTx/>
              <a:buChar char="•"/>
            </a:pPr>
            <a:r>
              <a:rPr lang="es-ES_tradnl" sz="1600" dirty="0">
                <a:solidFill>
                  <a:srgbClr val="333399"/>
                </a:solidFill>
              </a:rPr>
              <a:t>Eventos en el </a:t>
            </a:r>
            <a:r>
              <a:rPr lang="es-ES_tradnl" sz="1600" dirty="0" err="1">
                <a:solidFill>
                  <a:srgbClr val="333399"/>
                </a:solidFill>
              </a:rPr>
              <a:t>Mapeador</a:t>
            </a:r>
            <a:r>
              <a:rPr lang="es-ES_tradnl" sz="1600" dirty="0">
                <a:solidFill>
                  <a:srgbClr val="333399"/>
                </a:solidFill>
              </a:rPr>
              <a:t> que serán </a:t>
            </a:r>
            <a:r>
              <a:rPr lang="es-ES_tradnl" sz="1600" dirty="0" smtClean="0">
                <a:solidFill>
                  <a:srgbClr val="333399"/>
                </a:solidFill>
              </a:rPr>
              <a:t>enviados </a:t>
            </a:r>
            <a:r>
              <a:rPr lang="es-ES_tradnl" sz="1600" dirty="0">
                <a:solidFill>
                  <a:srgbClr val="333399"/>
                </a:solidFill>
              </a:rPr>
              <a:t>a HOST para su visualización en el Tracking</a:t>
            </a:r>
          </a:p>
        </p:txBody>
      </p:sp>
      <p:sp>
        <p:nvSpPr>
          <p:cNvPr id="28677" name="Rectangle 21"/>
          <p:cNvSpPr>
            <a:spLocks noChangeArrowheads="1"/>
          </p:cNvSpPr>
          <p:nvPr/>
        </p:nvSpPr>
        <p:spPr bwMode="auto">
          <a:xfrm>
            <a:off x="1050925" y="2378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28678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341438"/>
            <a:ext cx="5761038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22337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Procesos principales identificados</a:t>
            </a:r>
            <a:b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MX" sz="2800" b="1" u="sng" dirty="0" err="1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Monintorización</a:t>
            </a: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 procesos</a:t>
            </a:r>
            <a:endParaRPr lang="es-ES" sz="2800" b="1" u="sng" dirty="0" smtClean="0">
              <a:solidFill>
                <a:srgbClr val="030C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066800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Procesos </a:t>
            </a:r>
            <a:r>
              <a:rPr lang="es-MX" sz="2800" b="1" u="sng" dirty="0" err="1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pricipales</a:t>
            </a: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identificados</a:t>
            </a:r>
            <a:b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MX" sz="2800" b="1" u="sng" dirty="0" err="1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Bitacora</a:t>
            </a: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 eventos</a:t>
            </a:r>
            <a:endParaRPr lang="es-ES" sz="2800" b="1" u="sng" dirty="0" smtClean="0">
              <a:solidFill>
                <a:srgbClr val="030C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9" name="Line 4"/>
          <p:cNvSpPr>
            <a:spLocks noChangeShapeType="1"/>
          </p:cNvSpPr>
          <p:nvPr/>
        </p:nvSpPr>
        <p:spPr bwMode="auto">
          <a:xfrm>
            <a:off x="395288" y="1628775"/>
            <a:ext cx="8353425" cy="0"/>
          </a:xfrm>
          <a:prstGeom prst="line">
            <a:avLst/>
          </a:prstGeom>
          <a:noFill/>
          <a:ln w="60325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323850" y="1844675"/>
            <a:ext cx="842486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600">
                <a:solidFill>
                  <a:srgbClr val="333399"/>
                </a:solidFill>
              </a:rPr>
              <a:t>Se contará con una ventana para el seguimiento de los eventos,  en ella se podrá dar seguimiento a toda actividad del usuario en el sistema, el tipo de eventos a registrar son:</a:t>
            </a:r>
          </a:p>
          <a:p>
            <a:pPr>
              <a:buFont typeface="Wingdings" pitchFamily="2" charset="2"/>
              <a:buBlip>
                <a:blip r:embed="rId2"/>
              </a:buBlip>
            </a:pPr>
            <a:endParaRPr lang="es-MX" sz="1600">
              <a:solidFill>
                <a:srgbClr val="333399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s-MX" sz="1600">
                <a:solidFill>
                  <a:srgbClr val="333399"/>
                </a:solidFill>
              </a:rPr>
              <a:t>Login </a:t>
            </a:r>
          </a:p>
          <a:p>
            <a:pPr lvl="1">
              <a:buFont typeface="Arial" charset="0"/>
              <a:buChar char="•"/>
            </a:pPr>
            <a:r>
              <a:rPr lang="es-MX" sz="1600">
                <a:solidFill>
                  <a:srgbClr val="333399"/>
                </a:solidFill>
              </a:rPr>
              <a:t>Alta, baja y cambios en catálogos, procesos, programaciones, etc.</a:t>
            </a:r>
          </a:p>
          <a:p>
            <a:pPr>
              <a:buFont typeface="Wingdings" pitchFamily="2" charset="2"/>
              <a:buBlip>
                <a:blip r:embed="rId2"/>
              </a:buBlip>
            </a:pPr>
            <a:endParaRPr lang="es-ES" sz="1600">
              <a:solidFill>
                <a:srgbClr val="333399"/>
              </a:solidFill>
            </a:endParaRPr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0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9703" name="Rectangle 15"/>
          <p:cNvSpPr>
            <a:spLocks noChangeArrowheads="1"/>
          </p:cNvSpPr>
          <p:nvPr/>
        </p:nvSpPr>
        <p:spPr bwMode="auto">
          <a:xfrm>
            <a:off x="1119188" y="3924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29704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644900"/>
            <a:ext cx="8497887" cy="168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22337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Procesos </a:t>
            </a:r>
            <a:r>
              <a:rPr lang="es-MX" sz="2800" b="1" u="sng" dirty="0" err="1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pricipales</a:t>
            </a: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identificados</a:t>
            </a:r>
            <a:b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Esquema de seguridad</a:t>
            </a:r>
            <a:endParaRPr lang="es-ES" sz="2800" b="1" u="sng" dirty="0" smtClean="0">
              <a:solidFill>
                <a:srgbClr val="030C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>
            <a:off x="395288" y="1196975"/>
            <a:ext cx="8353425" cy="0"/>
          </a:xfrm>
          <a:prstGeom prst="line">
            <a:avLst/>
          </a:prstGeom>
          <a:noFill/>
          <a:ln w="60325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0" y="1998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4859338" y="1701800"/>
            <a:ext cx="3889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600">
                <a:solidFill>
                  <a:srgbClr val="333399"/>
                </a:solidFill>
              </a:rPr>
              <a:t>Se contará con una ventana para el alta de nuevos  usuarios.</a:t>
            </a:r>
            <a:endParaRPr lang="es-ES" sz="1600">
              <a:solidFill>
                <a:srgbClr val="333399"/>
              </a:solidFill>
            </a:endParaRPr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0" y="1489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395288" y="4645025"/>
            <a:ext cx="84248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600">
                <a:solidFill>
                  <a:srgbClr val="333399"/>
                </a:solidFill>
              </a:rPr>
              <a:t>En la administración de usuarios se podrá cambiar el perfil de un usuario existente, desactivarlo, esto proporcionara el mantenimiento suficiente para el mantenimiento de los usuario en el sistema.</a:t>
            </a:r>
            <a:endParaRPr lang="es-ES" sz="1600">
              <a:solidFill>
                <a:srgbClr val="333399"/>
              </a:solidFill>
            </a:endParaRPr>
          </a:p>
        </p:txBody>
      </p:sp>
      <p:pic>
        <p:nvPicPr>
          <p:cNvPr id="30728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625600"/>
            <a:ext cx="4321175" cy="249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5272088"/>
            <a:ext cx="82089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323850" y="4365625"/>
            <a:ext cx="8497888" cy="0"/>
          </a:xfrm>
          <a:prstGeom prst="line">
            <a:avLst/>
          </a:prstGeom>
          <a:noFill/>
          <a:ln w="60325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ransition spd="slow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4"/>
          <p:cNvSpPr>
            <a:spLocks noChangeShapeType="1"/>
          </p:cNvSpPr>
          <p:nvPr/>
        </p:nvSpPr>
        <p:spPr bwMode="auto">
          <a:xfrm>
            <a:off x="395288" y="1341438"/>
            <a:ext cx="8353425" cy="0"/>
          </a:xfrm>
          <a:prstGeom prst="line">
            <a:avLst/>
          </a:prstGeom>
          <a:noFill/>
          <a:ln w="60325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26627" name="Rectangle 17"/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6628" name="Rectangle 24"/>
          <p:cNvSpPr>
            <a:spLocks noChangeArrowheads="1"/>
          </p:cNvSpPr>
          <p:nvPr/>
        </p:nvSpPr>
        <p:spPr bwMode="auto">
          <a:xfrm>
            <a:off x="893763" y="3924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628775"/>
            <a:ext cx="78486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22337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Flujo interno </a:t>
            </a:r>
            <a:r>
              <a:rPr lang="es-MX" sz="2800" b="1" u="sng" dirty="0" err="1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Mapeador</a:t>
            </a:r>
            <a:endParaRPr lang="es-ES" sz="2800" b="1" u="sng" dirty="0" smtClean="0">
              <a:solidFill>
                <a:srgbClr val="030C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4"/>
          <p:cNvSpPr>
            <a:spLocks noChangeShapeType="1"/>
          </p:cNvSpPr>
          <p:nvPr/>
        </p:nvSpPr>
        <p:spPr bwMode="auto">
          <a:xfrm>
            <a:off x="395288" y="1196975"/>
            <a:ext cx="8353425" cy="0"/>
          </a:xfrm>
          <a:prstGeom prst="line">
            <a:avLst/>
          </a:prstGeom>
          <a:noFill/>
          <a:ln w="60325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25603" name="Rectangle 17"/>
          <p:cNvSpPr>
            <a:spLocks noChangeArrowheads="1"/>
          </p:cNvSpPr>
          <p:nvPr/>
        </p:nvSpPr>
        <p:spPr bwMode="auto">
          <a:xfrm>
            <a:off x="0" y="1912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5604" name="Rectangle 24"/>
          <p:cNvSpPr>
            <a:spLocks noChangeArrowheads="1"/>
          </p:cNvSpPr>
          <p:nvPr/>
        </p:nvSpPr>
        <p:spPr bwMode="auto">
          <a:xfrm>
            <a:off x="893763" y="3924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25605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1831975"/>
            <a:ext cx="55530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11 Rectángulo"/>
          <p:cNvSpPr>
            <a:spLocks noChangeArrowheads="1"/>
          </p:cNvSpPr>
          <p:nvPr/>
        </p:nvSpPr>
        <p:spPr bwMode="auto">
          <a:xfrm>
            <a:off x="5219700" y="3487738"/>
            <a:ext cx="3779838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400" dirty="0"/>
              <a:t>Contenido del Archivo .</a:t>
            </a:r>
            <a:r>
              <a:rPr lang="es-ES" sz="1400" dirty="0" err="1"/>
              <a:t>hdr</a:t>
            </a:r>
            <a:r>
              <a:rPr lang="es-ES" sz="1400" dirty="0"/>
              <a:t> o contrato WS</a:t>
            </a:r>
          </a:p>
          <a:p>
            <a:endParaRPr lang="es-ES" sz="1400" dirty="0"/>
          </a:p>
          <a:p>
            <a:pPr>
              <a:buFont typeface="Arial" charset="0"/>
              <a:buChar char="•"/>
            </a:pPr>
            <a:r>
              <a:rPr lang="es-ES" sz="1400" dirty="0"/>
              <a:t>Canal que lo </a:t>
            </a:r>
            <a:r>
              <a:rPr lang="es-ES" sz="1400" dirty="0" smtClean="0"/>
              <a:t>solicita</a:t>
            </a:r>
            <a:endParaRPr lang="es-ES" sz="1400" dirty="0"/>
          </a:p>
          <a:p>
            <a:pPr>
              <a:buFont typeface="Arial" charset="0"/>
              <a:buChar char="•"/>
            </a:pPr>
            <a:r>
              <a:rPr lang="es-ES" sz="1400" dirty="0"/>
              <a:t>Identificador del </a:t>
            </a:r>
            <a:r>
              <a:rPr lang="es-ES" sz="1400" dirty="0" smtClean="0"/>
              <a:t>cliente </a:t>
            </a:r>
            <a:endParaRPr lang="es-ES" sz="1400" dirty="0"/>
          </a:p>
          <a:p>
            <a:pPr>
              <a:buFont typeface="Arial" charset="0"/>
              <a:buChar char="•"/>
            </a:pPr>
            <a:r>
              <a:rPr lang="es-ES" sz="1400" dirty="0"/>
              <a:t>Producto</a:t>
            </a:r>
          </a:p>
          <a:p>
            <a:pPr>
              <a:buFont typeface="Arial" charset="0"/>
              <a:buChar char="•"/>
            </a:pPr>
            <a:r>
              <a:rPr lang="es-ES" sz="1400" dirty="0"/>
              <a:t>El flujo del lote (Para uso futuro)</a:t>
            </a:r>
          </a:p>
          <a:p>
            <a:pPr>
              <a:buFont typeface="Arial" charset="0"/>
              <a:buChar char="•"/>
            </a:pPr>
            <a:r>
              <a:rPr lang="es-ES" sz="1400" dirty="0"/>
              <a:t>El mapa del archivo (Para uso futuro)</a:t>
            </a:r>
          </a:p>
          <a:p>
            <a:pPr>
              <a:buFont typeface="Arial" charset="0"/>
              <a:buChar char="•"/>
            </a:pPr>
            <a:r>
              <a:rPr lang="es-ES" sz="1400" dirty="0"/>
              <a:t>El lote del archivo</a:t>
            </a:r>
          </a:p>
          <a:p>
            <a:pPr>
              <a:buFont typeface="Arial" charset="0"/>
              <a:buChar char="•"/>
            </a:pPr>
            <a:r>
              <a:rPr lang="es-ES" sz="1400" dirty="0"/>
              <a:t>Tipo de archivo (Entrada, acuse, etc.)</a:t>
            </a:r>
          </a:p>
          <a:p>
            <a:pPr>
              <a:buFont typeface="Arial" charset="0"/>
              <a:buChar char="•"/>
            </a:pPr>
            <a:r>
              <a:rPr lang="es-ES" sz="1400" dirty="0"/>
              <a:t>Error en mapeo (Sin uso en la entrada)</a:t>
            </a:r>
          </a:p>
          <a:p>
            <a:pPr>
              <a:buFont typeface="Arial" charset="0"/>
              <a:buChar char="•"/>
            </a:pPr>
            <a:r>
              <a:rPr lang="es-ES" sz="1400" dirty="0" err="1"/>
              <a:t>Chechsum</a:t>
            </a:r>
            <a:r>
              <a:rPr lang="es-ES" sz="1400" dirty="0"/>
              <a:t> del archivo (Para validar integridad)</a:t>
            </a:r>
          </a:p>
          <a:p>
            <a:endParaRPr lang="es-ES" sz="1400" dirty="0"/>
          </a:p>
        </p:txBody>
      </p:sp>
      <p:sp>
        <p:nvSpPr>
          <p:cNvPr id="11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22337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Estándar de comunicación entrada</a:t>
            </a:r>
            <a:endParaRPr lang="es-ES" sz="2800" b="1" u="sng" dirty="0" smtClean="0">
              <a:solidFill>
                <a:srgbClr val="030C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557338"/>
            <a:ext cx="54006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43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22337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Estándar de comunicación salida</a:t>
            </a:r>
            <a:endParaRPr lang="es-ES" sz="2800" b="1" u="sng" dirty="0" smtClean="0">
              <a:solidFill>
                <a:srgbClr val="030C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395288" y="1196975"/>
            <a:ext cx="8353425" cy="0"/>
          </a:xfrm>
          <a:prstGeom prst="line">
            <a:avLst/>
          </a:prstGeom>
          <a:noFill/>
          <a:ln w="60325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27653" name="Rectangle 17"/>
          <p:cNvSpPr>
            <a:spLocks noChangeArrowheads="1"/>
          </p:cNvSpPr>
          <p:nvPr/>
        </p:nvSpPr>
        <p:spPr bwMode="auto">
          <a:xfrm>
            <a:off x="0" y="185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7654" name="Rectangle 24"/>
          <p:cNvSpPr>
            <a:spLocks noChangeArrowheads="1"/>
          </p:cNvSpPr>
          <p:nvPr/>
        </p:nvSpPr>
        <p:spPr bwMode="auto">
          <a:xfrm>
            <a:off x="893763" y="3924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7655" name="11 Rectángulo"/>
          <p:cNvSpPr>
            <a:spLocks noChangeArrowheads="1"/>
          </p:cNvSpPr>
          <p:nvPr/>
        </p:nvSpPr>
        <p:spPr bwMode="auto">
          <a:xfrm>
            <a:off x="4787900" y="3860800"/>
            <a:ext cx="37433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400"/>
              <a:t>Contenido del Archivo .hdr o contrato WS</a:t>
            </a:r>
          </a:p>
          <a:p>
            <a:endParaRPr lang="es-ES" sz="1400"/>
          </a:p>
          <a:p>
            <a:pPr>
              <a:buFont typeface="Arial" charset="0"/>
              <a:buChar char="•"/>
            </a:pPr>
            <a:r>
              <a:rPr lang="es-ES" sz="1400"/>
              <a:t>Canal que lo solicita</a:t>
            </a:r>
          </a:p>
          <a:p>
            <a:pPr>
              <a:buFont typeface="Arial" charset="0"/>
              <a:buChar char="•"/>
            </a:pPr>
            <a:r>
              <a:rPr lang="es-ES" sz="1400"/>
              <a:t>Identificador del cliente </a:t>
            </a:r>
          </a:p>
          <a:p>
            <a:pPr>
              <a:buFont typeface="Arial" charset="0"/>
              <a:buChar char="•"/>
            </a:pPr>
            <a:r>
              <a:rPr lang="es-ES" sz="1400"/>
              <a:t>Producto</a:t>
            </a:r>
          </a:p>
          <a:p>
            <a:pPr>
              <a:buFont typeface="Arial" charset="0"/>
              <a:buChar char="•"/>
            </a:pPr>
            <a:r>
              <a:rPr lang="es-ES" sz="1400"/>
              <a:t>El flujo del lote (Para uso futuro)</a:t>
            </a:r>
          </a:p>
          <a:p>
            <a:pPr>
              <a:buFont typeface="Arial" charset="0"/>
              <a:buChar char="•"/>
            </a:pPr>
            <a:r>
              <a:rPr lang="es-ES" sz="1400"/>
              <a:t>El mapa del archivo (Para uso futuro)</a:t>
            </a:r>
          </a:p>
          <a:p>
            <a:pPr>
              <a:buFont typeface="Arial" charset="0"/>
              <a:buChar char="•"/>
            </a:pPr>
            <a:r>
              <a:rPr lang="es-ES" sz="1400"/>
              <a:t>El lote del archivo</a:t>
            </a:r>
          </a:p>
          <a:p>
            <a:pPr>
              <a:buFont typeface="Arial" charset="0"/>
              <a:buChar char="•"/>
            </a:pPr>
            <a:r>
              <a:rPr lang="es-ES" sz="1400"/>
              <a:t>Tipo de archivo (Sin uso salida)</a:t>
            </a:r>
          </a:p>
          <a:p>
            <a:pPr>
              <a:buFont typeface="Arial" charset="0"/>
              <a:buChar char="•"/>
            </a:pPr>
            <a:r>
              <a:rPr lang="es-ES" sz="1400"/>
              <a:t>Error en mapeo </a:t>
            </a:r>
          </a:p>
          <a:p>
            <a:pPr>
              <a:buFont typeface="Arial" charset="0"/>
              <a:buChar char="•"/>
            </a:pPr>
            <a:r>
              <a:rPr lang="es-ES" sz="1400"/>
              <a:t>Chechsum del archivo (Para validar integridad)</a:t>
            </a:r>
          </a:p>
          <a:p>
            <a:endParaRPr lang="es-ES" sz="1400"/>
          </a:p>
        </p:txBody>
      </p:sp>
    </p:spTree>
  </p:cSld>
  <p:clrMapOvr>
    <a:masterClrMapping/>
  </p:clrMapOvr>
  <p:transition spd="slow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/>
          </p:cNvSpPr>
          <p:nvPr>
            <p:ph type="title" idx="4294967295"/>
          </p:nvPr>
        </p:nvSpPr>
        <p:spPr/>
        <p:txBody>
          <a:bodyPr anchor="t"/>
          <a:lstStyle/>
          <a:p>
            <a:pPr algn="l" eaLnBrk="1" hangingPunct="1">
              <a:defRPr/>
            </a:pP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Resumen</a:t>
            </a:r>
            <a:endParaRPr lang="es-ES" sz="2800" b="1" u="sng" dirty="0" smtClean="0">
              <a:solidFill>
                <a:srgbClr val="030C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Rectangle 4"/>
          <p:cNvSpPr>
            <a:spLocks noGrp="1"/>
          </p:cNvSpPr>
          <p:nvPr>
            <p:ph type="body" sz="half" idx="4294967295"/>
          </p:nvPr>
        </p:nvSpPr>
        <p:spPr>
          <a:xfrm>
            <a:off x="395288" y="908050"/>
            <a:ext cx="8353425" cy="936625"/>
          </a:xfrm>
        </p:spPr>
        <p:txBody>
          <a:bodyPr/>
          <a:lstStyle/>
          <a:p>
            <a:pPr marL="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s-MX" sz="2800" b="1" smtClean="0">
                <a:solidFill>
                  <a:srgbClr val="003366"/>
                </a:solidFill>
              </a:rPr>
              <a:t>Funcionalidades modulares que al integrar piezas diferentes, se obtiene un nuevo producto que puede ser ofrecido a un cliente de forma inmediata.</a:t>
            </a:r>
            <a:endParaRPr lang="es-ES" sz="2800" b="1" smtClean="0">
              <a:solidFill>
                <a:srgbClr val="003366"/>
              </a:solidFill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5" y="2133600"/>
            <a:ext cx="3671888" cy="484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06437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es-MX" sz="2800" b="1" u="sng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Objetivos</a:t>
            </a:r>
            <a:endParaRPr lang="es-ES" sz="2800" b="1" u="sng" smtClean="0">
              <a:solidFill>
                <a:srgbClr val="030C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1268412"/>
            <a:ext cx="8424862" cy="5256931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Char char="v"/>
            </a:pPr>
            <a:r>
              <a:rPr lang="es-ES" sz="2400" dirty="0" smtClean="0">
                <a:solidFill>
                  <a:srgbClr val="003366"/>
                </a:solidFill>
              </a:rPr>
              <a:t>Contar con un sistema que permita la integración de nuevos clientes asociados a </a:t>
            </a:r>
            <a:r>
              <a:rPr lang="es-ES" sz="2400" dirty="0" smtClean="0"/>
              <a:t>flujos</a:t>
            </a:r>
            <a:r>
              <a:rPr lang="es-ES" sz="2400" dirty="0" smtClean="0">
                <a:solidFill>
                  <a:srgbClr val="003366"/>
                </a:solidFill>
              </a:rPr>
              <a:t> previamente construidos y  asignándoles mapas ad-hoc, para reducir el time </a:t>
            </a:r>
            <a:r>
              <a:rPr lang="es-ES" sz="2400" dirty="0" err="1" smtClean="0">
                <a:solidFill>
                  <a:srgbClr val="003366"/>
                </a:solidFill>
              </a:rPr>
              <a:t>to</a:t>
            </a:r>
            <a:r>
              <a:rPr lang="es-ES" sz="2400" dirty="0" smtClean="0">
                <a:solidFill>
                  <a:srgbClr val="003366"/>
                </a:solidFill>
              </a:rPr>
              <a:t> </a:t>
            </a:r>
            <a:r>
              <a:rPr lang="es-ES" sz="2400" dirty="0" err="1" smtClean="0">
                <a:solidFill>
                  <a:srgbClr val="003366"/>
                </a:solidFill>
              </a:rPr>
              <a:t>market</a:t>
            </a:r>
            <a:endParaRPr lang="es-ES" sz="2400" dirty="0" smtClean="0">
              <a:solidFill>
                <a:srgbClr val="003366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v"/>
            </a:pPr>
            <a:endParaRPr lang="es-ES" sz="2400" dirty="0" smtClean="0">
              <a:solidFill>
                <a:srgbClr val="003366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v"/>
            </a:pPr>
            <a:r>
              <a:rPr lang="es-MX" sz="2400" dirty="0" smtClean="0">
                <a:solidFill>
                  <a:srgbClr val="003366"/>
                </a:solidFill>
              </a:rPr>
              <a:t>El </a:t>
            </a:r>
            <a:r>
              <a:rPr lang="es-MX" sz="2400" dirty="0" err="1" smtClean="0">
                <a:solidFill>
                  <a:srgbClr val="003366"/>
                </a:solidFill>
              </a:rPr>
              <a:t>Mapeador</a:t>
            </a:r>
            <a:r>
              <a:rPr lang="es-MX" sz="2400" dirty="0" smtClean="0">
                <a:solidFill>
                  <a:srgbClr val="003366"/>
                </a:solidFill>
              </a:rPr>
              <a:t> proporcionará la facilidad de reutilizar </a:t>
            </a:r>
            <a:r>
              <a:rPr lang="es-MX" sz="2400" dirty="0" smtClean="0"/>
              <a:t>flujos</a:t>
            </a:r>
            <a:r>
              <a:rPr lang="es-MX" sz="2400" dirty="0" smtClean="0">
                <a:solidFill>
                  <a:srgbClr val="003366"/>
                </a:solidFill>
              </a:rPr>
              <a:t> y mapas previamente construidos que se podrán aplicar a entradas y respuestas, facilitando el alta de nuevos clientes sin que conlleve a largos y costosos desarrollos.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v"/>
            </a:pPr>
            <a:endParaRPr lang="es-MX" sz="2400" dirty="0" smtClean="0">
              <a:solidFill>
                <a:srgbClr val="003366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v"/>
            </a:pPr>
            <a:r>
              <a:rPr lang="es-MX" sz="2400" dirty="0" smtClean="0">
                <a:solidFill>
                  <a:srgbClr val="003366"/>
                </a:solidFill>
              </a:rPr>
              <a:t>El </a:t>
            </a:r>
            <a:r>
              <a:rPr lang="es-MX" sz="2400" dirty="0" err="1" smtClean="0">
                <a:solidFill>
                  <a:srgbClr val="003366"/>
                </a:solidFill>
              </a:rPr>
              <a:t>Mapeador</a:t>
            </a:r>
            <a:r>
              <a:rPr lang="es-MX" sz="2400" dirty="0" smtClean="0">
                <a:solidFill>
                  <a:srgbClr val="003366"/>
                </a:solidFill>
              </a:rPr>
              <a:t> será multicanal, inicialmente se utilizará por el H2H tradicional vía transferencia de archivos y al H2H nuevo vía </a:t>
            </a:r>
            <a:r>
              <a:rPr lang="es-MX" sz="2400" dirty="0" err="1" smtClean="0">
                <a:solidFill>
                  <a:srgbClr val="003366"/>
                </a:solidFill>
              </a:rPr>
              <a:t>Webservices</a:t>
            </a:r>
            <a:endParaRPr lang="es-MX" sz="2400" dirty="0" smtClean="0">
              <a:solidFill>
                <a:srgbClr val="003366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v"/>
            </a:pPr>
            <a:endParaRPr lang="es-MX" sz="2400" dirty="0" smtClean="0">
              <a:solidFill>
                <a:srgbClr val="003366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v"/>
            </a:pPr>
            <a:endParaRPr lang="es-ES" sz="2400" dirty="0" smtClean="0">
              <a:solidFill>
                <a:srgbClr val="003366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v"/>
            </a:pPr>
            <a:endParaRPr lang="es-ES" sz="2400" dirty="0" smtClean="0">
              <a:solidFill>
                <a:srgbClr val="003366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06437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Alcance</a:t>
            </a:r>
            <a:endParaRPr lang="es-ES" sz="2800" b="1" u="sng" dirty="0" smtClean="0">
              <a:solidFill>
                <a:srgbClr val="030C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164233"/>
            <a:ext cx="8229600" cy="5145087"/>
          </a:xfrm>
        </p:spPr>
        <p:txBody>
          <a:bodyPr/>
          <a:lstStyle/>
          <a:p>
            <a:pPr lvl="1" algn="just" eaLnBrk="1" hangingPunct="1">
              <a:lnSpc>
                <a:spcPct val="80000"/>
              </a:lnSpc>
              <a:buNone/>
            </a:pPr>
            <a:endParaRPr lang="es-MX" sz="2400" dirty="0" smtClean="0">
              <a:solidFill>
                <a:srgbClr val="003366"/>
              </a:solidFill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s-MX" sz="2400" dirty="0" smtClean="0">
                <a:solidFill>
                  <a:srgbClr val="003366"/>
                </a:solidFill>
              </a:rPr>
              <a:t>Inicialmente se analizaron 13 productos diferentes , reduciéndoles a 11 flujos</a:t>
            </a:r>
          </a:p>
          <a:p>
            <a:pPr algn="just" eaLnBrk="1" hangingPunct="1">
              <a:lnSpc>
                <a:spcPct val="80000"/>
              </a:lnSpc>
            </a:pPr>
            <a:endParaRPr lang="es-MX" sz="2400" dirty="0" smtClean="0">
              <a:solidFill>
                <a:srgbClr val="003366"/>
              </a:solidFill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s-MX" sz="2400" dirty="0" smtClean="0">
                <a:solidFill>
                  <a:srgbClr val="003366"/>
                </a:solidFill>
              </a:rPr>
              <a:t>En el 3T12, BP y usuario, acordaron sólo incluir en una primera fase 2 productos del H2H Tradicional: Protección de cheques y Pagos SIT para reducir el tiempo de pruebas e implementación</a:t>
            </a:r>
            <a:endParaRPr lang="es-MX" sz="2400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80000"/>
              </a:lnSpc>
              <a:buNone/>
            </a:pPr>
            <a:endParaRPr lang="es-MX" sz="2400" dirty="0" smtClean="0">
              <a:solidFill>
                <a:srgbClr val="003366"/>
              </a:solidFill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400" dirty="0" smtClean="0">
                <a:solidFill>
                  <a:srgbClr val="003366"/>
                </a:solidFill>
              </a:rPr>
              <a:t>El </a:t>
            </a:r>
            <a:r>
              <a:rPr lang="es-MX" sz="2400" dirty="0" err="1" smtClean="0">
                <a:solidFill>
                  <a:srgbClr val="003366"/>
                </a:solidFill>
              </a:rPr>
              <a:t>Mapeador</a:t>
            </a:r>
            <a:r>
              <a:rPr lang="es-MX" sz="2400" dirty="0" smtClean="0">
                <a:solidFill>
                  <a:srgbClr val="003366"/>
                </a:solidFill>
              </a:rPr>
              <a:t> alertará de posibles problemas en la herramienta vía correo electrónico, además de enviar sus propios eventos al tracking.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s-MX" sz="2400" dirty="0" smtClean="0">
              <a:solidFill>
                <a:srgbClr val="003366"/>
              </a:solidFill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400" dirty="0" smtClean="0">
                <a:solidFill>
                  <a:srgbClr val="003366"/>
                </a:solidFill>
              </a:rPr>
              <a:t>La herramienta de mapeo sólo podrá dar servicio a sistemas internos de la institución, no podrá proporcionar servicio a clientes u otros entes externos al banco de forma directa.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 smtClean="0">
              <a:solidFill>
                <a:srgbClr val="003366"/>
              </a:solidFill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 smtClean="0">
              <a:solidFill>
                <a:srgbClr val="003366"/>
              </a:solidFill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 smtClean="0">
              <a:solidFill>
                <a:srgbClr val="003366"/>
              </a:solidFill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 smtClean="0">
              <a:solidFill>
                <a:srgbClr val="003366"/>
              </a:solidFill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 smtClean="0">
              <a:solidFill>
                <a:srgbClr val="003366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/>
          </p:cNvSpPr>
          <p:nvPr>
            <p:ph type="title" idx="4294967295"/>
          </p:nvPr>
        </p:nvSpPr>
        <p:spPr/>
        <p:txBody>
          <a:bodyPr anchor="t"/>
          <a:lstStyle/>
          <a:p>
            <a:pPr algn="l" eaLnBrk="1" hangingPunct="1">
              <a:defRPr/>
            </a:pPr>
            <a:r>
              <a:rPr lang="es-MX" sz="2800" b="1" u="sng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Alcance</a:t>
            </a:r>
            <a:endParaRPr lang="es-ES" sz="2800" b="1" u="sng" smtClean="0">
              <a:solidFill>
                <a:srgbClr val="030C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052513"/>
            <a:ext cx="8218488" cy="172878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400" dirty="0" smtClean="0">
                <a:solidFill>
                  <a:srgbClr val="003366"/>
                </a:solidFill>
              </a:rPr>
              <a:t>La creación de nuevos flujos y mapas en la herramienta de mapeo estarán a cargo del área de </a:t>
            </a:r>
            <a:r>
              <a:rPr lang="es-MX" sz="2400" dirty="0" err="1" smtClean="0">
                <a:solidFill>
                  <a:srgbClr val="003366"/>
                </a:solidFill>
              </a:rPr>
              <a:t>DyD</a:t>
            </a:r>
            <a:r>
              <a:rPr lang="es-MX" sz="2400" dirty="0" smtClean="0">
                <a:solidFill>
                  <a:srgbClr val="003366"/>
                </a:solidFill>
              </a:rPr>
              <a:t> SWIFT y requerirán ser solicitados a través de un P950 o C100 según la complejidad del mismo, los tiempos de atención estarán sujetos a la siguiente tabla: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400" dirty="0" smtClean="0">
              <a:solidFill>
                <a:srgbClr val="003366"/>
              </a:solidFill>
            </a:endParaRPr>
          </a:p>
        </p:txBody>
      </p:sp>
      <p:graphicFrame>
        <p:nvGraphicFramePr>
          <p:cNvPr id="125991" name="Group 39"/>
          <p:cNvGraphicFramePr>
            <a:graphicFrameLocks noGrp="1"/>
          </p:cNvGraphicFramePr>
          <p:nvPr>
            <p:ph sz="half" idx="4294967295"/>
          </p:nvPr>
        </p:nvGraphicFramePr>
        <p:xfrm>
          <a:off x="611188" y="3032125"/>
          <a:ext cx="8075612" cy="1981200"/>
        </p:xfrm>
        <a:graphic>
          <a:graphicData uri="http://schemas.openxmlformats.org/drawingml/2006/table">
            <a:tbl>
              <a:tblPr/>
              <a:tblGrid>
                <a:gridCol w="1152525"/>
                <a:gridCol w="1728787"/>
                <a:gridCol w="5194300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</a:rPr>
                        <a:t>Componente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</a:rPr>
                        <a:t>Tiempo construcción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</a:rPr>
                        <a:t>Comentarios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EF"/>
                    </a:solidFill>
                  </a:tcPr>
                </a:tc>
              </a:tr>
              <a:tr h="775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3E"/>
                          </a:solidFill>
                          <a:effectLst/>
                          <a:latin typeface="Calibri" pitchFamily="34" charset="0"/>
                        </a:rPr>
                        <a:t>Mapa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3E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3E"/>
                          </a:solidFill>
                          <a:effectLst/>
                          <a:latin typeface="Calibri" pitchFamily="34" charset="0"/>
                        </a:rPr>
                        <a:t>5 días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3E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3E"/>
                          </a:solidFill>
                          <a:effectLst/>
                          <a:latin typeface="Calibri" pitchFamily="34" charset="0"/>
                        </a:rPr>
                        <a:t>Los 5 días comienzan a correr, toda vez que el requerimiento ha sido entendido y se entreguen todas las fuentes de información necesarias para poder llevar a cabo la construcción del mapa, más el tiempo que determine el usuario y BP para llevar a cabo las pruebas necesarias antes de llevar el nuevo mapa a producción.</a:t>
                      </a: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3E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3E"/>
                          </a:solidFill>
                          <a:effectLst/>
                          <a:latin typeface="Calibri" pitchFamily="34" charset="0"/>
                        </a:rPr>
                        <a:t>Flujo</a:t>
                      </a: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3E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3E"/>
                          </a:solidFill>
                          <a:effectLst/>
                          <a:latin typeface="Calibri" pitchFamily="34" charset="0"/>
                        </a:rPr>
                        <a:t>Según la complejidad</a:t>
                      </a: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3E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3E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3E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11188" y="5445125"/>
            <a:ext cx="80645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s-MX" sz="2400" dirty="0">
                <a:solidFill>
                  <a:srgbClr val="003366"/>
                </a:solidFill>
                <a:latin typeface="+mn-lt"/>
              </a:rPr>
              <a:t>DyD SWIFT </a:t>
            </a:r>
            <a:r>
              <a:rPr lang="es-MX" sz="2400" dirty="0" smtClean="0">
                <a:solidFill>
                  <a:srgbClr val="003366"/>
                </a:solidFill>
                <a:latin typeface="+mn-lt"/>
              </a:rPr>
              <a:t>creará </a:t>
            </a:r>
            <a:r>
              <a:rPr lang="es-MX" sz="2400" dirty="0">
                <a:solidFill>
                  <a:srgbClr val="003366"/>
                </a:solidFill>
                <a:latin typeface="+mn-lt"/>
              </a:rPr>
              <a:t>un formato para ser llenado por el usuario y/o BP, que facilitara el requerimiento de un nuevo mapa.</a:t>
            </a:r>
            <a:endParaRPr lang="es-ES" sz="2400" dirty="0">
              <a:solidFill>
                <a:srgbClr val="003366"/>
              </a:solidFill>
              <a:latin typeface="+mn-lt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22337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Procesos </a:t>
            </a:r>
            <a:r>
              <a:rPr lang="es-MX" sz="2800" b="1" u="sng" dirty="0" err="1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pricipales</a:t>
            </a: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identificados</a:t>
            </a:r>
            <a:b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MX" sz="2800" b="1" u="sng" dirty="0" err="1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Estandar</a:t>
            </a: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s-MX" sz="2800" b="1" u="sng" dirty="0" err="1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comunicacion</a:t>
            </a:r>
            <a:endParaRPr lang="es-ES" sz="2800" b="1" u="sng" dirty="0" smtClean="0">
              <a:solidFill>
                <a:srgbClr val="030C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95288" y="1268413"/>
            <a:ext cx="8353425" cy="0"/>
          </a:xfrm>
          <a:prstGeom prst="line">
            <a:avLst/>
          </a:prstGeom>
          <a:noFill/>
          <a:ln w="60325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322263" y="1505774"/>
            <a:ext cx="497046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1600" dirty="0">
                <a:solidFill>
                  <a:srgbClr val="333399"/>
                </a:solidFill>
              </a:rPr>
              <a:t>Para </a:t>
            </a:r>
            <a:r>
              <a:rPr lang="es-MX" sz="1600" dirty="0" smtClean="0">
                <a:solidFill>
                  <a:srgbClr val="333399"/>
                </a:solidFill>
              </a:rPr>
              <a:t>el alta de nuevos clientes, </a:t>
            </a:r>
            <a:r>
              <a:rPr lang="es-MX" sz="1600" dirty="0">
                <a:solidFill>
                  <a:srgbClr val="333399"/>
                </a:solidFill>
              </a:rPr>
              <a:t>será necesaria la selección:</a:t>
            </a:r>
          </a:p>
          <a:p>
            <a:endParaRPr lang="es-MX" sz="1600" dirty="0">
              <a:solidFill>
                <a:srgbClr val="333399"/>
              </a:solidFill>
            </a:endParaRPr>
          </a:p>
          <a:p>
            <a:pPr>
              <a:buFontTx/>
              <a:buChar char="•"/>
            </a:pPr>
            <a:r>
              <a:rPr lang="es-MX" sz="1600" dirty="0">
                <a:solidFill>
                  <a:srgbClr val="333399"/>
                </a:solidFill>
              </a:rPr>
              <a:t>Un canal o </a:t>
            </a:r>
            <a:r>
              <a:rPr lang="es-MX" sz="1600" dirty="0" smtClean="0">
                <a:solidFill>
                  <a:srgbClr val="333399"/>
                </a:solidFill>
              </a:rPr>
              <a:t>punto de acceso</a:t>
            </a:r>
            <a:endParaRPr lang="es-MX" sz="1600" dirty="0">
              <a:solidFill>
                <a:srgbClr val="333399"/>
              </a:solidFill>
            </a:endParaRPr>
          </a:p>
          <a:p>
            <a:pPr>
              <a:buFontTx/>
              <a:buChar char="•"/>
            </a:pPr>
            <a:r>
              <a:rPr lang="es-MX" sz="1600" dirty="0">
                <a:solidFill>
                  <a:srgbClr val="333399"/>
                </a:solidFill>
              </a:rPr>
              <a:t>Un cliente</a:t>
            </a:r>
          </a:p>
          <a:p>
            <a:pPr>
              <a:buFontTx/>
              <a:buChar char="•"/>
            </a:pPr>
            <a:r>
              <a:rPr lang="es-MX" sz="1600" dirty="0">
                <a:solidFill>
                  <a:srgbClr val="333399"/>
                </a:solidFill>
              </a:rPr>
              <a:t>Un producto (Flujo)</a:t>
            </a:r>
          </a:p>
          <a:p>
            <a:pPr>
              <a:buFontTx/>
              <a:buChar char="•"/>
            </a:pPr>
            <a:r>
              <a:rPr lang="es-MX" sz="1600" dirty="0">
                <a:solidFill>
                  <a:srgbClr val="333399"/>
                </a:solidFill>
              </a:rPr>
              <a:t>La asignación </a:t>
            </a:r>
            <a:r>
              <a:rPr lang="es-MX" sz="1600" dirty="0" smtClean="0">
                <a:solidFill>
                  <a:srgbClr val="333399"/>
                </a:solidFill>
              </a:rPr>
              <a:t>de uno o más </a:t>
            </a:r>
            <a:r>
              <a:rPr lang="es-MX" sz="1600" dirty="0">
                <a:solidFill>
                  <a:srgbClr val="333399"/>
                </a:solidFill>
              </a:rPr>
              <a:t>mapas</a:t>
            </a:r>
          </a:p>
          <a:p>
            <a:pPr>
              <a:buFontTx/>
              <a:buChar char="•"/>
            </a:pPr>
            <a:r>
              <a:rPr lang="es-MX" sz="1600" dirty="0" err="1">
                <a:solidFill>
                  <a:srgbClr val="333399"/>
                </a:solidFill>
              </a:rPr>
              <a:t>Alertamientos</a:t>
            </a:r>
            <a:endParaRPr lang="es-MX" sz="1600" dirty="0">
              <a:solidFill>
                <a:srgbClr val="333399"/>
              </a:solidFill>
            </a:endParaRPr>
          </a:p>
        </p:txBody>
      </p:sp>
      <p:sp>
        <p:nvSpPr>
          <p:cNvPr id="1030" name="Rectangle 17"/>
          <p:cNvSpPr>
            <a:spLocks noChangeArrowheads="1"/>
          </p:cNvSpPr>
          <p:nvPr/>
        </p:nvSpPr>
        <p:spPr bwMode="auto">
          <a:xfrm>
            <a:off x="0" y="2192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1026" name="Object 16"/>
          <p:cNvGraphicFramePr>
            <a:graphicFrameLocks noChangeAspect="1"/>
          </p:cNvGraphicFramePr>
          <p:nvPr/>
        </p:nvGraphicFramePr>
        <p:xfrm>
          <a:off x="5400675" y="1393825"/>
          <a:ext cx="3563938" cy="307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5507640" imgH="4664520" progId="Visio.Drawing.11">
                  <p:embed/>
                </p:oleObj>
              </mc:Choice>
              <mc:Fallback>
                <p:oleObj name="Visio" r:id="rId3" imgW="5507640" imgH="4664520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1393825"/>
                        <a:ext cx="3563938" cy="30749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22"/>
          <p:cNvSpPr txBox="1">
            <a:spLocks noChangeArrowheads="1"/>
          </p:cNvSpPr>
          <p:nvPr/>
        </p:nvSpPr>
        <p:spPr bwMode="auto">
          <a:xfrm>
            <a:off x="6948488" y="4868863"/>
            <a:ext cx="18716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es-MX" sz="1200"/>
              <a:t> </a:t>
            </a:r>
            <a:r>
              <a:rPr lang="es-MX" sz="1200">
                <a:solidFill>
                  <a:srgbClr val="333399"/>
                </a:solidFill>
              </a:rPr>
              <a:t>La consulta de servicios nos permitirá la validación de los servicios definidos en el sistema.</a:t>
            </a:r>
            <a:endParaRPr lang="es-ES" sz="1200">
              <a:solidFill>
                <a:srgbClr val="333399"/>
              </a:solidFill>
            </a:endParaRPr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auto">
          <a:xfrm>
            <a:off x="893763" y="3924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1033" name="Picture 2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653136"/>
            <a:ext cx="8640763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4"/>
          <p:cNvSpPr>
            <a:spLocks noChangeShapeType="1"/>
          </p:cNvSpPr>
          <p:nvPr/>
        </p:nvSpPr>
        <p:spPr bwMode="auto">
          <a:xfrm>
            <a:off x="395288" y="1268413"/>
            <a:ext cx="8353425" cy="0"/>
          </a:xfrm>
          <a:prstGeom prst="line">
            <a:avLst/>
          </a:prstGeom>
          <a:noFill/>
          <a:ln w="60325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24579" name="Text Box 12"/>
          <p:cNvSpPr txBox="1">
            <a:spLocks noChangeArrowheads="1"/>
          </p:cNvSpPr>
          <p:nvPr/>
        </p:nvSpPr>
        <p:spPr bwMode="auto">
          <a:xfrm>
            <a:off x="250825" y="6092825"/>
            <a:ext cx="87137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sz="1600" dirty="0" smtClean="0">
                <a:solidFill>
                  <a:srgbClr val="333399"/>
                </a:solidFill>
              </a:rPr>
              <a:t>El sistema presentará las pantallas de configuración de acuerdo al producto seleccionado, debiendo el usuario configurar </a:t>
            </a:r>
            <a:r>
              <a:rPr lang="es-MX" sz="1600" dirty="0">
                <a:solidFill>
                  <a:srgbClr val="333399"/>
                </a:solidFill>
              </a:rPr>
              <a:t>las notificaciones y el mapa para cada uno de los pasos que tiene </a:t>
            </a:r>
            <a:r>
              <a:rPr lang="es-MX" sz="1600" dirty="0" smtClean="0">
                <a:solidFill>
                  <a:srgbClr val="333399"/>
                </a:solidFill>
              </a:rPr>
              <a:t>el flujo</a:t>
            </a:r>
            <a:endParaRPr lang="es-ES" sz="1600" dirty="0">
              <a:solidFill>
                <a:srgbClr val="333399"/>
              </a:solidFill>
            </a:endParaRPr>
          </a:p>
        </p:txBody>
      </p:sp>
      <p:sp>
        <p:nvSpPr>
          <p:cNvPr id="24580" name="Rectangle 20"/>
          <p:cNvSpPr>
            <a:spLocks noChangeArrowheads="1"/>
          </p:cNvSpPr>
          <p:nvPr/>
        </p:nvSpPr>
        <p:spPr bwMode="auto">
          <a:xfrm>
            <a:off x="1612900" y="3370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2458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57338"/>
            <a:ext cx="5716588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22337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Procesos </a:t>
            </a:r>
            <a:r>
              <a:rPr lang="es-MX" sz="2800" b="1" u="sng" dirty="0" err="1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pricipales</a:t>
            </a: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identificados</a:t>
            </a:r>
            <a:b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Alta de procesos</a:t>
            </a:r>
            <a:endParaRPr lang="es-ES" sz="2800" b="1" u="sng" dirty="0" smtClean="0">
              <a:solidFill>
                <a:srgbClr val="030C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066800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Procesos </a:t>
            </a:r>
            <a:r>
              <a:rPr lang="es-MX" sz="2800" b="1" u="sng" dirty="0" err="1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pricipales</a:t>
            </a: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identificados</a:t>
            </a:r>
            <a:b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MX" sz="2800" b="1" u="sng" dirty="0" err="1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Catalogos</a:t>
            </a: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Base </a:t>
            </a:r>
            <a:endParaRPr lang="es-ES" sz="2800" b="1" u="sng" dirty="0" smtClean="0">
              <a:solidFill>
                <a:srgbClr val="030C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7" name="Line 4"/>
          <p:cNvSpPr>
            <a:spLocks noChangeShapeType="1"/>
          </p:cNvSpPr>
          <p:nvPr/>
        </p:nvSpPr>
        <p:spPr bwMode="auto">
          <a:xfrm>
            <a:off x="395288" y="1196975"/>
            <a:ext cx="8353425" cy="0"/>
          </a:xfrm>
          <a:prstGeom prst="line">
            <a:avLst/>
          </a:prstGeom>
          <a:noFill/>
          <a:ln w="60325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21508" name="Text Box 8"/>
          <p:cNvSpPr txBox="1">
            <a:spLocks noChangeArrowheads="1"/>
          </p:cNvSpPr>
          <p:nvPr/>
        </p:nvSpPr>
        <p:spPr bwMode="auto">
          <a:xfrm>
            <a:off x="6228184" y="1896641"/>
            <a:ext cx="2520950" cy="149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sz="1400" dirty="0" smtClean="0">
                <a:solidFill>
                  <a:srgbClr val="333399"/>
                </a:solidFill>
              </a:rPr>
              <a:t>Administración de los puntos de acceso al </a:t>
            </a:r>
            <a:r>
              <a:rPr lang="es-MX" sz="1400" dirty="0" err="1" smtClean="0">
                <a:solidFill>
                  <a:srgbClr val="333399"/>
                </a:solidFill>
              </a:rPr>
              <a:t>Mapeador</a:t>
            </a:r>
            <a:endParaRPr lang="es-MX" sz="1400" dirty="0" smtClean="0">
              <a:solidFill>
                <a:srgbClr val="333399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es-MX" sz="1400" dirty="0" smtClean="0">
                <a:solidFill>
                  <a:srgbClr val="333399"/>
                </a:solidFill>
              </a:rPr>
              <a:t>Se usará para identificar cual será el punto de entrada o salida para los flujos, ya que se pueden asignar dinámicamente</a:t>
            </a:r>
            <a:endParaRPr lang="es-ES" sz="1400" dirty="0">
              <a:solidFill>
                <a:srgbClr val="333399"/>
              </a:solidFill>
            </a:endParaRPr>
          </a:p>
        </p:txBody>
      </p:sp>
      <p:sp>
        <p:nvSpPr>
          <p:cNvPr id="21509" name="Line 10"/>
          <p:cNvSpPr>
            <a:spLocks noChangeShapeType="1"/>
          </p:cNvSpPr>
          <p:nvPr/>
        </p:nvSpPr>
        <p:spPr bwMode="auto">
          <a:xfrm>
            <a:off x="323850" y="3965575"/>
            <a:ext cx="8497888" cy="0"/>
          </a:xfrm>
          <a:prstGeom prst="line">
            <a:avLst/>
          </a:prstGeom>
          <a:noFill/>
          <a:ln w="60325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21510" name="Rectangle 12"/>
          <p:cNvSpPr>
            <a:spLocks noChangeArrowheads="1"/>
          </p:cNvSpPr>
          <p:nvPr/>
        </p:nvSpPr>
        <p:spPr bwMode="auto">
          <a:xfrm>
            <a:off x="6372225" y="4093022"/>
            <a:ext cx="237648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s-MX" sz="1400" dirty="0">
                <a:solidFill>
                  <a:srgbClr val="333399"/>
                </a:solidFill>
              </a:rPr>
              <a:t>Administración de </a:t>
            </a:r>
            <a:r>
              <a:rPr lang="es-MX" sz="1400" dirty="0" smtClean="0">
                <a:solidFill>
                  <a:srgbClr val="333399"/>
                </a:solidFill>
              </a:rPr>
              <a:t>clientes</a:t>
            </a:r>
          </a:p>
          <a:p>
            <a:pPr algn="just"/>
            <a:endParaRPr lang="es-MX" sz="1400" dirty="0" smtClean="0">
              <a:solidFill>
                <a:srgbClr val="333399"/>
              </a:solidFill>
            </a:endParaRPr>
          </a:p>
          <a:p>
            <a:pPr algn="just"/>
            <a:r>
              <a:rPr lang="es-MX" sz="1400" dirty="0" smtClean="0">
                <a:solidFill>
                  <a:srgbClr val="333399"/>
                </a:solidFill>
              </a:rPr>
              <a:t>Se dan de alta los datos administrativos del cliente incluyendo el identificador de ese cliente en cada canal</a:t>
            </a:r>
            <a:endParaRPr lang="es-ES" sz="1400" dirty="0">
              <a:solidFill>
                <a:srgbClr val="333399"/>
              </a:solidFill>
            </a:endParaRPr>
          </a:p>
        </p:txBody>
      </p:sp>
      <p:sp>
        <p:nvSpPr>
          <p:cNvPr id="21511" name="Rectangle 20"/>
          <p:cNvSpPr>
            <a:spLocks noChangeArrowheads="1"/>
          </p:cNvSpPr>
          <p:nvPr/>
        </p:nvSpPr>
        <p:spPr bwMode="auto">
          <a:xfrm>
            <a:off x="1408113" y="5208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1512" name="Rectangle 22"/>
          <p:cNvSpPr>
            <a:spLocks noChangeArrowheads="1"/>
          </p:cNvSpPr>
          <p:nvPr/>
        </p:nvSpPr>
        <p:spPr bwMode="auto">
          <a:xfrm>
            <a:off x="1733550" y="497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1513" name="Rectangle 24"/>
          <p:cNvSpPr>
            <a:spLocks noChangeArrowheads="1"/>
          </p:cNvSpPr>
          <p:nvPr/>
        </p:nvSpPr>
        <p:spPr bwMode="auto">
          <a:xfrm>
            <a:off x="1155700" y="4551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2151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890713"/>
            <a:ext cx="57277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4129088"/>
            <a:ext cx="576103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323528" y="1392585"/>
            <a:ext cx="8208912" cy="441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s-MX" sz="1400" dirty="0" smtClean="0">
                <a:solidFill>
                  <a:srgbClr val="003366"/>
                </a:solidFill>
              </a:rPr>
              <a:t>El sistema basa su funcionalidad en catálogos de todos los componentes para que el usuario pueda interactuar con ellos y combinarlos libremente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22337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Procesos </a:t>
            </a:r>
            <a:r>
              <a:rPr lang="es-MX" sz="2800" b="1" u="sng" dirty="0" err="1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pricipales</a:t>
            </a: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identificados</a:t>
            </a:r>
            <a:b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MX" sz="2800" b="1" u="sng" dirty="0" err="1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Catalogos</a:t>
            </a: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Base</a:t>
            </a:r>
            <a:endParaRPr lang="es-ES" sz="2800" b="1" u="sng" dirty="0" smtClean="0">
              <a:solidFill>
                <a:srgbClr val="030C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Rectangle 11"/>
          <p:cNvSpPr>
            <a:spLocks noChangeArrowheads="1"/>
          </p:cNvSpPr>
          <p:nvPr/>
        </p:nvSpPr>
        <p:spPr bwMode="auto">
          <a:xfrm>
            <a:off x="6516216" y="4183051"/>
            <a:ext cx="237648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es-MX" sz="1400" dirty="0" smtClean="0">
                <a:solidFill>
                  <a:srgbClr val="333399"/>
                </a:solidFill>
              </a:rPr>
              <a:t>Alta de productos que ofrecen al cliente, y asignación de los pasos necesarios para su procesamiento en el sistema (flujo)</a:t>
            </a:r>
          </a:p>
          <a:p>
            <a:pPr algn="just"/>
            <a:endParaRPr lang="es-MX" sz="1400" dirty="0" smtClean="0">
              <a:solidFill>
                <a:srgbClr val="333399"/>
              </a:solidFill>
            </a:endParaRPr>
          </a:p>
          <a:p>
            <a:pPr algn="just"/>
            <a:r>
              <a:rPr lang="es-MX" sz="1400" dirty="0" smtClean="0">
                <a:solidFill>
                  <a:srgbClr val="333399"/>
                </a:solidFill>
              </a:rPr>
              <a:t>Un flujo puede ser utilizado por más de un producto, incluso si el usuario diseña nuevos productos estos podrían utilizar un flujo existente.</a:t>
            </a:r>
          </a:p>
        </p:txBody>
      </p:sp>
      <p:sp>
        <p:nvSpPr>
          <p:cNvPr id="22532" name="Text Box 13"/>
          <p:cNvSpPr txBox="1">
            <a:spLocks noChangeArrowheads="1"/>
          </p:cNvSpPr>
          <p:nvPr/>
        </p:nvSpPr>
        <p:spPr bwMode="auto">
          <a:xfrm>
            <a:off x="6516688" y="1541463"/>
            <a:ext cx="244792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sz="1400" dirty="0">
                <a:solidFill>
                  <a:srgbClr val="333399"/>
                </a:solidFill>
              </a:rPr>
              <a:t>Catalogo de flujos, contiene el ciclo completo de un archivo, desde que la información </a:t>
            </a:r>
            <a:r>
              <a:rPr lang="es-MX" sz="1400" dirty="0" smtClean="0">
                <a:solidFill>
                  <a:srgbClr val="333399"/>
                </a:solidFill>
              </a:rPr>
              <a:t>que se </a:t>
            </a:r>
            <a:r>
              <a:rPr lang="es-MX" sz="1400" dirty="0">
                <a:solidFill>
                  <a:srgbClr val="333399"/>
                </a:solidFill>
              </a:rPr>
              <a:t>recibe por parte del cliente  hasta el ultimo paso del mismo (Archivo entrada, Acuse, Validación, Remisión Parcial, Etc.)</a:t>
            </a:r>
            <a:endParaRPr lang="es-ES" sz="1400" dirty="0">
              <a:solidFill>
                <a:srgbClr val="333399"/>
              </a:solidFill>
            </a:endParaRPr>
          </a:p>
        </p:txBody>
      </p:sp>
      <p:sp>
        <p:nvSpPr>
          <p:cNvPr id="22533" name="Line 10"/>
          <p:cNvSpPr>
            <a:spLocks noChangeShapeType="1"/>
          </p:cNvSpPr>
          <p:nvPr/>
        </p:nvSpPr>
        <p:spPr bwMode="auto">
          <a:xfrm>
            <a:off x="322263" y="3860800"/>
            <a:ext cx="8497887" cy="0"/>
          </a:xfrm>
          <a:prstGeom prst="line">
            <a:avLst/>
          </a:prstGeom>
          <a:noFill/>
          <a:ln w="60325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22534" name="Line 10"/>
          <p:cNvSpPr>
            <a:spLocks noChangeShapeType="1"/>
          </p:cNvSpPr>
          <p:nvPr/>
        </p:nvSpPr>
        <p:spPr bwMode="auto">
          <a:xfrm>
            <a:off x="395288" y="1196975"/>
            <a:ext cx="8497887" cy="0"/>
          </a:xfrm>
          <a:prstGeom prst="line">
            <a:avLst/>
          </a:prstGeom>
          <a:noFill/>
          <a:ln w="60325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pic>
        <p:nvPicPr>
          <p:cNvPr id="2253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484313"/>
            <a:ext cx="6030912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4141788"/>
            <a:ext cx="5976937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22337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Procesos </a:t>
            </a:r>
            <a:r>
              <a:rPr lang="es-MX" sz="2800" b="1" u="sng" dirty="0" err="1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pricipales</a:t>
            </a: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identificados</a:t>
            </a:r>
            <a:b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MX" sz="2800" b="1" u="sng" dirty="0" err="1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Catalogos</a:t>
            </a:r>
            <a:r>
              <a:rPr lang="es-MX" sz="2800" b="1" u="sng" dirty="0" smtClean="0">
                <a:solidFill>
                  <a:srgbClr val="030C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Base</a:t>
            </a:r>
            <a:endParaRPr lang="es-ES" sz="2800" b="1" u="sng" dirty="0" smtClean="0">
              <a:solidFill>
                <a:srgbClr val="030C5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Line 4"/>
          <p:cNvSpPr>
            <a:spLocks noChangeShapeType="1"/>
          </p:cNvSpPr>
          <p:nvPr/>
        </p:nvSpPr>
        <p:spPr bwMode="auto">
          <a:xfrm>
            <a:off x="395288" y="1268413"/>
            <a:ext cx="8353425" cy="0"/>
          </a:xfrm>
          <a:prstGeom prst="line">
            <a:avLst/>
          </a:prstGeom>
          <a:noFill/>
          <a:ln w="60325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2132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6461125" y="1630363"/>
            <a:ext cx="26828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MX" sz="1600" dirty="0" smtClean="0">
                <a:solidFill>
                  <a:srgbClr val="333399"/>
                </a:solidFill>
              </a:rPr>
              <a:t>Los mapas los construye DyD y los sube al catalogo, el usuario sólo podrá darlos de baja y asignarles una descripción de su preferencia</a:t>
            </a: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0" y="1477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2356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54163"/>
            <a:ext cx="59055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BBVA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BBVA</Template>
  <TotalTime>21670</TotalTime>
  <Words>1004</Words>
  <Application>Microsoft Office PowerPoint</Application>
  <PresentationFormat>Presentación en pantalla (4:3)</PresentationFormat>
  <Paragraphs>102</Paragraphs>
  <Slides>17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9" baseType="lpstr">
      <vt:lpstr>Presentación BBVA</vt:lpstr>
      <vt:lpstr>Visio</vt:lpstr>
      <vt:lpstr>Presentación de PowerPoint</vt:lpstr>
      <vt:lpstr>Objetivos</vt:lpstr>
      <vt:lpstr>Alcance</vt:lpstr>
      <vt:lpstr>Alcance</vt:lpstr>
      <vt:lpstr>Procesos pricipales identificados Estandar de comunicacion</vt:lpstr>
      <vt:lpstr>Procesos pricipales identificados Alta de procesos</vt:lpstr>
      <vt:lpstr>Procesos pricipales identificados Catalogos Base </vt:lpstr>
      <vt:lpstr>Procesos pricipales identificados Catalogos Base</vt:lpstr>
      <vt:lpstr>Procesos pricipales identificados Catalogos Base</vt:lpstr>
      <vt:lpstr>Procesos pricipales identificados Alertamientos</vt:lpstr>
      <vt:lpstr>Procesos principales identificados Monintorización de procesos</vt:lpstr>
      <vt:lpstr>Procesos pricipales identificados Bitacora de eventos</vt:lpstr>
      <vt:lpstr>Procesos pricipales identificados Esquema de seguridad</vt:lpstr>
      <vt:lpstr>Flujo interno Mapeador</vt:lpstr>
      <vt:lpstr>Estándar de comunicación entrada</vt:lpstr>
      <vt:lpstr>Estándar de comunicación salida</vt:lpstr>
      <vt:lpstr>Resumen</vt:lpstr>
    </vt:vector>
  </TitlesOfParts>
  <Company>bbva bancomer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Marzo 2011</dc:title>
  <dc:creator>Yudith</dc:creator>
  <cp:lastModifiedBy>Agustin Ugalde</cp:lastModifiedBy>
  <cp:revision>999</cp:revision>
  <cp:lastPrinted>2011-01-27T22:45:12Z</cp:lastPrinted>
  <dcterms:created xsi:type="dcterms:W3CDTF">2011-03-11T22:11:10Z</dcterms:created>
  <dcterms:modified xsi:type="dcterms:W3CDTF">2012-12-18T22:09:03Z</dcterms:modified>
</cp:coreProperties>
</file>