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377" r:id="rId5"/>
    <p:sldId id="709" r:id="rId6"/>
    <p:sldId id="710" r:id="rId7"/>
    <p:sldId id="711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04" autoAdjust="0"/>
  </p:normalViewPr>
  <p:slideViewPr>
    <p:cSldViewPr snapToGrid="0">
      <p:cViewPr varScale="1">
        <p:scale>
          <a:sx n="70" d="100"/>
          <a:sy n="70" d="100"/>
        </p:scale>
        <p:origin x="5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Giraldo Echeverri" userId="c9dde78a-53bc-4407-bbfc-2bd39fed465c" providerId="ADAL" clId="{EBADC36C-D9C8-4FB8-94B5-023F32504D9E}"/>
    <pc:docChg chg="custSel modSld">
      <pc:chgData name="Felipe Giraldo Echeverri" userId="c9dde78a-53bc-4407-bbfc-2bd39fed465c" providerId="ADAL" clId="{EBADC36C-D9C8-4FB8-94B5-023F32504D9E}" dt="2024-08-20T21:07:56.832" v="92" actId="20577"/>
      <pc:docMkLst>
        <pc:docMk/>
      </pc:docMkLst>
      <pc:sldChg chg="modSp mod">
        <pc:chgData name="Felipe Giraldo Echeverri" userId="c9dde78a-53bc-4407-bbfc-2bd39fed465c" providerId="ADAL" clId="{EBADC36C-D9C8-4FB8-94B5-023F32504D9E}" dt="2024-08-20T21:07:56.832" v="92" actId="20577"/>
        <pc:sldMkLst>
          <pc:docMk/>
          <pc:sldMk cId="2054327305" sldId="710"/>
        </pc:sldMkLst>
        <pc:spChg chg="mod">
          <ac:chgData name="Felipe Giraldo Echeverri" userId="c9dde78a-53bc-4407-bbfc-2bd39fed465c" providerId="ADAL" clId="{EBADC36C-D9C8-4FB8-94B5-023F32504D9E}" dt="2024-08-20T21:07:56.832" v="92" actId="20577"/>
          <ac:spMkLst>
            <pc:docMk/>
            <pc:sldMk cId="2054327305" sldId="710"/>
            <ac:spMk id="3" creationId="{285A594D-1E52-8E09-F7E4-7AC85B0890CE}"/>
          </ac:spMkLst>
        </pc:spChg>
        <pc:spChg chg="mod">
          <ac:chgData name="Felipe Giraldo Echeverri" userId="c9dde78a-53bc-4407-bbfc-2bd39fed465c" providerId="ADAL" clId="{EBADC36C-D9C8-4FB8-94B5-023F32504D9E}" dt="2024-08-20T21:06:56.816" v="83" actId="20577"/>
          <ac:spMkLst>
            <pc:docMk/>
            <pc:sldMk cId="2054327305" sldId="710"/>
            <ac:spMk id="4" creationId="{33A554A7-C879-FD77-0B96-7ECB458D22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E0143-0A0A-4793-8FA3-0BB681348B41}" type="datetimeFigureOut">
              <a:rPr lang="es-CO" smtClean="0"/>
              <a:t>20/08/2024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F2CD9-9E5D-4935-AF9A-4613D343BD5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0718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AE136-FEA4-BC42-91F8-3C658FAFC5B0}" type="slidenum">
              <a:rPr lang="es-CO" smtClean="0"/>
              <a:t>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1553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dirty="0">
                <a:solidFill>
                  <a:schemeClr val="tx1"/>
                </a:solidFill>
              </a:rPr>
              <a:t>Solicitud del producto (nueva factura, retenciones tarjetas, operaciones leasing)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1"/>
                </a:solidFill>
              </a:rPr>
              <a:t>Cambio normativo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1"/>
                </a:solidFill>
              </a:rPr>
              <a:t>Actualización de calendario de vencimientos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1"/>
                </a:solidFill>
              </a:rPr>
              <a:t>Cambios de Administración  o creación de resoluciones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200" dirty="0">
              <a:solidFill>
                <a:schemeClr val="tx1"/>
              </a:solidFill>
            </a:endParaRP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CD2B0-A1FD-4F52-8816-598B238DEFA2}" type="slidenum">
              <a:rPr lang="es-CO" smtClean="0"/>
              <a:t>2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00337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CD2B0-A1FD-4F52-8816-598B238DEFA2}" type="slidenum">
              <a:rPr lang="es-CO" smtClean="0"/>
              <a:t>3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30390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CD2B0-A1FD-4F52-8816-598B238DEFA2}" type="slidenum">
              <a:rPr lang="es-CO" smtClean="0"/>
              <a:t>4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1252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9EA18-CFAC-B24E-F908-6A6D241C8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96450A-B1FD-70A5-BAF8-08DB2181E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0112D9-3BDD-998C-CBE0-B77EF112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EF9C-4EAB-4651-8779-A21915361A31}" type="datetimeFigureOut">
              <a:rPr lang="es-CO" smtClean="0"/>
              <a:t>20/08/2024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6BD8B4-F9F5-4DB9-B53B-3D28C70B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F281F-7D69-822E-3A3B-E61CEB45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A7B3-AA5A-4E1A-8863-C2CBF81756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704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93C77-0F0C-74E9-E9A5-56BEF5BC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DD8A1E-C5CE-33C8-C996-E0C77AE38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9DD2A6-0B32-3134-0A48-C6CA409D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EF9C-4EAB-4651-8779-A21915361A31}" type="datetimeFigureOut">
              <a:rPr lang="es-CO" smtClean="0"/>
              <a:t>20/08/2024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C164F7-F150-0695-4831-4BDFB0F0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F36CF6-1F24-8F21-2982-05E15284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A7B3-AA5A-4E1A-8863-C2CBF81756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5847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38D6BD-50E4-C8AE-4377-CB03778A5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96AD1E-4BA1-774E-3499-4D483EB75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FCF60-737F-A20C-224B-AAE309D6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EF9C-4EAB-4651-8779-A21915361A31}" type="datetimeFigureOut">
              <a:rPr lang="es-CO" smtClean="0"/>
              <a:t>20/08/2024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B42B08-36D2-B3EA-D1C5-38F5F1EE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EE7B5B-418B-2971-C165-AA0F4688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A7B3-AA5A-4E1A-8863-C2CBF81756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0583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24051A3-378C-E146-A17B-F3B2F69D3BAE}"/>
              </a:ext>
            </a:extLst>
          </p:cNvPr>
          <p:cNvSpPr/>
          <p:nvPr/>
        </p:nvSpPr>
        <p:spPr>
          <a:xfrm>
            <a:off x="9593943" y="6165850"/>
            <a:ext cx="2598057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893452B2-83FF-E24A-A4FA-95A19AD8F2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en el icono para agregar una imagen</a:t>
            </a:r>
            <a:endParaRPr lang="es-CO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287E784-6FA0-2641-974A-093B09B928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3817" y="5073196"/>
            <a:ext cx="6023426" cy="178480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 i="0">
                <a:latin typeface="CIBFont Sans" panose="020B0603020202020104" pitchFamily="34" charset="77"/>
              </a:defRPr>
            </a:lvl1pPr>
            <a:lvl2pPr marL="457200" indent="0" algn="r">
              <a:buNone/>
              <a:defRPr b="1" i="0">
                <a:latin typeface="CIBFont Sans" panose="020B0603020202020104" pitchFamily="34" charset="77"/>
              </a:defRPr>
            </a:lvl2pPr>
            <a:lvl3pPr marL="914400" indent="0" algn="r">
              <a:buNone/>
              <a:defRPr b="1" i="0">
                <a:latin typeface="CIBFont Sans" panose="020B0603020202020104" pitchFamily="34" charset="77"/>
              </a:defRPr>
            </a:lvl3pPr>
            <a:lvl4pPr marL="1371600" indent="0" algn="r">
              <a:buNone/>
              <a:defRPr b="1" i="0">
                <a:latin typeface="CIBFont Sans" panose="020B0603020202020104" pitchFamily="34" charset="77"/>
              </a:defRPr>
            </a:lvl4pPr>
            <a:lvl5pPr marL="1828800" indent="0" algn="r">
              <a:buNone/>
              <a:defRPr b="1" i="0">
                <a:latin typeface="CIBFont Sans" panose="020B0603020202020104" pitchFamily="34" charset="77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3DCAECF-1D48-CE40-BFCA-6E3EBF0D3829}"/>
              </a:ext>
            </a:extLst>
          </p:cNvPr>
          <p:cNvCxnSpPr>
            <a:cxnSpLocks/>
          </p:cNvCxnSpPr>
          <p:nvPr/>
        </p:nvCxnSpPr>
        <p:spPr>
          <a:xfrm>
            <a:off x="7710544" y="5162941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D5AE5C26-3390-D346-8ACB-87558251C05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3846" y="5597388"/>
            <a:ext cx="3592233" cy="46245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39F1125-AD63-D448-870D-7771AAED7FB2}"/>
              </a:ext>
            </a:extLst>
          </p:cNvPr>
          <p:cNvSpPr/>
          <p:nvPr userDrawn="1"/>
        </p:nvSpPr>
        <p:spPr>
          <a:xfrm>
            <a:off x="9593943" y="6165850"/>
            <a:ext cx="2598057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608E9F-BA84-734F-A6A6-D8203B4A5BBD}"/>
              </a:ext>
            </a:extLst>
          </p:cNvPr>
          <p:cNvCxnSpPr>
            <a:cxnSpLocks/>
          </p:cNvCxnSpPr>
          <p:nvPr userDrawn="1"/>
        </p:nvCxnSpPr>
        <p:spPr>
          <a:xfrm>
            <a:off x="7710544" y="5162941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9DD8E01F-56ED-0841-BEE5-9B03DF4BD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3846" y="5597388"/>
            <a:ext cx="3592233" cy="4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0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82944DD-11B7-304B-882A-C91CBE0B2E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7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71ADA-2D84-93ED-BBB6-4BC0D9A5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EC44AE-A088-6473-E5DD-7D8BBB974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DF6FEA-1616-B8CB-8A57-D09D2D2C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EF9C-4EAB-4651-8779-A21915361A31}" type="datetimeFigureOut">
              <a:rPr lang="es-CO" smtClean="0"/>
              <a:t>20/08/2024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11DCE7-DCB7-1E16-0953-CA9DE740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0677D3-22C2-F344-A6F1-6EB87312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A7B3-AA5A-4E1A-8863-C2CBF81756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1083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19C08-A8D6-1542-238F-F5001596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F92EA6-2CB4-FA6D-05B6-8307F949C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96A606-35F6-0739-46BB-1B2AFAB3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EF9C-4EAB-4651-8779-A21915361A31}" type="datetimeFigureOut">
              <a:rPr lang="es-CO" smtClean="0"/>
              <a:t>20/08/2024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14709D-71BB-3485-4E22-2DD3180A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05B654-83A7-1981-58F5-4227DC73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A7B3-AA5A-4E1A-8863-C2CBF81756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8531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BF9B7-27AB-AA02-8475-192A82F4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7F74F0-58B8-98D2-EEF8-93B7EA63F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8F800F-7024-12B8-91D6-E9715821C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7E227B-A321-2F9A-1667-E290D02E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EF9C-4EAB-4651-8779-A21915361A31}" type="datetimeFigureOut">
              <a:rPr lang="es-CO" smtClean="0"/>
              <a:t>20/08/2024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550276-2C5F-0ED4-060F-F51746C6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4F879C-28D7-48D9-E90B-ADAF04DD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A7B3-AA5A-4E1A-8863-C2CBF81756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152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17B92-8C3B-FE0B-6669-1E0A52C4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F1D124-8081-1201-A637-2BE6FAC6B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D0E32C-F8B3-EE86-4C4C-6C9E00F5F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751BB90-79D1-8338-AECB-E4E42CE86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1D78B2-F316-F4F5-0863-51B7A7ACE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52B5F8-6455-06FB-DDE2-D1C214CC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EF9C-4EAB-4651-8779-A21915361A31}" type="datetimeFigureOut">
              <a:rPr lang="es-CO" smtClean="0"/>
              <a:t>20/08/2024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50CBAB4-9196-4E5C-4FD5-09B39CFF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A47FB7-3B8A-D234-2F9B-08C73453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A7B3-AA5A-4E1A-8863-C2CBF81756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0038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B1CC7-A92D-FA03-AADA-EA476AF6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BEE3DA-E7EE-73A3-D1B2-FB7A0106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EF9C-4EAB-4651-8779-A21915361A31}" type="datetimeFigureOut">
              <a:rPr lang="es-CO" smtClean="0"/>
              <a:t>20/08/2024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D42B3B-BB8C-1B23-E9A7-C1807462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3A87D5-E8BB-4AC3-595B-257EBA55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A7B3-AA5A-4E1A-8863-C2CBF81756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7306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A5A2A35-EDBD-8A32-EEAA-65FEB027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EF9C-4EAB-4651-8779-A21915361A31}" type="datetimeFigureOut">
              <a:rPr lang="es-CO" smtClean="0"/>
              <a:t>20/08/2024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BE36937-C23A-0B51-B549-5CD0ABAF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6DEE81-9177-43A7-CBD0-3A2AB012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A7B3-AA5A-4E1A-8863-C2CBF81756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704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DC2FF-6C9C-C7A1-239C-A5541DB4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537FAB-7A69-0487-3884-C1B4B9C2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EDF6C6-FD03-C7BB-479B-286C5E66B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877B8A-CE59-A992-328A-F13ED9DE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EF9C-4EAB-4651-8779-A21915361A31}" type="datetimeFigureOut">
              <a:rPr lang="es-CO" smtClean="0"/>
              <a:t>20/08/2024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6B7714-FDD4-7D98-E06E-8B1AFB90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DDFDC6-9204-96BF-AEE2-252ABF05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A7B3-AA5A-4E1A-8863-C2CBF81756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0962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AA681-24BA-CFD4-E228-9E6E6AA5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CAE6FF-2573-F32A-5396-2EA217C24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77EF8B-FD82-B4F3-29ED-769210A1E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363D4D-76F5-3A94-1921-E34B0004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EF9C-4EAB-4651-8779-A21915361A31}" type="datetimeFigureOut">
              <a:rPr lang="es-CO" smtClean="0"/>
              <a:t>20/08/2024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21516F-2779-B4EF-55DA-275DB07F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DB9271-52CE-A11B-CD3A-E52AB63A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A7B3-AA5A-4E1A-8863-C2CBF81756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1268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28962E-D091-8407-E608-780F8E82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D127D7-DDAF-6E7A-4A24-BC472575E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26518A-2DC8-FD04-EA88-28F5EE48C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83EF9C-4EAB-4651-8779-A21915361A31}" type="datetimeFigureOut">
              <a:rPr lang="es-CO" smtClean="0"/>
              <a:t>20/08/2024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7510E0-51FA-8869-975A-1277CC903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8DEB2F-6109-A8D7-C72E-9F53E2BCD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51A7B3-AA5A-4E1A-8863-C2CBF81756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5023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9EBCFBF-8939-494B-AA7F-FD9AA8186A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" t="-139" r="8543" b="12476"/>
          <a:stretch/>
        </p:blipFill>
        <p:spPr>
          <a:xfrm rot="600000">
            <a:off x="-189752" y="4859966"/>
            <a:ext cx="11579658" cy="274679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561D85F-017E-FB4C-B1B9-CCF414C5F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315" y="3295786"/>
            <a:ext cx="2809400" cy="361679"/>
          </a:xfrm>
          <a:prstGeom prst="rect">
            <a:avLst/>
          </a:prstGeom>
        </p:spPr>
      </p:pic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5F757CBA-9EC4-CC4C-84E3-62E310511310}"/>
              </a:ext>
            </a:extLst>
          </p:cNvPr>
          <p:cNvSpPr txBox="1">
            <a:spLocks/>
          </p:cNvSpPr>
          <p:nvPr/>
        </p:nvSpPr>
        <p:spPr>
          <a:xfrm>
            <a:off x="1153866" y="2551259"/>
            <a:ext cx="4816493" cy="110620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CO" sz="3200" b="1" dirty="0">
                <a:solidFill>
                  <a:srgbClr val="2C2A29"/>
                </a:solidFill>
                <a:latin typeface="CIBFont Sans"/>
              </a:rPr>
              <a:t>Consecución de la Norma</a:t>
            </a:r>
          </a:p>
          <a:p>
            <a:pPr marL="0" indent="0" algn="r">
              <a:buNone/>
            </a:pPr>
            <a:endParaRPr lang="es-CO" sz="3200" b="1" dirty="0">
              <a:solidFill>
                <a:srgbClr val="2C2A29"/>
              </a:solidFill>
              <a:latin typeface="CIBFont Sans"/>
            </a:endParaRPr>
          </a:p>
          <a:p>
            <a:pPr marL="0" indent="0" algn="r">
              <a:buNone/>
            </a:pPr>
            <a:r>
              <a:rPr lang="es-CO" sz="2000" b="1" dirty="0">
                <a:solidFill>
                  <a:srgbClr val="2C2A29"/>
                </a:solidFill>
                <a:latin typeface="CIBFont Sans"/>
              </a:rPr>
              <a:t>Sección Cumplimiento Servicios Tributarios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CFEF09A-1356-EE4D-A63B-865C7CF1CD6F}"/>
              </a:ext>
            </a:extLst>
          </p:cNvPr>
          <p:cNvCxnSpPr>
            <a:cxnSpLocks/>
          </p:cNvCxnSpPr>
          <p:nvPr/>
        </p:nvCxnSpPr>
        <p:spPr>
          <a:xfrm>
            <a:off x="6179344" y="2810948"/>
            <a:ext cx="0" cy="1331354"/>
          </a:xfrm>
          <a:prstGeom prst="line">
            <a:avLst/>
          </a:prstGeom>
          <a:ln w="25400" cap="rnd">
            <a:solidFill>
              <a:srgbClr val="2C2A2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0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06DE8B8-48E2-2F4F-A2EB-C0B3E290CA06}"/>
              </a:ext>
            </a:extLst>
          </p:cNvPr>
          <p:cNvSpPr/>
          <p:nvPr/>
        </p:nvSpPr>
        <p:spPr>
          <a:xfrm>
            <a:off x="0" y="17406"/>
            <a:ext cx="12192000" cy="9221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D9C46E6-0E96-5440-B849-EA7894DF1E2C}"/>
              </a:ext>
            </a:extLst>
          </p:cNvPr>
          <p:cNvSpPr txBox="1">
            <a:spLocks/>
          </p:cNvSpPr>
          <p:nvPr/>
        </p:nvSpPr>
        <p:spPr>
          <a:xfrm>
            <a:off x="389565" y="140193"/>
            <a:ext cx="4935415" cy="9511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b="1" dirty="0">
                <a:solidFill>
                  <a:schemeClr val="bg1"/>
                </a:solidFill>
                <a:latin typeface="CIBFont Sans" panose="020B0603020202020104" pitchFamily="34" charset="77"/>
              </a:rPr>
              <a:t>Consecución de la norma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CB86F20-A123-4E7B-B49B-37504C62A908}"/>
              </a:ext>
            </a:extLst>
          </p:cNvPr>
          <p:cNvSpPr txBox="1"/>
          <p:nvPr/>
        </p:nvSpPr>
        <p:spPr>
          <a:xfrm>
            <a:off x="868542" y="6491283"/>
            <a:ext cx="10284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i="1" dirty="0"/>
              <a:t>Secretarias de hacienda municipales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2F0D0F8F-76BD-4F69-9C8B-F789D7B02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5635381" y="733913"/>
            <a:ext cx="337151" cy="1120913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AF96104-307E-41DE-8230-1B11D64E7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891" y="161952"/>
            <a:ext cx="2126131" cy="526097"/>
          </a:xfrm>
          <a:prstGeom prst="rect">
            <a:avLst/>
          </a:prstGeom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5FC508D0-DB58-B0FF-9906-1DB040B42C29}"/>
              </a:ext>
            </a:extLst>
          </p:cNvPr>
          <p:cNvSpPr/>
          <p:nvPr/>
        </p:nvSpPr>
        <p:spPr>
          <a:xfrm>
            <a:off x="85054" y="1122990"/>
            <a:ext cx="1290984" cy="7504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Activación</a:t>
            </a:r>
          </a:p>
        </p:txBody>
      </p:sp>
      <p:sp>
        <p:nvSpPr>
          <p:cNvPr id="46" name="Diagrama de flujo: proceso 45">
            <a:extLst>
              <a:ext uri="{FF2B5EF4-FFF2-40B4-BE49-F238E27FC236}">
                <a16:creationId xmlns:a16="http://schemas.microsoft.com/office/drawing/2014/main" id="{47BCF9EB-E150-87C7-BDC9-0A934AB37562}"/>
              </a:ext>
            </a:extLst>
          </p:cNvPr>
          <p:cNvSpPr/>
          <p:nvPr/>
        </p:nvSpPr>
        <p:spPr>
          <a:xfrm>
            <a:off x="85055" y="4088044"/>
            <a:ext cx="1290983" cy="2081861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1"/>
                </a:solidFill>
              </a:rPr>
              <a:t>Cambio normativo</a:t>
            </a:r>
          </a:p>
        </p:txBody>
      </p:sp>
      <p:sp>
        <p:nvSpPr>
          <p:cNvPr id="47" name="Flecha: a la derecha 46">
            <a:extLst>
              <a:ext uri="{FF2B5EF4-FFF2-40B4-BE49-F238E27FC236}">
                <a16:creationId xmlns:a16="http://schemas.microsoft.com/office/drawing/2014/main" id="{BBABD8D4-0B61-0875-66B8-79CD1F5CA2BA}"/>
              </a:ext>
            </a:extLst>
          </p:cNvPr>
          <p:cNvSpPr/>
          <p:nvPr/>
        </p:nvSpPr>
        <p:spPr>
          <a:xfrm>
            <a:off x="9089136" y="2469672"/>
            <a:ext cx="1446128" cy="120973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</a:rPr>
              <a:t>Emisión</a:t>
            </a:r>
          </a:p>
          <a:p>
            <a:pPr algn="ctr"/>
            <a:r>
              <a:rPr lang="es-CO" sz="1100" b="1" dirty="0">
                <a:solidFill>
                  <a:schemeClr val="tx1"/>
                </a:solidFill>
              </a:rPr>
              <a:t>Lineamiento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F5D3C2AB-0A96-A1A9-0F71-7203FA723AA7}"/>
              </a:ext>
            </a:extLst>
          </p:cNvPr>
          <p:cNvSpPr/>
          <p:nvPr/>
        </p:nvSpPr>
        <p:spPr>
          <a:xfrm>
            <a:off x="1494602" y="4110119"/>
            <a:ext cx="1868907" cy="196638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1"/>
                </a:solidFill>
              </a:rPr>
              <a:t>Solicitud por correo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1"/>
                </a:solidFill>
              </a:rPr>
              <a:t>Consulta por el portal.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1"/>
                </a:solidFill>
              </a:rPr>
              <a:t>Portal Tributario municipal.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1"/>
                </a:solidFill>
              </a:rPr>
              <a:t>Llamada o visita a la secretaria de hacienda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4" name="Diagrama de flujo: proceso 3">
            <a:extLst>
              <a:ext uri="{FF2B5EF4-FFF2-40B4-BE49-F238E27FC236}">
                <a16:creationId xmlns:a16="http://schemas.microsoft.com/office/drawing/2014/main" id="{039517B5-2E5E-03FC-E479-CC34307AE256}"/>
              </a:ext>
            </a:extLst>
          </p:cNvPr>
          <p:cNvSpPr/>
          <p:nvPr/>
        </p:nvSpPr>
        <p:spPr>
          <a:xfrm>
            <a:off x="85054" y="2018599"/>
            <a:ext cx="1300227" cy="196638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1"/>
                </a:solidFill>
              </a:rPr>
              <a:t>Solicitud del producto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DF627A3-BA62-B80F-DC84-7C7630B6CC04}"/>
              </a:ext>
            </a:extLst>
          </p:cNvPr>
          <p:cNvSpPr/>
          <p:nvPr/>
        </p:nvSpPr>
        <p:spPr>
          <a:xfrm>
            <a:off x="1444867" y="1137239"/>
            <a:ext cx="1868907" cy="7504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Consecución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87C4002-0D03-3AE2-B796-B11CB54AEDF4}"/>
              </a:ext>
            </a:extLst>
          </p:cNvPr>
          <p:cNvSpPr/>
          <p:nvPr/>
        </p:nvSpPr>
        <p:spPr>
          <a:xfrm>
            <a:off x="3466260" y="1113246"/>
            <a:ext cx="1551352" cy="7504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Recepción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452A257-4658-B87B-5D5F-463B6967D3D1}"/>
              </a:ext>
            </a:extLst>
          </p:cNvPr>
          <p:cNvSpPr/>
          <p:nvPr/>
        </p:nvSpPr>
        <p:spPr>
          <a:xfrm>
            <a:off x="3505533" y="4101038"/>
            <a:ext cx="1538977" cy="196638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1"/>
                </a:solidFill>
              </a:rPr>
              <a:t>Archivo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1"/>
                </a:solidFill>
              </a:rPr>
              <a:t>Imagen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1"/>
                </a:solidFill>
              </a:rPr>
              <a:t>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1"/>
                </a:solidFill>
              </a:rPr>
              <a:t>Correo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 err="1">
                <a:solidFill>
                  <a:schemeClr val="tx1"/>
                </a:solidFill>
              </a:rPr>
              <a:t>One</a:t>
            </a:r>
            <a:r>
              <a:rPr lang="es-CO" sz="1200" dirty="0">
                <a:solidFill>
                  <a:schemeClr val="tx1"/>
                </a:solidFill>
              </a:rPr>
              <a:t>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1"/>
                </a:solidFill>
              </a:rPr>
              <a:t>Descarga desde el portal municipal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17D71CF-F996-87E1-48AD-6C9CAD69D710}"/>
              </a:ext>
            </a:extLst>
          </p:cNvPr>
          <p:cNvSpPr/>
          <p:nvPr/>
        </p:nvSpPr>
        <p:spPr>
          <a:xfrm>
            <a:off x="7242489" y="3255628"/>
            <a:ext cx="1538977" cy="284291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200" b="1" dirty="0">
                <a:solidFill>
                  <a:schemeClr val="tx1"/>
                </a:solidFill>
                <a:hlinkClick r:id="rId5" action="ppaction://hlinksldjump"/>
              </a:rPr>
              <a:t>Palabras claves para identificar</a:t>
            </a:r>
            <a:r>
              <a:rPr lang="es-CO" sz="1200" b="1" dirty="0">
                <a:solidFill>
                  <a:schemeClr val="tx1"/>
                </a:solidFill>
              </a:rPr>
              <a:t>:</a:t>
            </a:r>
          </a:p>
          <a:p>
            <a:endParaRPr lang="es-CO" sz="1200" b="1" dirty="0">
              <a:solidFill>
                <a:schemeClr val="tx1"/>
              </a:solidFill>
            </a:endParaRPr>
          </a:p>
          <a:p>
            <a:endParaRPr lang="es-CO" sz="12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b="1" dirty="0">
                <a:solidFill>
                  <a:schemeClr val="tx1"/>
                </a:solidFill>
              </a:rPr>
              <a:t>Calendario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b="1" dirty="0">
                <a:solidFill>
                  <a:schemeClr val="tx1"/>
                </a:solidFill>
              </a:rPr>
              <a:t>Matriz de parámetros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b="1" dirty="0">
                <a:solidFill>
                  <a:schemeClr val="tx1"/>
                </a:solidFill>
              </a:rPr>
              <a:t>Formatos de Exógena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b="1" dirty="0">
                <a:solidFill>
                  <a:schemeClr val="tx1"/>
                </a:solidFill>
              </a:rPr>
              <a:t>Conceptos Exógena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A1B08A6-3433-80B6-05A3-EBE99FDA78FD}"/>
              </a:ext>
            </a:extLst>
          </p:cNvPr>
          <p:cNvSpPr/>
          <p:nvPr/>
        </p:nvSpPr>
        <p:spPr>
          <a:xfrm>
            <a:off x="7077523" y="1108735"/>
            <a:ext cx="1868907" cy="762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Extracción y análisis</a:t>
            </a:r>
          </a:p>
        </p:txBody>
      </p:sp>
      <p:sp>
        <p:nvSpPr>
          <p:cNvPr id="17" name="Abrir llave 16">
            <a:extLst>
              <a:ext uri="{FF2B5EF4-FFF2-40B4-BE49-F238E27FC236}">
                <a16:creationId xmlns:a16="http://schemas.microsoft.com/office/drawing/2014/main" id="{B9D284DF-F5BC-8A67-E28C-7592F4316917}"/>
              </a:ext>
            </a:extLst>
          </p:cNvPr>
          <p:cNvSpPr/>
          <p:nvPr/>
        </p:nvSpPr>
        <p:spPr>
          <a:xfrm>
            <a:off x="10477751" y="2046213"/>
            <a:ext cx="501694" cy="204183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Diagrama de flujo: disco magnético 18">
            <a:extLst>
              <a:ext uri="{FF2B5EF4-FFF2-40B4-BE49-F238E27FC236}">
                <a16:creationId xmlns:a16="http://schemas.microsoft.com/office/drawing/2014/main" id="{7615F3AB-DFDC-2004-FE61-F20F6D45FFDC}"/>
              </a:ext>
            </a:extLst>
          </p:cNvPr>
          <p:cNvSpPr/>
          <p:nvPr/>
        </p:nvSpPr>
        <p:spPr>
          <a:xfrm>
            <a:off x="10882303" y="2046213"/>
            <a:ext cx="1213839" cy="49988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</a:rPr>
              <a:t>ICA</a:t>
            </a:r>
          </a:p>
        </p:txBody>
      </p:sp>
      <p:sp>
        <p:nvSpPr>
          <p:cNvPr id="20" name="Diagrama de flujo: disco magnético 19">
            <a:extLst>
              <a:ext uri="{FF2B5EF4-FFF2-40B4-BE49-F238E27FC236}">
                <a16:creationId xmlns:a16="http://schemas.microsoft.com/office/drawing/2014/main" id="{3BC57D8A-788A-BF1D-089C-EC796658DCE6}"/>
              </a:ext>
            </a:extLst>
          </p:cNvPr>
          <p:cNvSpPr/>
          <p:nvPr/>
        </p:nvSpPr>
        <p:spPr>
          <a:xfrm>
            <a:off x="10882304" y="3380426"/>
            <a:ext cx="1213839" cy="49988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</a:rPr>
              <a:t>RETEICA</a:t>
            </a:r>
          </a:p>
        </p:txBody>
      </p:sp>
      <p:sp>
        <p:nvSpPr>
          <p:cNvPr id="21" name="Diagrama de flujo: disco magnético 20">
            <a:extLst>
              <a:ext uri="{FF2B5EF4-FFF2-40B4-BE49-F238E27FC236}">
                <a16:creationId xmlns:a16="http://schemas.microsoft.com/office/drawing/2014/main" id="{4B43037F-483F-EE51-5FA4-35E1BE582CCC}"/>
              </a:ext>
            </a:extLst>
          </p:cNvPr>
          <p:cNvSpPr/>
          <p:nvPr/>
        </p:nvSpPr>
        <p:spPr>
          <a:xfrm>
            <a:off x="10882302" y="4931558"/>
            <a:ext cx="1213839" cy="49988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</a:rPr>
              <a:t>EXÓGENA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03F4DC2-8073-7A8F-D0AF-ECCC6D1ECF3A}"/>
              </a:ext>
            </a:extLst>
          </p:cNvPr>
          <p:cNvSpPr/>
          <p:nvPr/>
        </p:nvSpPr>
        <p:spPr>
          <a:xfrm>
            <a:off x="5155984" y="1122018"/>
            <a:ext cx="1551352" cy="7504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Custodia de la norma</a:t>
            </a: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082DDB1A-AE38-28B6-5228-F64EECD47380}"/>
              </a:ext>
            </a:extLst>
          </p:cNvPr>
          <p:cNvSpPr/>
          <p:nvPr/>
        </p:nvSpPr>
        <p:spPr>
          <a:xfrm>
            <a:off x="4949512" y="2908530"/>
            <a:ext cx="2197980" cy="2121229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b="1" dirty="0">
              <a:solidFill>
                <a:schemeClr val="tx1"/>
              </a:solidFill>
            </a:endParaRPr>
          </a:p>
          <a:p>
            <a:pPr algn="ctr"/>
            <a:r>
              <a:rPr lang="es-CO" sz="1400" b="1" dirty="0">
                <a:solidFill>
                  <a:schemeClr val="tx1"/>
                </a:solidFill>
              </a:rPr>
              <a:t>SharePoint</a:t>
            </a:r>
            <a:endParaRPr lang="es-CO" sz="1600" b="1" dirty="0">
              <a:solidFill>
                <a:schemeClr val="tx1"/>
              </a:solidFill>
            </a:endParaRPr>
          </a:p>
          <a:p>
            <a:pPr algn="ctr"/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F73387F-3092-68F7-8E5E-DE25F23E3A03}"/>
              </a:ext>
            </a:extLst>
          </p:cNvPr>
          <p:cNvSpPr/>
          <p:nvPr/>
        </p:nvSpPr>
        <p:spPr>
          <a:xfrm>
            <a:off x="9794144" y="1125603"/>
            <a:ext cx="1868907" cy="762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Resultados</a:t>
            </a: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6DAE97B6-2BCB-45CC-483D-5982E98F81F8}"/>
              </a:ext>
            </a:extLst>
          </p:cNvPr>
          <p:cNvSpPr/>
          <p:nvPr/>
        </p:nvSpPr>
        <p:spPr>
          <a:xfrm>
            <a:off x="9089136" y="4567697"/>
            <a:ext cx="1446128" cy="120973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</a:rPr>
              <a:t>Parámetro cumplimiento</a:t>
            </a:r>
          </a:p>
        </p:txBody>
      </p:sp>
      <p:pic>
        <p:nvPicPr>
          <p:cNvPr id="24" name="Gráfico 23">
            <a:extLst>
              <a:ext uri="{FF2B5EF4-FFF2-40B4-BE49-F238E27FC236}">
                <a16:creationId xmlns:a16="http://schemas.microsoft.com/office/drawing/2014/main" id="{E6DCCE20-8AED-6D99-8D5A-6F56A3A18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2814" y="3142879"/>
            <a:ext cx="776173" cy="776173"/>
          </a:xfrm>
          <a:prstGeom prst="rect">
            <a:avLst/>
          </a:prstGeom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AC92217-9309-1882-428E-16F0DBE1AF9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376038" y="2870383"/>
            <a:ext cx="467246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C389BD9-7EFC-9C05-BD7E-BEBCD2B434DB}"/>
              </a:ext>
            </a:extLst>
          </p:cNvPr>
          <p:cNvCxnSpPr>
            <a:stCxn id="10" idx="3"/>
            <a:endCxn id="6" idx="2"/>
          </p:cNvCxnSpPr>
          <p:nvPr/>
        </p:nvCxnSpPr>
        <p:spPr>
          <a:xfrm flipV="1">
            <a:off x="5044510" y="5029759"/>
            <a:ext cx="100399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57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06DE8B8-48E2-2F4F-A2EB-C0B3E290CA06}"/>
              </a:ext>
            </a:extLst>
          </p:cNvPr>
          <p:cNvSpPr/>
          <p:nvPr/>
        </p:nvSpPr>
        <p:spPr>
          <a:xfrm>
            <a:off x="0" y="55763"/>
            <a:ext cx="12192000" cy="9221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D9C46E6-0E96-5440-B849-EA7894DF1E2C}"/>
              </a:ext>
            </a:extLst>
          </p:cNvPr>
          <p:cNvSpPr txBox="1">
            <a:spLocks/>
          </p:cNvSpPr>
          <p:nvPr/>
        </p:nvSpPr>
        <p:spPr>
          <a:xfrm>
            <a:off x="789718" y="143063"/>
            <a:ext cx="4935415" cy="9511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b="1" dirty="0">
                <a:solidFill>
                  <a:schemeClr val="bg1"/>
                </a:solidFill>
                <a:latin typeface="CIBFont Sans" panose="020B0603020202020104" pitchFamily="34" charset="77"/>
              </a:rPr>
              <a:t>Palabras Claves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CB86F20-A123-4E7B-B49B-37504C62A908}"/>
              </a:ext>
            </a:extLst>
          </p:cNvPr>
          <p:cNvSpPr txBox="1"/>
          <p:nvPr/>
        </p:nvSpPr>
        <p:spPr>
          <a:xfrm>
            <a:off x="868542" y="6491283"/>
            <a:ext cx="10284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i="1" dirty="0"/>
              <a:t>Secretarias de hacienda municipales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2F0D0F8F-76BD-4F69-9C8B-F789D7B02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5635381" y="733913"/>
            <a:ext cx="337151" cy="1120913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AF96104-307E-41DE-8230-1B11D64E7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890" y="300572"/>
            <a:ext cx="2126131" cy="52609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85A594D-1E52-8E09-F7E4-7AC85B0890CE}"/>
              </a:ext>
            </a:extLst>
          </p:cNvPr>
          <p:cNvSpPr txBox="1"/>
          <p:nvPr/>
        </p:nvSpPr>
        <p:spPr>
          <a:xfrm>
            <a:off x="303839" y="2422470"/>
            <a:ext cx="406699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s-CO" sz="1600" dirty="0"/>
              <a:t>Impuesto de Industria y Comercio.</a:t>
            </a:r>
          </a:p>
          <a:p>
            <a:pPr marL="342900" indent="-342900">
              <a:buFont typeface="+mj-lt"/>
              <a:buAutoNum type="arabicParenR"/>
            </a:pPr>
            <a:r>
              <a:rPr lang="es-CO" sz="1600" dirty="0"/>
              <a:t>ICA.</a:t>
            </a:r>
          </a:p>
          <a:p>
            <a:pPr marL="342900" indent="-342900">
              <a:buFont typeface="+mj-lt"/>
              <a:buAutoNum type="arabicParenR"/>
            </a:pPr>
            <a:r>
              <a:rPr lang="es-CO" sz="1600" b="0" i="0" u="none" strike="noStrike" baseline="0" dirty="0">
                <a:latin typeface="Arial" panose="020B0604020202020204" pitchFamily="34" charset="0"/>
              </a:rPr>
              <a:t>Impuesto de industri</a:t>
            </a:r>
            <a:r>
              <a:rPr lang="es-CO" sz="1600" dirty="0">
                <a:latin typeface="Arial" panose="020B0604020202020204" pitchFamily="34" charset="0"/>
              </a:rPr>
              <a:t>a y comercio sector financiero.</a:t>
            </a:r>
          </a:p>
          <a:p>
            <a:pPr marL="342900" indent="-342900">
              <a:buFont typeface="+mj-lt"/>
              <a:buAutoNum type="arabicParenR"/>
            </a:pPr>
            <a:r>
              <a:rPr lang="es-CO" sz="1600" dirty="0"/>
              <a:t>Retención de industria y comercio.</a:t>
            </a:r>
          </a:p>
          <a:p>
            <a:pPr marL="342900" indent="-342900">
              <a:buFont typeface="+mj-lt"/>
              <a:buAutoNum type="arabicParenR"/>
            </a:pPr>
            <a:r>
              <a:rPr lang="es-CO" sz="1600" dirty="0" err="1"/>
              <a:t>Reteica</a:t>
            </a:r>
            <a:r>
              <a:rPr lang="es-CO" sz="1600" dirty="0"/>
              <a:t>.</a:t>
            </a:r>
          </a:p>
          <a:p>
            <a:pPr marL="342900" indent="-342900">
              <a:buFont typeface="+mj-lt"/>
              <a:buAutoNum type="arabicParenR"/>
            </a:pPr>
            <a:r>
              <a:rPr lang="es-CO" sz="1600" dirty="0"/>
              <a:t>Agentes de Retención.</a:t>
            </a:r>
          </a:p>
          <a:p>
            <a:pPr marL="342900" indent="-342900">
              <a:buFont typeface="+mj-lt"/>
              <a:buAutoNum type="arabicParenR"/>
            </a:pPr>
            <a:r>
              <a:rPr lang="es-CO" sz="1600" dirty="0"/>
              <a:t>Sanciones.</a:t>
            </a:r>
          </a:p>
          <a:p>
            <a:pPr marL="342900" indent="-342900">
              <a:buFont typeface="+mj-lt"/>
              <a:buAutoNum type="arabicParenR"/>
            </a:pPr>
            <a:r>
              <a:rPr lang="es-CO" sz="1600" dirty="0"/>
              <a:t>Plazos.</a:t>
            </a:r>
          </a:p>
          <a:p>
            <a:pPr marL="342900" indent="-342900">
              <a:buFont typeface="+mj-lt"/>
              <a:buAutoNum type="arabicParenR"/>
            </a:pPr>
            <a:r>
              <a:rPr lang="es-CO" sz="1600" dirty="0"/>
              <a:t>Sobretasas.</a:t>
            </a:r>
          </a:p>
          <a:p>
            <a:pPr marL="342900" indent="-342900">
              <a:buFont typeface="+mj-lt"/>
              <a:buAutoNum type="arabicParenR"/>
            </a:pPr>
            <a:r>
              <a:rPr lang="es-CO" sz="1600" dirty="0"/>
              <a:t>Avisos y tableros.</a:t>
            </a:r>
          </a:p>
          <a:p>
            <a:pPr marL="342900" indent="-342900">
              <a:buFont typeface="+mj-lt"/>
              <a:buAutoNum type="arabicParenR"/>
            </a:pPr>
            <a:r>
              <a:rPr lang="es-CO" sz="1600" dirty="0"/>
              <a:t>Tarifa industria y comercio.</a:t>
            </a:r>
          </a:p>
          <a:p>
            <a:pPr marL="342900" indent="-342900">
              <a:buFont typeface="+mj-lt"/>
              <a:buAutoNum type="arabicParenR"/>
            </a:pPr>
            <a:r>
              <a:rPr lang="es-CO" sz="1600" dirty="0"/>
              <a:t>Autorretención.</a:t>
            </a:r>
          </a:p>
          <a:p>
            <a:pPr marL="342900" indent="-342900">
              <a:buFont typeface="+mj-lt"/>
              <a:buAutoNum type="arabicParenR"/>
            </a:pPr>
            <a:endParaRPr lang="es-CO" dirty="0"/>
          </a:p>
          <a:p>
            <a:pPr marL="342900" indent="-342900">
              <a:buFont typeface="+mj-lt"/>
              <a:buAutoNum type="arabicParenR"/>
            </a:pPr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3A554A7-C879-FD77-0B96-7ECB458D2201}"/>
              </a:ext>
            </a:extLst>
          </p:cNvPr>
          <p:cNvSpPr txBox="1"/>
          <p:nvPr/>
        </p:nvSpPr>
        <p:spPr>
          <a:xfrm>
            <a:off x="6335831" y="2382699"/>
            <a:ext cx="40669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s-CO" dirty="0"/>
              <a:t>Informacion exógena</a:t>
            </a:r>
          </a:p>
          <a:p>
            <a:pPr marL="342900" indent="-342900">
              <a:buFont typeface="+mj-lt"/>
              <a:buAutoNum type="arabicParenR"/>
            </a:pPr>
            <a:r>
              <a:rPr lang="es-CO" dirty="0"/>
              <a:t>Plazos.</a:t>
            </a:r>
          </a:p>
          <a:p>
            <a:pPr marL="342900" indent="-342900">
              <a:buFont typeface="+mj-lt"/>
              <a:buAutoNum type="arabicParenR"/>
            </a:pPr>
            <a:r>
              <a:rPr lang="es-CO" dirty="0"/>
              <a:t>Medios magnéticos</a:t>
            </a:r>
          </a:p>
          <a:p>
            <a:pPr marL="342900" indent="-342900">
              <a:buFont typeface="+mj-lt"/>
              <a:buAutoNum type="arabicParenR"/>
            </a:pPr>
            <a:r>
              <a:rPr lang="es-CO" dirty="0"/>
              <a:t>Sanciones.</a:t>
            </a:r>
          </a:p>
          <a:p>
            <a:pPr marL="342900" indent="-342900">
              <a:buFont typeface="+mj-lt"/>
              <a:buAutoNum type="arabicParenR"/>
            </a:pPr>
            <a:r>
              <a:rPr lang="es-CO" dirty="0"/>
              <a:t>Firma de revisor fiscal y/o representante legal</a:t>
            </a:r>
          </a:p>
          <a:p>
            <a:pPr marL="342900" indent="-342900">
              <a:buFont typeface="+mj-lt"/>
              <a:buAutoNum type="arabicParenR"/>
            </a:pPr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FAE1C26-4113-59FE-492A-089D06A5BCA0}"/>
              </a:ext>
            </a:extLst>
          </p:cNvPr>
          <p:cNvSpPr/>
          <p:nvPr/>
        </p:nvSpPr>
        <p:spPr>
          <a:xfrm>
            <a:off x="868542" y="1234440"/>
            <a:ext cx="3291978" cy="8569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Cumplimiento Servicios Tributarios (Lineamientos Tributarios)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790C377-9B65-3D69-E3E1-540C2A6D945E}"/>
              </a:ext>
            </a:extLst>
          </p:cNvPr>
          <p:cNvSpPr/>
          <p:nvPr/>
        </p:nvSpPr>
        <p:spPr>
          <a:xfrm>
            <a:off x="6385493" y="1271717"/>
            <a:ext cx="3291978" cy="8569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Servicios Tributarios Clientes (Parámetros Cumplimiento)</a:t>
            </a:r>
          </a:p>
        </p:txBody>
      </p:sp>
    </p:spTree>
    <p:extLst>
      <p:ext uri="{BB962C8B-B14F-4D97-AF65-F5344CB8AC3E}">
        <p14:creationId xmlns:p14="http://schemas.microsoft.com/office/powerpoint/2010/main" val="205432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06DE8B8-48E2-2F4F-A2EB-C0B3E290CA06}"/>
              </a:ext>
            </a:extLst>
          </p:cNvPr>
          <p:cNvSpPr/>
          <p:nvPr/>
        </p:nvSpPr>
        <p:spPr>
          <a:xfrm>
            <a:off x="0" y="55763"/>
            <a:ext cx="12192000" cy="9221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D9C46E6-0E96-5440-B849-EA7894DF1E2C}"/>
              </a:ext>
            </a:extLst>
          </p:cNvPr>
          <p:cNvSpPr txBox="1">
            <a:spLocks/>
          </p:cNvSpPr>
          <p:nvPr/>
        </p:nvSpPr>
        <p:spPr>
          <a:xfrm>
            <a:off x="789718" y="143063"/>
            <a:ext cx="4935415" cy="9511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b="1" dirty="0">
                <a:solidFill>
                  <a:schemeClr val="bg1"/>
                </a:solidFill>
                <a:latin typeface="CIBFont Sans" panose="020B0603020202020104" pitchFamily="34" charset="77"/>
              </a:rPr>
              <a:t>Ejemplos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CB86F20-A123-4E7B-B49B-37504C62A908}"/>
              </a:ext>
            </a:extLst>
          </p:cNvPr>
          <p:cNvSpPr txBox="1"/>
          <p:nvPr/>
        </p:nvSpPr>
        <p:spPr>
          <a:xfrm>
            <a:off x="868542" y="6491283"/>
            <a:ext cx="10284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i="1" dirty="0"/>
              <a:t>Secretarias de hacienda municipales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2F0D0F8F-76BD-4F69-9C8B-F789D7B02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5635381" y="733913"/>
            <a:ext cx="337151" cy="1120913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AF96104-307E-41DE-8230-1B11D64E7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890" y="300572"/>
            <a:ext cx="2126131" cy="52609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435E0FA-DD90-844B-28C7-E43F4AC5E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90" y="2391723"/>
            <a:ext cx="5834683" cy="207455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4C9BEEB-B841-20BD-808B-22B8F93EC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2222" y="2346508"/>
            <a:ext cx="5940426" cy="207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82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767263960BAD46B587A5E9AB148C12" ma:contentTypeVersion="18" ma:contentTypeDescription="Crear nuevo documento." ma:contentTypeScope="" ma:versionID="68d1f4546788540fd4d289c48f3739f4">
  <xsd:schema xmlns:xsd="http://www.w3.org/2001/XMLSchema" xmlns:xs="http://www.w3.org/2001/XMLSchema" xmlns:p="http://schemas.microsoft.com/office/2006/metadata/properties" xmlns:ns1="http://schemas.microsoft.com/sharepoint/v3" xmlns:ns2="d5535952-77a3-45c5-9e38-cc34e0590af3" xmlns:ns3="0c097936-5685-45aa-9bd9-362f2e7be4a5" targetNamespace="http://schemas.microsoft.com/office/2006/metadata/properties" ma:root="true" ma:fieldsID="88e29db87d39e5057b09e8cff1ac17ac" ns1:_="" ns2:_="" ns3:_="">
    <xsd:import namespace="http://schemas.microsoft.com/sharepoint/v3"/>
    <xsd:import namespace="d5535952-77a3-45c5-9e38-cc34e0590af3"/>
    <xsd:import namespace="0c097936-5685-45aa-9bd9-362f2e7be4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LengthInSeconds" minOccurs="0"/>
                <xsd:element ref="ns2:EjemploreteicaLaCeja_x002d_Entidadesintegrada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535952-77a3-45c5-9e38-cc34e0590a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EjemploreteicaLaCeja_x002d_Entidadesintegradas" ma:index="20" nillable="true" ma:displayName="Ejemplo reteica La Ceja - Entidades integradas" ma:format="Dropdown" ma:internalName="EjemploreteicaLaCeja_x002d_Entidadesintegradas">
      <xsd:simpleType>
        <xsd:restriction base="dms:Text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4" nillable="true" ma:taxonomy="true" ma:internalName="lcf76f155ced4ddcb4097134ff3c332f" ma:taxonomyFieldName="MediaServiceImageTags" ma:displayName="Etiquetas de imagen" ma:readOnly="false" ma:fieldId="{5cf76f15-5ced-4ddc-b409-7134ff3c332f}" ma:taxonomyMulti="true" ma:sspId="53a41489-9efd-4705-82fc-442e31f9b6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097936-5685-45aa-9bd9-362f2e7be4a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31394789-a48a-4c32-99b4-ff743556ecb0}" ma:internalName="TaxCatchAll" ma:showField="CatchAllData" ma:web="0c097936-5685-45aa-9bd9-362f2e7be4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EjemploreteicaLaCeja_x002d_Entidadesintegradas xmlns="d5535952-77a3-45c5-9e38-cc34e0590af3" xsi:nil="true"/>
    <_ip_UnifiedCompliancePolicyProperties xmlns="http://schemas.microsoft.com/sharepoint/v3" xsi:nil="true"/>
    <lcf76f155ced4ddcb4097134ff3c332f xmlns="d5535952-77a3-45c5-9e38-cc34e0590af3">
      <Terms xmlns="http://schemas.microsoft.com/office/infopath/2007/PartnerControls"/>
    </lcf76f155ced4ddcb4097134ff3c332f>
    <TaxCatchAll xmlns="0c097936-5685-45aa-9bd9-362f2e7be4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0C0EEE-27A1-4D84-91EE-C2365E26A2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5535952-77a3-45c5-9e38-cc34e0590af3"/>
    <ds:schemaRef ds:uri="0c097936-5685-45aa-9bd9-362f2e7b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F09BAD-0563-4582-A8C4-D8C4E069F82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d5535952-77a3-45c5-9e38-cc34e0590af3"/>
    <ds:schemaRef ds:uri="0c097936-5685-45aa-9bd9-362f2e7be4a5"/>
  </ds:schemaRefs>
</ds:datastoreItem>
</file>

<file path=customXml/itemProps3.xml><?xml version="1.0" encoding="utf-8"?>
<ds:datastoreItem xmlns:ds="http://schemas.openxmlformats.org/officeDocument/2006/customXml" ds:itemID="{DEBC9F01-0335-4210-833F-9CAC687F82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205</Words>
  <Application>Microsoft Office PowerPoint</Application>
  <PresentationFormat>Panorámica</PresentationFormat>
  <Paragraphs>72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CIBFont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Giraldo Echeverri</dc:creator>
  <cp:lastModifiedBy>Felipe Giraldo Echeverri</cp:lastModifiedBy>
  <cp:revision>12</cp:revision>
  <dcterms:created xsi:type="dcterms:W3CDTF">2024-08-02T13:47:09Z</dcterms:created>
  <dcterms:modified xsi:type="dcterms:W3CDTF">2024-08-20T21:08:01Z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0x0101001D767263960BAD46B587A5E9AB148C12</vt:lpwstr>
  </property>
  <property fmtid="{D5CDD505-2E9C-101B-9397-08002B2CF9AE}" pid="3" name="MediaServiceImageTags">
    <vt:lpwstr/>
  </property>
</Properties>
</file>