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7" r:id="rId7"/>
    <p:sldId id="268" r:id="rId8"/>
    <p:sldId id="269" r:id="rId9"/>
    <p:sldId id="27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48140" autoAdjust="0"/>
  </p:normalViewPr>
  <p:slideViewPr>
    <p:cSldViewPr snapToGrid="0">
      <p:cViewPr varScale="1">
        <p:scale>
          <a:sx n="55" d="100"/>
          <a:sy n="55" d="100"/>
        </p:scale>
        <p:origin x="2754" y="102"/>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DC15300-3B57-4759-8237-811097171D7E}" type="datetimeFigureOut">
              <a:rPr lang="en-US" smtClean="0"/>
              <a:t>8/10/2020</a:t>
            </a:fld>
            <a:endParaRPr lang="en-US"/>
          </a:p>
        </p:txBody>
      </p:sp>
      <p:sp>
        <p:nvSpPr>
          <p:cNvPr id="4" name="Slide Image Placeholder 3"/>
          <p:cNvSpPr>
            <a:spLocks noGrp="1" noRot="1" noChangeAspect="1"/>
          </p:cNvSpPr>
          <p:nvPr>
            <p:ph type="sldImg" idx="2"/>
          </p:nvPr>
        </p:nvSpPr>
        <p:spPr>
          <a:xfrm>
            <a:off x="947055" y="458789"/>
            <a:ext cx="4974771" cy="279830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46313" y="3418114"/>
            <a:ext cx="5998029" cy="526709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CA51A-CED7-4208-93BB-87C48986357B}" type="slidenum">
              <a:rPr lang="en-US" smtClean="0"/>
              <a:t>‹#›</a:t>
            </a:fld>
            <a:endParaRPr lang="en-US"/>
          </a:p>
        </p:txBody>
      </p:sp>
    </p:spTree>
    <p:extLst>
      <p:ext uri="{BB962C8B-B14F-4D97-AF65-F5344CB8AC3E}">
        <p14:creationId xmlns:p14="http://schemas.microsoft.com/office/powerpoint/2010/main" val="1493623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DCA51A-CED7-4208-93BB-87C48986357B}" type="slidenum">
              <a:rPr lang="en-US" smtClean="0"/>
              <a:t>1</a:t>
            </a:fld>
            <a:endParaRPr lang="en-US"/>
          </a:p>
        </p:txBody>
      </p:sp>
    </p:spTree>
    <p:extLst>
      <p:ext uri="{BB962C8B-B14F-4D97-AF65-F5344CB8AC3E}">
        <p14:creationId xmlns:p14="http://schemas.microsoft.com/office/powerpoint/2010/main" val="4169849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DCA51A-CED7-4208-93BB-87C48986357B}" type="slidenum">
              <a:rPr lang="en-US" smtClean="0"/>
              <a:t>10</a:t>
            </a:fld>
            <a:endParaRPr lang="en-US"/>
          </a:p>
        </p:txBody>
      </p:sp>
    </p:spTree>
    <p:extLst>
      <p:ext uri="{BB962C8B-B14F-4D97-AF65-F5344CB8AC3E}">
        <p14:creationId xmlns:p14="http://schemas.microsoft.com/office/powerpoint/2010/main" val="303715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DCA51A-CED7-4208-93BB-87C48986357B}" type="slidenum">
              <a:rPr lang="en-US" smtClean="0"/>
              <a:t>2</a:t>
            </a:fld>
            <a:endParaRPr lang="en-US"/>
          </a:p>
        </p:txBody>
      </p:sp>
    </p:spTree>
    <p:extLst>
      <p:ext uri="{BB962C8B-B14F-4D97-AF65-F5344CB8AC3E}">
        <p14:creationId xmlns:p14="http://schemas.microsoft.com/office/powerpoint/2010/main" val="247294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7738" y="458788"/>
            <a:ext cx="4973637" cy="2798762"/>
          </a:xfrm>
        </p:spPr>
      </p:sp>
      <p:sp>
        <p:nvSpPr>
          <p:cNvPr id="3" name="Notes Placeholder 2"/>
          <p:cNvSpPr>
            <a:spLocks noGrp="1"/>
          </p:cNvSpPr>
          <p:nvPr>
            <p:ph type="body" idx="1"/>
          </p:nvPr>
        </p:nvSpPr>
        <p:spPr/>
        <p:txBody>
          <a:bodyPr/>
          <a:lstStyle/>
          <a:p>
            <a:pPr algn="just"/>
            <a:r>
              <a:rPr lang="en-US" dirty="0" smtClean="0"/>
              <a:t>The goal of the</a:t>
            </a:r>
            <a:r>
              <a:rPr lang="en-US" baseline="0" dirty="0" smtClean="0"/>
              <a:t> project was to analyze a collection of news headlines to identify reoccurring sentiment themes.  The dataset was comprised of roughly 1.25 million headlines and is the synthesis of two datasets publically available on </a:t>
            </a:r>
            <a:r>
              <a:rPr lang="en-US" baseline="0" dirty="0" err="1" smtClean="0"/>
              <a:t>Kaggle</a:t>
            </a:r>
            <a:r>
              <a:rPr lang="en-US" baseline="0" dirty="0" smtClean="0"/>
              <a:t>.  The news sources from which the headlines were pulled were </a:t>
            </a:r>
            <a:r>
              <a:rPr lang="en-US" baseline="0" dirty="0" err="1" smtClean="0"/>
              <a:t>Reddit’s</a:t>
            </a:r>
            <a:r>
              <a:rPr lang="en-US" baseline="0" dirty="0" smtClean="0"/>
              <a:t> </a:t>
            </a:r>
            <a:r>
              <a:rPr lang="en-US" baseline="0" dirty="0" err="1" smtClean="0"/>
              <a:t>WorldNews</a:t>
            </a:r>
            <a:r>
              <a:rPr lang="en-US" baseline="0" dirty="0" smtClean="0"/>
              <a:t> channel and ABC which is an Australian news organization. The time span for the collective dataset was roughly from 2003 to 2019.</a:t>
            </a:r>
            <a:endParaRPr lang="en-US" dirty="0"/>
          </a:p>
        </p:txBody>
      </p:sp>
      <p:sp>
        <p:nvSpPr>
          <p:cNvPr id="4" name="Slide Number Placeholder 3"/>
          <p:cNvSpPr>
            <a:spLocks noGrp="1"/>
          </p:cNvSpPr>
          <p:nvPr>
            <p:ph type="sldNum" sz="quarter" idx="10"/>
          </p:nvPr>
        </p:nvSpPr>
        <p:spPr/>
        <p:txBody>
          <a:bodyPr/>
          <a:lstStyle/>
          <a:p>
            <a:fld id="{8EDCA51A-CED7-4208-93BB-87C48986357B}" type="slidenum">
              <a:rPr lang="en-US" smtClean="0"/>
              <a:t>3</a:t>
            </a:fld>
            <a:endParaRPr lang="en-US"/>
          </a:p>
        </p:txBody>
      </p:sp>
    </p:spTree>
    <p:extLst>
      <p:ext uri="{BB962C8B-B14F-4D97-AF65-F5344CB8AC3E}">
        <p14:creationId xmlns:p14="http://schemas.microsoft.com/office/powerpoint/2010/main" val="376013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7738" y="458788"/>
            <a:ext cx="4973637" cy="2798762"/>
          </a:xfrm>
        </p:spPr>
      </p:sp>
      <p:sp>
        <p:nvSpPr>
          <p:cNvPr id="3" name="Notes Placeholder 2"/>
          <p:cNvSpPr>
            <a:spLocks noGrp="1"/>
          </p:cNvSpPr>
          <p:nvPr>
            <p:ph type="body" idx="1"/>
          </p:nvPr>
        </p:nvSpPr>
        <p:spPr/>
        <p:txBody>
          <a:bodyPr/>
          <a:lstStyle/>
          <a:p>
            <a:pPr algn="just"/>
            <a:r>
              <a:rPr lang="en-US" dirty="0" smtClean="0"/>
              <a:t>Preprocessing</a:t>
            </a:r>
            <a:r>
              <a:rPr lang="en-US" baseline="0" dirty="0" smtClean="0"/>
              <a:t> the collection of headlines, which may also be called a corpus, was an intensive exercise.  For each headline, the words had to be altered to aid in the tokenization and counting process. Casing, punctuation and numbers were all removed. Then </a:t>
            </a:r>
            <a:r>
              <a:rPr lang="en-US" baseline="0" dirty="0" err="1" smtClean="0"/>
              <a:t>stopwords</a:t>
            </a:r>
            <a:r>
              <a:rPr lang="en-US" baseline="0" dirty="0" smtClean="0"/>
              <a:t>, such as ‘the’, ‘is’, ‘at’ and so on, were removed.  Following this, the remaining words were shortened to their root form.  Two methods are readily used to accomplish this conversion--stemming and lemmatization. Stemming results in a word not necessarily found in natural language and so would not work with most available sentiment analyzers. For this reason, lemmatization was the chosen method whereby the words were reduced to their root.  This is done to keep from producing additional terms which would not add value to the overall sentiment analysis such as a separate term for ‘talk’ and ‘talking’. </a:t>
            </a:r>
            <a:endParaRPr lang="en-US" dirty="0" smtClean="0"/>
          </a:p>
          <a:p>
            <a:pPr algn="just"/>
            <a:endParaRPr lang="en-US" dirty="0" smtClean="0"/>
          </a:p>
          <a:p>
            <a:pPr algn="just"/>
            <a:r>
              <a:rPr lang="en-US" dirty="0" smtClean="0"/>
              <a:t>The corpus</a:t>
            </a:r>
            <a:r>
              <a:rPr lang="en-US" baseline="0" dirty="0" smtClean="0"/>
              <a:t> was then tokenized in to unigrams and bigrams which loses the meaning associated with word order barring at most two-word phrases. This is called a bag of words model.  Two models, or matrices, were produced—a Term Frequency (TF) matrix which is just a raw count of the words in each documents, and a Term Frequency-Inverse Document Frequency (TF-IDF) matrix which decreases the weighting of common words found in the corpus.  These matrices were very large.  Even with a vocabulary restrained to 2000 terms, the matrix was comprised of over 2 billion elements. These sparse matrices were separated after preprocessing into a test-train split of 25%/75% stratified by news source.</a:t>
            </a:r>
            <a:endParaRPr lang="en-US" dirty="0"/>
          </a:p>
        </p:txBody>
      </p:sp>
      <p:sp>
        <p:nvSpPr>
          <p:cNvPr id="4" name="Slide Number Placeholder 3"/>
          <p:cNvSpPr>
            <a:spLocks noGrp="1"/>
          </p:cNvSpPr>
          <p:nvPr>
            <p:ph type="sldNum" sz="quarter" idx="10"/>
          </p:nvPr>
        </p:nvSpPr>
        <p:spPr/>
        <p:txBody>
          <a:bodyPr/>
          <a:lstStyle/>
          <a:p>
            <a:fld id="{8EDCA51A-CED7-4208-93BB-87C48986357B}" type="slidenum">
              <a:rPr lang="en-US" smtClean="0"/>
              <a:t>4</a:t>
            </a:fld>
            <a:endParaRPr lang="en-US"/>
          </a:p>
        </p:txBody>
      </p:sp>
    </p:spTree>
    <p:extLst>
      <p:ext uri="{BB962C8B-B14F-4D97-AF65-F5344CB8AC3E}">
        <p14:creationId xmlns:p14="http://schemas.microsoft.com/office/powerpoint/2010/main" val="179191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7738" y="458788"/>
            <a:ext cx="4973637" cy="2798762"/>
          </a:xfrm>
        </p:spPr>
      </p:sp>
      <p:sp>
        <p:nvSpPr>
          <p:cNvPr id="3" name="Notes Placeholder 2"/>
          <p:cNvSpPr>
            <a:spLocks noGrp="1"/>
          </p:cNvSpPr>
          <p:nvPr>
            <p:ph type="body" idx="1"/>
          </p:nvPr>
        </p:nvSpPr>
        <p:spPr/>
        <p:txBody>
          <a:bodyPr/>
          <a:lstStyle/>
          <a:p>
            <a:pPr algn="just"/>
            <a:r>
              <a:rPr lang="en-US" dirty="0" smtClean="0"/>
              <a:t>Since the size of the processed</a:t>
            </a:r>
            <a:r>
              <a:rPr lang="en-US" baseline="0" dirty="0" smtClean="0"/>
              <a:t> dataset was so large, dimensional reduction was necessary in order to begin the analysis.  Principle component analysis (PCA) and t-distributed stochastic neighbor embedding (T-SNE) were tried but failed due to the size of the matrices involved, as they would not fit in memory.  So, Topic Modeling was used as a form of dimensional reduction.  Latent Semantic Analysis (LSA) was performed via singular value decomposition (SVD) on the term frequency matrix.  This is less memory intensive than PCA because the covariance matrix need not be calculated.  Examining the Singular Values, a knee appears around 50 topics, and that number was selected for the number of Latent Dirichlet Allocation (LDA) and Probabilistic Latent Semantic Analysis (PLSA) topics to model.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LDA is a graphical model in</a:t>
            </a:r>
            <a:r>
              <a:rPr lang="en-US" baseline="0" dirty="0" smtClean="0"/>
              <a:t> which</a:t>
            </a:r>
            <a:r>
              <a:rPr lang="en-US" dirty="0" smtClean="0"/>
              <a:t> word document count is the observed variable and the topic</a:t>
            </a:r>
            <a:r>
              <a:rPr lang="en-US" baseline="0" dirty="0" smtClean="0"/>
              <a:t> word prior, document topic prior and document to topic assignment prior are latent (or hidden) variables. In </a:t>
            </a:r>
            <a:r>
              <a:rPr lang="en-US" baseline="0" dirty="0" err="1" smtClean="0"/>
              <a:t>sklearn’s</a:t>
            </a:r>
            <a:r>
              <a:rPr lang="en-US" baseline="0" dirty="0" smtClean="0"/>
              <a:t> implementation the model is fit by m</a:t>
            </a:r>
            <a:r>
              <a:rPr lang="en-US" sz="1200" dirty="0" smtClean="0"/>
              <a:t>aximizing the Evidence Lower Bound which is equivalent to minimizing the KL-divergence.</a:t>
            </a:r>
            <a:r>
              <a:rPr lang="en-US" sz="1200" baseline="0" dirty="0" smtClean="0"/>
              <a:t>  LDA</a:t>
            </a:r>
            <a:r>
              <a:rPr lang="en-US" sz="1200" dirty="0" smtClean="0"/>
              <a:t> was performed on the term frequency</a:t>
            </a:r>
            <a:r>
              <a:rPr lang="en-US" sz="1200" baseline="0" dirty="0" smtClean="0"/>
              <a:t> matrix.  </a:t>
            </a:r>
            <a:r>
              <a:rPr lang="en-US" dirty="0" smtClean="0"/>
              <a:t>PLSA is similar to LSA</a:t>
            </a:r>
            <a:r>
              <a:rPr lang="en-US" baseline="0" dirty="0" smtClean="0"/>
              <a:t> but the decomposition is </a:t>
            </a:r>
            <a:r>
              <a:rPr lang="en-US" dirty="0" smtClean="0"/>
              <a:t>performed</a:t>
            </a:r>
            <a:r>
              <a:rPr lang="en-US" baseline="0" dirty="0" smtClean="0"/>
              <a:t> by non-negative matrix factorization (</a:t>
            </a:r>
            <a:r>
              <a:rPr lang="en-US" dirty="0" smtClean="0"/>
              <a:t>NMF) with loss function set to KL divergence on the </a:t>
            </a:r>
            <a:r>
              <a:rPr lang="en-US" baseline="0" dirty="0" smtClean="0"/>
              <a:t>TF-IDF matrix </a:t>
            </a:r>
            <a:r>
              <a:rPr lang="en-US" sz="1200" dirty="0" smtClean="0">
                <a:hlinkClick r:id="rId3" action="ppaction://hlinksldjump"/>
              </a:rPr>
              <a:t>[4]</a:t>
            </a:r>
            <a:r>
              <a:rPr lang="en-US" baseline="0" dirty="0" smtClean="0"/>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Sentiment</a:t>
            </a:r>
            <a:r>
              <a:rPr lang="en-US" baseline="0" dirty="0" smtClean="0"/>
              <a:t> Analysis was carried out with the VADER sentiment analysis lexicon. This lexicon produces four metrics in the form of a [-1,1] overall score (negative to positive sentiment), and three [0,1] metrics for gradations of negative, neutral and positive sentiment. Examining the sentiment scored topics from each model shows that the sentiment distributions are similar, with the PLSA model being slightly more positive in general than the LDA topic model.</a:t>
            </a:r>
            <a:endParaRPr lang="en-US" dirty="0"/>
          </a:p>
        </p:txBody>
      </p:sp>
      <p:sp>
        <p:nvSpPr>
          <p:cNvPr id="4" name="Slide Number Placeholder 3"/>
          <p:cNvSpPr>
            <a:spLocks noGrp="1"/>
          </p:cNvSpPr>
          <p:nvPr>
            <p:ph type="sldNum" sz="quarter" idx="10"/>
          </p:nvPr>
        </p:nvSpPr>
        <p:spPr/>
        <p:txBody>
          <a:bodyPr/>
          <a:lstStyle/>
          <a:p>
            <a:fld id="{8EDCA51A-CED7-4208-93BB-87C48986357B}" type="slidenum">
              <a:rPr lang="en-US" smtClean="0"/>
              <a:t>5</a:t>
            </a:fld>
            <a:endParaRPr lang="en-US"/>
          </a:p>
        </p:txBody>
      </p:sp>
    </p:spTree>
    <p:extLst>
      <p:ext uri="{BB962C8B-B14F-4D97-AF65-F5344CB8AC3E}">
        <p14:creationId xmlns:p14="http://schemas.microsoft.com/office/powerpoint/2010/main" val="1871013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Hierarchical</a:t>
            </a:r>
            <a:r>
              <a:rPr lang="en-US" baseline="0" dirty="0" smtClean="0"/>
              <a:t> Clustering was the first means of clustering analysis on the topic models.  The four available linkage metrics in </a:t>
            </a:r>
            <a:r>
              <a:rPr lang="en-US" baseline="0" dirty="0" err="1" smtClean="0"/>
              <a:t>sklearn’s</a:t>
            </a:r>
            <a:r>
              <a:rPr lang="en-US" baseline="0" dirty="0" smtClean="0"/>
              <a:t> implementation were used to cluster both reduced datasets based on the 3-dimensional sentiment scoring. Of the clustering criteria, Ward or intra-cluster variance linkage produced the best dendrogram in both cases. For the LDA dataset reoccurring themes appeared throughout all four metrics.  A small group of 4 outliers, seen in green in the dendrogram, were identifiable, and an overall cluster number of four seemed appropriate with all linkage metrics. </a:t>
            </a:r>
          </a:p>
          <a:p>
            <a:pPr algn="just"/>
            <a:endParaRPr lang="en-US" baseline="0" dirty="0" smtClean="0"/>
          </a:p>
          <a:p>
            <a:pPr algn="just"/>
            <a:r>
              <a:rPr lang="en-US" baseline="0" dirty="0" smtClean="0"/>
              <a:t>With respect to the PLSA dataset, again four clusters seemed the best choice from the useful dendrograms. The single link criterion did not produce serviceable results as the data was clustered into long thin groupings likely due to the closest pair grouping behavior designed into the metric. </a:t>
            </a:r>
          </a:p>
          <a:p>
            <a:pPr algn="just"/>
            <a:endParaRPr lang="en-US" baseline="0" dirty="0" smtClean="0"/>
          </a:p>
          <a:p>
            <a:pPr algn="just"/>
            <a:r>
              <a:rPr lang="en-US" baseline="0" dirty="0" smtClean="0"/>
              <a:t>K-Means was tried next, and the knee method used to find the optimal number of clusters.  The graph of sum of squared error versus number of clusters shows that the LDA dataset performs best overall and that the optimal number of clusters is in the 3-4 range.  Imbuing the findings of the hierarchical clustering exercise, the model was trained more deeply with the same cluster numbers selection of four.</a:t>
            </a:r>
          </a:p>
        </p:txBody>
      </p:sp>
      <p:sp>
        <p:nvSpPr>
          <p:cNvPr id="4" name="Slide Number Placeholder 3"/>
          <p:cNvSpPr>
            <a:spLocks noGrp="1"/>
          </p:cNvSpPr>
          <p:nvPr>
            <p:ph type="sldNum" sz="quarter" idx="10"/>
          </p:nvPr>
        </p:nvSpPr>
        <p:spPr/>
        <p:txBody>
          <a:bodyPr/>
          <a:lstStyle/>
          <a:p>
            <a:fld id="{8EDCA51A-CED7-4208-93BB-87C48986357B}" type="slidenum">
              <a:rPr lang="en-US" smtClean="0"/>
              <a:t>6</a:t>
            </a:fld>
            <a:endParaRPr lang="en-US"/>
          </a:p>
        </p:txBody>
      </p:sp>
    </p:spTree>
    <p:extLst>
      <p:ext uri="{BB962C8B-B14F-4D97-AF65-F5344CB8AC3E}">
        <p14:creationId xmlns:p14="http://schemas.microsoft.com/office/powerpoint/2010/main" val="3937577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7738" y="458788"/>
            <a:ext cx="4973637" cy="2798762"/>
          </a:xfrm>
        </p:spPr>
      </p:sp>
      <p:sp>
        <p:nvSpPr>
          <p:cNvPr id="3" name="Notes Placeholder 2"/>
          <p:cNvSpPr>
            <a:spLocks noGrp="1"/>
          </p:cNvSpPr>
          <p:nvPr>
            <p:ph type="body" idx="1"/>
          </p:nvPr>
        </p:nvSpPr>
        <p:spPr/>
        <p:txBody>
          <a:bodyPr/>
          <a:lstStyle/>
          <a:p>
            <a:pPr algn="just"/>
            <a:r>
              <a:rPr lang="en-US" dirty="0" smtClean="0"/>
              <a:t>Next a</a:t>
            </a:r>
            <a:r>
              <a:rPr lang="en-US" baseline="0" dirty="0" smtClean="0"/>
              <a:t> set of </a:t>
            </a:r>
            <a:r>
              <a:rPr lang="en-US" dirty="0" smtClean="0"/>
              <a:t>Gaussian Mixture</a:t>
            </a:r>
            <a:r>
              <a:rPr lang="en-US" baseline="0" dirty="0" smtClean="0"/>
              <a:t> Models (GMM) were built.  For all of the available covariance matrix options, the model was shallowly trained with varied numbers of clusters and scored on Bayesian Information Criterion.   Of the effective models, spherical performed the best and again the LDA model scored better that the PLSA model. The knee on the LDA curve suggests that again four is the best number of clusters, and the model was more deeply trained with this knowledge.</a:t>
            </a:r>
          </a:p>
          <a:p>
            <a:pPr algn="just"/>
            <a:endParaRPr lang="en-US" baseline="0" dirty="0" smtClean="0"/>
          </a:p>
          <a:p>
            <a:pPr algn="just"/>
            <a:r>
              <a:rPr lang="en-US" baseline="0" dirty="0" smtClean="0"/>
              <a:t>Finally, Density-Based Spatial Clustering and Application with Noise (</a:t>
            </a:r>
            <a:r>
              <a:rPr lang="en-US" dirty="0" smtClean="0"/>
              <a:t>DBSCAN) was tried.  Again utilizing</a:t>
            </a:r>
            <a:r>
              <a:rPr lang="en-US" baseline="0" dirty="0" smtClean="0"/>
              <a:t> the knee method, k-nearest neighbors was used to find a rough value of epsilon which is the radius around each point defining the neighborhood for this algorithm.  From this starting point, a two-dimensional grid search in minimum points per cluster and epsilon scoring on both the Silhouette coefficient and CH score was run.  With the optimized parameters, models were trained and again scored on Silhouette coefficient and CH score with the noisy points identified by the algorithm removed.  In this case, the PLSA-based model out performed the LDA-based model and also differed in the number of clusters the algorithm identified. The LDA model produced 3 overall clusters (including the noisy points as its own cluster) with 16% of the points labeled as noise. The PLSA dataset found 4 clusters and labeled 36% of the points as noise making the results of the scoring slightly suspect.  </a:t>
            </a:r>
            <a:endParaRPr lang="en-US" dirty="0" smtClean="0"/>
          </a:p>
        </p:txBody>
      </p:sp>
      <p:sp>
        <p:nvSpPr>
          <p:cNvPr id="4" name="Slide Number Placeholder 3"/>
          <p:cNvSpPr>
            <a:spLocks noGrp="1"/>
          </p:cNvSpPr>
          <p:nvPr>
            <p:ph type="sldNum" sz="quarter" idx="10"/>
          </p:nvPr>
        </p:nvSpPr>
        <p:spPr/>
        <p:txBody>
          <a:bodyPr/>
          <a:lstStyle/>
          <a:p>
            <a:fld id="{8EDCA51A-CED7-4208-93BB-87C48986357B}" type="slidenum">
              <a:rPr lang="en-US" smtClean="0"/>
              <a:t>7</a:t>
            </a:fld>
            <a:endParaRPr lang="en-US"/>
          </a:p>
        </p:txBody>
      </p:sp>
    </p:spTree>
    <p:extLst>
      <p:ext uri="{BB962C8B-B14F-4D97-AF65-F5344CB8AC3E}">
        <p14:creationId xmlns:p14="http://schemas.microsoft.com/office/powerpoint/2010/main" val="4190905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aseline="0" dirty="0" smtClean="0"/>
              <a:t>The K-means LDA-based model performed best based on Silhouette coefficient and CH score metrics.  In fact, the LDA-based models performed better in all cases with the exception of </a:t>
            </a:r>
            <a:r>
              <a:rPr lang="en-US" baseline="0" smtClean="0"/>
              <a:t>DBSCAN.  This </a:t>
            </a:r>
            <a:r>
              <a:rPr lang="en-US" baseline="0" dirty="0" smtClean="0"/>
              <a:t>is likely due to the additional sophistication in the LDA algorithm from the inclusion of extra latent variables versus the non-negative matrix factorization.</a:t>
            </a:r>
          </a:p>
          <a:p>
            <a:pPr algn="just"/>
            <a:endParaRPr lang="en-US" baseline="0" dirty="0" smtClean="0"/>
          </a:p>
          <a:p>
            <a:pPr algn="just"/>
            <a:r>
              <a:rPr lang="en-US" baseline="0" dirty="0" smtClean="0"/>
              <a:t>Comparing the models in a confusion matrix shows only a few labels were in disagreement. Inspecting these disagreements on a PCA-reduced two dimensional graphing of the LDA dataset clarifies the region of disagreement for all the algorithms is generally between the boundary of cluster 0 and 3.  Inspecting the topics closest to the Cluster 0 and 3 centroids shows that the two topics are slightly similar with the words ‘fear’ and ‘warns’ and other vaguely worrisome words associated with each topic.</a:t>
            </a:r>
          </a:p>
          <a:p>
            <a:pPr algn="just"/>
            <a:endParaRPr lang="en-US" baseline="0" dirty="0" smtClean="0"/>
          </a:p>
          <a:p>
            <a:pPr algn="just"/>
            <a:r>
              <a:rPr lang="en-US" baseline="0" dirty="0" smtClean="0"/>
              <a:t>The reserved test set was utilized to measure the performance of the model. Using only words from the model’s 2000 term vocabulary, the headlines in the test set were scored for sentiment; following which, the K-Means model was used to predict a label for each headline. Each randomly selected 50-point testing fold was scored on Silhouette coefficient and CH score.  The CH score distribution was very tail heavy showing high levels of clustering performance for a significant portion of the folds.  The box plot for the CH score distribution shows many outliers to the higher performing side of the interquartile range.  The Silhouette coefficient distribution was shown to be roughly normal with a mean score of 0.66 and 95% confidence interval from 0.55 to 0.76.</a:t>
            </a:r>
          </a:p>
          <a:p>
            <a:pPr algn="just"/>
            <a:endParaRPr lang="en-US" baseline="0" dirty="0" smtClean="0"/>
          </a:p>
          <a:p>
            <a:pPr algn="just"/>
            <a:r>
              <a:rPr lang="en-US" baseline="0" dirty="0" smtClean="0"/>
              <a:t>In both cases, the scoring was improved on the test set over the training score. This is likely due to duplication of topics between headlines creating tighter clusters with more distance between them, as this would improve either metric.</a:t>
            </a:r>
          </a:p>
        </p:txBody>
      </p:sp>
      <p:sp>
        <p:nvSpPr>
          <p:cNvPr id="4" name="Slide Number Placeholder 3"/>
          <p:cNvSpPr>
            <a:spLocks noGrp="1"/>
          </p:cNvSpPr>
          <p:nvPr>
            <p:ph type="sldNum" sz="quarter" idx="10"/>
          </p:nvPr>
        </p:nvSpPr>
        <p:spPr/>
        <p:txBody>
          <a:bodyPr/>
          <a:lstStyle/>
          <a:p>
            <a:fld id="{8EDCA51A-CED7-4208-93BB-87C48986357B}" type="slidenum">
              <a:rPr lang="en-US" smtClean="0"/>
              <a:t>8</a:t>
            </a:fld>
            <a:endParaRPr lang="en-US"/>
          </a:p>
        </p:txBody>
      </p:sp>
    </p:spTree>
    <p:extLst>
      <p:ext uri="{BB962C8B-B14F-4D97-AF65-F5344CB8AC3E}">
        <p14:creationId xmlns:p14="http://schemas.microsoft.com/office/powerpoint/2010/main" val="36894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7738" y="458788"/>
            <a:ext cx="4973637" cy="2798762"/>
          </a:xfrm>
        </p:spPr>
      </p:sp>
      <p:sp>
        <p:nvSpPr>
          <p:cNvPr id="3" name="Notes Placeholder 2"/>
          <p:cNvSpPr>
            <a:spLocks noGrp="1"/>
          </p:cNvSpPr>
          <p:nvPr>
            <p:ph type="body" idx="1"/>
          </p:nvPr>
        </p:nvSpPr>
        <p:spPr/>
        <p:txBody>
          <a:bodyPr/>
          <a:lstStyle/>
          <a:p>
            <a:pPr algn="just"/>
            <a:r>
              <a:rPr lang="en-US" baseline="0" dirty="0" smtClean="0"/>
              <a:t>Overall, the data seems to support the idea that news headlines may be segmented into a set of recurrent sentiment themes.  Since only DBSCAN’s LDA model was in disagreement in optimal cluster numbers between algorithms, the data also supports that headlines should be segregated in to 4 major sentiment categories. </a:t>
            </a:r>
          </a:p>
          <a:p>
            <a:pPr algn="just"/>
            <a:endParaRPr lang="en-US" baseline="0" dirty="0" smtClean="0"/>
          </a:p>
          <a:p>
            <a:pPr algn="just"/>
            <a:r>
              <a:rPr lang="en-US" baseline="0" dirty="0" smtClean="0"/>
              <a:t>Further work from here may be to collect a more diverse dataset and try a varied number of sentiment analyzers. Work could also include adding a temporal dimension and correlating the clustering with measured events, such as equity investment pricing or election outcomes, in order to use the information to predict future outcomes.</a:t>
            </a:r>
          </a:p>
        </p:txBody>
      </p:sp>
      <p:sp>
        <p:nvSpPr>
          <p:cNvPr id="4" name="Slide Number Placeholder 3"/>
          <p:cNvSpPr>
            <a:spLocks noGrp="1"/>
          </p:cNvSpPr>
          <p:nvPr>
            <p:ph type="sldNum" sz="quarter" idx="10"/>
          </p:nvPr>
        </p:nvSpPr>
        <p:spPr/>
        <p:txBody>
          <a:bodyPr/>
          <a:lstStyle/>
          <a:p>
            <a:fld id="{8EDCA51A-CED7-4208-93BB-87C48986357B}" type="slidenum">
              <a:rPr lang="en-US" smtClean="0"/>
              <a:t>9</a:t>
            </a:fld>
            <a:endParaRPr lang="en-US"/>
          </a:p>
        </p:txBody>
      </p:sp>
    </p:spTree>
    <p:extLst>
      <p:ext uri="{BB962C8B-B14F-4D97-AF65-F5344CB8AC3E}">
        <p14:creationId xmlns:p14="http://schemas.microsoft.com/office/powerpoint/2010/main" val="225923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17709-44B3-4538-BCA5-0BA666DDB9D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401496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17709-44B3-4538-BCA5-0BA666DDB9D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273159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17709-44B3-4538-BCA5-0BA666DDB9D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396973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17709-44B3-4538-BCA5-0BA666DDB9D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228984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C17709-44B3-4538-BCA5-0BA666DDB9D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365899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17709-44B3-4538-BCA5-0BA666DDB9D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31724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17709-44B3-4538-BCA5-0BA666DDB9DB}"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62288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17709-44B3-4538-BCA5-0BA666DDB9DB}"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24794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17709-44B3-4538-BCA5-0BA666DDB9DB}"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254868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17709-44B3-4538-BCA5-0BA666DDB9D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423584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17709-44B3-4538-BCA5-0BA666DDB9D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42F5-C5E5-459A-8FFD-30AA57E3407C}" type="slidenum">
              <a:rPr lang="en-US" smtClean="0"/>
              <a:t>‹#›</a:t>
            </a:fld>
            <a:endParaRPr lang="en-US"/>
          </a:p>
        </p:txBody>
      </p:sp>
    </p:spTree>
    <p:extLst>
      <p:ext uri="{BB962C8B-B14F-4D97-AF65-F5344CB8AC3E}">
        <p14:creationId xmlns:p14="http://schemas.microsoft.com/office/powerpoint/2010/main" val="237744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17709-44B3-4538-BCA5-0BA666DDB9DB}" type="datetimeFigureOut">
              <a:rPr lang="en-US" smtClean="0"/>
              <a:t>8/10/2020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42F5-C5E5-459A-8FFD-30AA57E3407C}" type="slidenum">
              <a:rPr lang="en-US" smtClean="0"/>
              <a:t>‹#›</a:t>
            </a:fld>
            <a:endParaRPr lang="en-US"/>
          </a:p>
        </p:txBody>
      </p:sp>
    </p:spTree>
    <p:extLst>
      <p:ext uri="{BB962C8B-B14F-4D97-AF65-F5344CB8AC3E}">
        <p14:creationId xmlns:p14="http://schemas.microsoft.com/office/powerpoint/2010/main" val="59740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aaron7sun/stocknews/dat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kaggle.com/therohk/million-headlin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News Headline Sentiment Analysis</a:t>
            </a:r>
            <a:endParaRPr lang="en-US" dirty="0"/>
          </a:p>
        </p:txBody>
      </p:sp>
      <p:sp>
        <p:nvSpPr>
          <p:cNvPr id="3" name="Subtitle 2"/>
          <p:cNvSpPr>
            <a:spLocks noGrp="1"/>
          </p:cNvSpPr>
          <p:nvPr>
            <p:ph type="subTitle" idx="1"/>
          </p:nvPr>
        </p:nvSpPr>
        <p:spPr/>
        <p:txBody>
          <a:bodyPr/>
          <a:lstStyle/>
          <a:p>
            <a:r>
              <a:rPr lang="en-US" dirty="0" smtClean="0"/>
              <a:t>DS 5230-Summer 2020</a:t>
            </a:r>
          </a:p>
          <a:p>
            <a:r>
              <a:rPr lang="en-US" dirty="0" smtClean="0"/>
              <a:t>Joshua Galloway</a:t>
            </a:r>
            <a:endParaRPr lang="en-US" dirty="0"/>
          </a:p>
        </p:txBody>
      </p:sp>
      <p:pic>
        <p:nvPicPr>
          <p:cNvPr id="5"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7247" y="5162300"/>
            <a:ext cx="2097505" cy="776470"/>
          </a:xfrm>
          <a:prstGeom prst="rect">
            <a:avLst/>
          </a:prstGeom>
        </p:spPr>
      </p:pic>
    </p:spTree>
    <p:extLst>
      <p:ext uri="{BB962C8B-B14F-4D97-AF65-F5344CB8AC3E}">
        <p14:creationId xmlns:p14="http://schemas.microsoft.com/office/powerpoint/2010/main" val="348110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dirty="0" smtClean="0"/>
              <a:t>References</a:t>
            </a:r>
            <a:endParaRPr lang="en-US" dirty="0"/>
          </a:p>
        </p:txBody>
      </p:sp>
      <p:sp>
        <p:nvSpPr>
          <p:cNvPr id="6" name="Content Placeholder 5"/>
          <p:cNvSpPr>
            <a:spLocks noGrp="1"/>
          </p:cNvSpPr>
          <p:nvPr>
            <p:ph idx="1"/>
          </p:nvPr>
        </p:nvSpPr>
        <p:spPr/>
        <p:txBody>
          <a:bodyPr>
            <a:normAutofit fontScale="92500" lnSpcReduction="20000"/>
          </a:bodyPr>
          <a:lstStyle/>
          <a:p>
            <a:pPr marL="514350" indent="-514350">
              <a:buFont typeface="+mj-lt"/>
              <a:buAutoNum type="arabicPeriod"/>
            </a:pPr>
            <a:r>
              <a:rPr lang="en-US" dirty="0"/>
              <a:t>A</a:t>
            </a:r>
            <a:r>
              <a:rPr lang="en-US" dirty="0" smtClean="0"/>
              <a:t>ron7sun. Daily </a:t>
            </a:r>
            <a:r>
              <a:rPr lang="en-US" dirty="0"/>
              <a:t>news for stock market prediction</a:t>
            </a:r>
            <a:r>
              <a:rPr lang="en-US" dirty="0" smtClean="0"/>
              <a:t>. Retrieved from </a:t>
            </a:r>
            <a:r>
              <a:rPr lang="en-US" dirty="0" smtClean="0">
                <a:hlinkClick r:id="rId3"/>
              </a:rPr>
              <a:t>https</a:t>
            </a:r>
            <a:r>
              <a:rPr lang="en-US" dirty="0">
                <a:hlinkClick r:id="rId3"/>
              </a:rPr>
              <a:t>://www.kaggle.com/aaron7sun/stocknews/data</a:t>
            </a:r>
            <a:r>
              <a:rPr lang="en-US" dirty="0" smtClean="0"/>
              <a:t>.</a:t>
            </a:r>
          </a:p>
          <a:p>
            <a:pPr marL="514350" indent="-514350">
              <a:buFont typeface="+mj-lt"/>
              <a:buAutoNum type="arabicPeriod"/>
            </a:pPr>
            <a:r>
              <a:rPr lang="en-US" dirty="0" err="1"/>
              <a:t>Rohk</a:t>
            </a:r>
            <a:r>
              <a:rPr lang="en-US" dirty="0" smtClean="0"/>
              <a:t>. A million news headlines. Retrieved from </a:t>
            </a:r>
            <a:r>
              <a:rPr lang="en-US" dirty="0" smtClean="0">
                <a:hlinkClick r:id="rId4"/>
              </a:rPr>
              <a:t>https</a:t>
            </a:r>
            <a:r>
              <a:rPr lang="en-US" dirty="0">
                <a:hlinkClick r:id="rId4"/>
              </a:rPr>
              <a:t>://</a:t>
            </a:r>
            <a:r>
              <a:rPr lang="en-US" dirty="0" smtClean="0">
                <a:hlinkClick r:id="rId4"/>
              </a:rPr>
              <a:t>www.kaggle.com/therohk/million-headlines</a:t>
            </a:r>
            <a:r>
              <a:rPr lang="en-US" dirty="0" smtClean="0"/>
              <a:t>.</a:t>
            </a:r>
          </a:p>
          <a:p>
            <a:pPr marL="514350" indent="-514350">
              <a:buFont typeface="+mj-lt"/>
              <a:buAutoNum type="arabicPeriod"/>
            </a:pPr>
            <a:r>
              <a:rPr lang="en-US" dirty="0" err="1"/>
              <a:t>Hutto</a:t>
            </a:r>
            <a:r>
              <a:rPr lang="en-US" dirty="0"/>
              <a:t>, C J, and Eric Gilbert. “VADER: A Parsimonious Rule-Based Model for Sentiment Analysis of Social Media Text.” </a:t>
            </a:r>
            <a:r>
              <a:rPr lang="en-US" i="1" dirty="0"/>
              <a:t>Georgia Institute of Technology</a:t>
            </a:r>
            <a:r>
              <a:rPr lang="en-US" dirty="0"/>
              <a:t>, 2014, comp.social.gatech.edu/papers/icwsm14.vader.hutto.pdf.</a:t>
            </a:r>
          </a:p>
          <a:p>
            <a:pPr marL="514350" indent="-514350">
              <a:buFont typeface="+mj-lt"/>
              <a:buAutoNum type="arabicPeriod"/>
            </a:pPr>
            <a:r>
              <a:rPr lang="en-US" dirty="0" smtClean="0"/>
              <a:t>Fabian </a:t>
            </a:r>
            <a:r>
              <a:rPr lang="en-US" dirty="0" err="1"/>
              <a:t>Pedregosa</a:t>
            </a:r>
            <a:r>
              <a:rPr lang="en-US" dirty="0"/>
              <a:t>, Ga ̈el </a:t>
            </a:r>
            <a:r>
              <a:rPr lang="en-US" dirty="0" err="1"/>
              <a:t>Varoquaux</a:t>
            </a:r>
            <a:r>
              <a:rPr lang="en-US" dirty="0"/>
              <a:t>, Alexandre </a:t>
            </a:r>
            <a:r>
              <a:rPr lang="en-US" dirty="0" err="1"/>
              <a:t>Gramfort</a:t>
            </a:r>
            <a:r>
              <a:rPr lang="en-US" dirty="0"/>
              <a:t>, Vincent </a:t>
            </a:r>
            <a:r>
              <a:rPr lang="en-US" dirty="0" err="1"/>
              <a:t>Michel,Bertrand</a:t>
            </a:r>
            <a:r>
              <a:rPr lang="en-US" dirty="0"/>
              <a:t> </a:t>
            </a:r>
            <a:r>
              <a:rPr lang="en-US" dirty="0" err="1"/>
              <a:t>Thirion</a:t>
            </a:r>
            <a:r>
              <a:rPr lang="en-US" dirty="0"/>
              <a:t>, Olivier </a:t>
            </a:r>
            <a:r>
              <a:rPr lang="en-US" dirty="0" err="1"/>
              <a:t>Grisel</a:t>
            </a:r>
            <a:r>
              <a:rPr lang="en-US" dirty="0"/>
              <a:t>, Mathieu </a:t>
            </a:r>
            <a:r>
              <a:rPr lang="en-US" dirty="0" err="1"/>
              <a:t>Blondel</a:t>
            </a:r>
            <a:r>
              <a:rPr lang="en-US" dirty="0"/>
              <a:t>, Peter </a:t>
            </a:r>
            <a:r>
              <a:rPr lang="en-US" dirty="0" err="1"/>
              <a:t>Prettenhofer</a:t>
            </a:r>
            <a:r>
              <a:rPr lang="en-US" dirty="0"/>
              <a:t>, </a:t>
            </a:r>
            <a:r>
              <a:rPr lang="en-US" dirty="0" err="1"/>
              <a:t>RonWeiss</a:t>
            </a:r>
            <a:r>
              <a:rPr lang="en-US" dirty="0"/>
              <a:t>, Vincent </a:t>
            </a:r>
            <a:r>
              <a:rPr lang="en-US" dirty="0" err="1"/>
              <a:t>Dubourg</a:t>
            </a:r>
            <a:r>
              <a:rPr lang="en-US" dirty="0"/>
              <a:t>, et al. </a:t>
            </a:r>
            <a:r>
              <a:rPr lang="en-US" dirty="0" err="1"/>
              <a:t>Scikit</a:t>
            </a:r>
            <a:r>
              <a:rPr lang="en-US" dirty="0"/>
              <a:t>-learn: Machine learning in python</a:t>
            </a:r>
            <a:r>
              <a:rPr lang="en-US" dirty="0" smtClean="0"/>
              <a:t>. </a:t>
            </a:r>
            <a:r>
              <a:rPr lang="en-US" i="1" dirty="0" smtClean="0"/>
              <a:t>Journal </a:t>
            </a:r>
            <a:r>
              <a:rPr lang="en-US" i="1" dirty="0"/>
              <a:t>of machine learning research</a:t>
            </a:r>
            <a:r>
              <a:rPr lang="en-US" dirty="0"/>
              <a:t>, 12(Oct):2825–2830, 2011.</a:t>
            </a:r>
          </a:p>
        </p:txBody>
      </p:sp>
    </p:spTree>
    <p:extLst>
      <p:ext uri="{BB962C8B-B14F-4D97-AF65-F5344CB8AC3E}">
        <p14:creationId xmlns:p14="http://schemas.microsoft.com/office/powerpoint/2010/main" val="3722100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dirty="0"/>
              <a:t>News Headline Sentiment Analysis</a:t>
            </a:r>
          </a:p>
        </p:txBody>
      </p:sp>
      <p:sp>
        <p:nvSpPr>
          <p:cNvPr id="6" name="Content Placeholder 5"/>
          <p:cNvSpPr>
            <a:spLocks noGrp="1"/>
          </p:cNvSpPr>
          <p:nvPr>
            <p:ph sz="half" idx="1"/>
          </p:nvPr>
        </p:nvSpPr>
        <p:spPr>
          <a:xfrm>
            <a:off x="0" y="838200"/>
            <a:ext cx="5920740" cy="6019800"/>
          </a:xfrm>
        </p:spPr>
        <p:txBody>
          <a:bodyPr/>
          <a:lstStyle/>
          <a:p>
            <a:r>
              <a:rPr lang="en-US" dirty="0" smtClean="0"/>
              <a:t>Introduction/Dataset</a:t>
            </a:r>
          </a:p>
          <a:p>
            <a:r>
              <a:rPr lang="en-US" dirty="0" smtClean="0"/>
              <a:t>Data Representation and Processing</a:t>
            </a:r>
          </a:p>
          <a:p>
            <a:r>
              <a:rPr lang="en-US" dirty="0" smtClean="0"/>
              <a:t>Model Derivation</a:t>
            </a:r>
          </a:p>
          <a:p>
            <a:r>
              <a:rPr lang="en-US" dirty="0" smtClean="0"/>
              <a:t>Results</a:t>
            </a:r>
          </a:p>
          <a:p>
            <a:r>
              <a:rPr lang="en-US" dirty="0" smtClean="0"/>
              <a:t>Conclusion</a:t>
            </a:r>
          </a:p>
        </p:txBody>
      </p:sp>
      <p:pic>
        <p:nvPicPr>
          <p:cNvPr id="9" name="Picture 8" descr="Sentiment Analysis for C-of-the-ACM | Mosaic illustrati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0296" y="1030605"/>
            <a:ext cx="4292277" cy="5634990"/>
          </a:xfrm>
          <a:prstGeom prst="rect">
            <a:avLst/>
          </a:prstGeom>
        </p:spPr>
      </p:pic>
    </p:spTree>
    <p:extLst>
      <p:ext uri="{BB962C8B-B14F-4D97-AF65-F5344CB8AC3E}">
        <p14:creationId xmlns:p14="http://schemas.microsoft.com/office/powerpoint/2010/main" val="1872542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dirty="0" smtClean="0"/>
              <a:t>Introduction/Dataset</a:t>
            </a:r>
            <a:endParaRPr lang="en-US" dirty="0"/>
          </a:p>
        </p:txBody>
      </p:sp>
      <p:sp>
        <p:nvSpPr>
          <p:cNvPr id="3" name="Content Placeholder 2"/>
          <p:cNvSpPr>
            <a:spLocks noGrp="1"/>
          </p:cNvSpPr>
          <p:nvPr>
            <p:ph sz="half" idx="1"/>
          </p:nvPr>
        </p:nvSpPr>
        <p:spPr>
          <a:xfrm>
            <a:off x="0" y="960121"/>
            <a:ext cx="10515600" cy="4846320"/>
          </a:xfrm>
        </p:spPr>
        <p:txBody>
          <a:bodyPr>
            <a:normAutofit/>
          </a:bodyPr>
          <a:lstStyle/>
          <a:p>
            <a:pPr marL="0" indent="0">
              <a:buNone/>
            </a:pPr>
            <a:r>
              <a:rPr lang="en-US" b="1" u="sng" dirty="0" smtClean="0"/>
              <a:t>Goal: Cluster News Headlines to Identify Recurrent Sentiment Themes</a:t>
            </a:r>
          </a:p>
          <a:p>
            <a:pPr marL="0" indent="0">
              <a:buNone/>
            </a:pPr>
            <a:r>
              <a:rPr lang="en-US" dirty="0" smtClean="0"/>
              <a:t>Dataset:</a:t>
            </a:r>
          </a:p>
          <a:p>
            <a:r>
              <a:rPr lang="en-US" dirty="0" smtClean="0"/>
              <a:t>Synthesis of Two Publically-Available Datasets</a:t>
            </a:r>
          </a:p>
          <a:p>
            <a:pPr lvl="1"/>
            <a:r>
              <a:rPr lang="en-US" u="sng" dirty="0" smtClean="0"/>
              <a:t>250M Headlines from </a:t>
            </a:r>
            <a:r>
              <a:rPr lang="en-US" u="sng" dirty="0" err="1" smtClean="0"/>
              <a:t>Reddit</a:t>
            </a:r>
            <a:r>
              <a:rPr lang="en-US" u="sng" dirty="0" smtClean="0"/>
              <a:t> </a:t>
            </a:r>
            <a:r>
              <a:rPr lang="en-US" u="sng" dirty="0" err="1"/>
              <a:t>WorldNews</a:t>
            </a:r>
            <a:r>
              <a:rPr lang="en-US" u="sng" dirty="0"/>
              <a:t> </a:t>
            </a:r>
            <a:r>
              <a:rPr lang="en-US" u="sng" dirty="0" smtClean="0"/>
              <a:t>Channel</a:t>
            </a:r>
            <a:r>
              <a:rPr lang="en-US" dirty="0" smtClean="0"/>
              <a:t> </a:t>
            </a:r>
            <a:r>
              <a:rPr lang="en-US" dirty="0" smtClean="0">
                <a:hlinkClick r:id="rId3" action="ppaction://hlinksldjump"/>
              </a:rPr>
              <a:t>[1]</a:t>
            </a:r>
            <a:endParaRPr lang="en-US" dirty="0" smtClean="0"/>
          </a:p>
          <a:p>
            <a:pPr lvl="2"/>
            <a:r>
              <a:rPr lang="en-US" dirty="0"/>
              <a:t>Top 25 headlines for each day</a:t>
            </a:r>
          </a:p>
          <a:p>
            <a:pPr lvl="2"/>
            <a:r>
              <a:rPr lang="en-US" dirty="0"/>
              <a:t>8 June 2008 to 01 July </a:t>
            </a:r>
            <a:r>
              <a:rPr lang="en-US" dirty="0" smtClean="0"/>
              <a:t>2016</a:t>
            </a:r>
          </a:p>
          <a:p>
            <a:pPr lvl="1"/>
            <a:r>
              <a:rPr lang="en-US" u="sng" dirty="0" smtClean="0"/>
              <a:t>1MM Headlines from Australian News Source ABC</a:t>
            </a:r>
            <a:r>
              <a:rPr lang="en-US" dirty="0" smtClean="0"/>
              <a:t> </a:t>
            </a:r>
            <a:r>
              <a:rPr lang="en-US" dirty="0" smtClean="0">
                <a:hlinkClick r:id="rId3" action="ppaction://hlinksldjump"/>
              </a:rPr>
              <a:t>[2]</a:t>
            </a:r>
            <a:endParaRPr lang="en-US" dirty="0" smtClean="0"/>
          </a:p>
          <a:p>
            <a:pPr lvl="2"/>
            <a:r>
              <a:rPr lang="en-US" dirty="0"/>
              <a:t>250 headlines per day</a:t>
            </a:r>
          </a:p>
          <a:p>
            <a:pPr lvl="2"/>
            <a:r>
              <a:rPr lang="en-US" dirty="0"/>
              <a:t>19 Feb. 2003 to 31 Dec. </a:t>
            </a:r>
            <a:r>
              <a:rPr lang="en-US" dirty="0" smtClean="0"/>
              <a:t>2019</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8906" y="4766310"/>
            <a:ext cx="2796333" cy="1371601"/>
          </a:xfrm>
          <a:prstGeom prst="rect">
            <a:avLst/>
          </a:prstGeom>
        </p:spPr>
      </p:pic>
    </p:spTree>
    <p:extLst>
      <p:ext uri="{BB962C8B-B14F-4D97-AF65-F5344CB8AC3E}">
        <p14:creationId xmlns:p14="http://schemas.microsoft.com/office/powerpoint/2010/main" val="151332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b="1" dirty="0" smtClean="0"/>
              <a:t>Data Representation and Processing</a:t>
            </a:r>
            <a:endParaRPr lang="en-US" b="1" dirty="0"/>
          </a:p>
        </p:txBody>
      </p:sp>
      <p:sp>
        <p:nvSpPr>
          <p:cNvPr id="3" name="Content Placeholder 2"/>
          <p:cNvSpPr>
            <a:spLocks noGrp="1"/>
          </p:cNvSpPr>
          <p:nvPr>
            <p:ph sz="half" idx="1"/>
          </p:nvPr>
        </p:nvSpPr>
        <p:spPr>
          <a:xfrm>
            <a:off x="0" y="868681"/>
            <a:ext cx="11197590" cy="2366009"/>
          </a:xfrm>
        </p:spPr>
        <p:txBody>
          <a:bodyPr>
            <a:noAutofit/>
          </a:bodyPr>
          <a:lstStyle/>
          <a:p>
            <a:pPr marL="0" indent="0">
              <a:buNone/>
            </a:pPr>
            <a:r>
              <a:rPr lang="en-US" sz="2000" b="1" u="sng" dirty="0" smtClean="0"/>
              <a:t>Preprocessing</a:t>
            </a:r>
          </a:p>
          <a:p>
            <a:r>
              <a:rPr lang="en-US" sz="2000" dirty="0" smtClean="0"/>
              <a:t>Removal of Casing, Punctuation, Numbers, Stopwords, and Lemmatization.</a:t>
            </a:r>
          </a:p>
          <a:p>
            <a:r>
              <a:rPr lang="en-US" sz="2000" dirty="0" smtClean="0"/>
              <a:t>Bag of Words Tokenization of Headlines into unigrams and bigrams</a:t>
            </a:r>
          </a:p>
          <a:p>
            <a:pPr lvl="1"/>
            <a:r>
              <a:rPr lang="en-US" sz="1600" dirty="0"/>
              <a:t>Term Frequency (TF) and Term Frequency-Inverse Document Frequency (TF-IDF)</a:t>
            </a:r>
          </a:p>
          <a:p>
            <a:pPr lvl="1"/>
            <a:r>
              <a:rPr lang="en-US" sz="1600" dirty="0" smtClean="0"/>
              <a:t>1.26MM x 2000 (documents x terms) sparse matrix with truncated vocabulary</a:t>
            </a:r>
          </a:p>
          <a:p>
            <a:r>
              <a:rPr lang="en-US" sz="2000" dirty="0" smtClean="0"/>
              <a:t>Data Separated into Test/Train Split of 25%/75%</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557"/>
          <a:stretch/>
        </p:blipFill>
        <p:spPr>
          <a:xfrm>
            <a:off x="1157093" y="3417570"/>
            <a:ext cx="9877813" cy="2948940"/>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587180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b="1" dirty="0" smtClean="0"/>
              <a:t>Data Representation and Processing: Topic Models</a:t>
            </a:r>
            <a:endParaRPr lang="en-US" b="1" dirty="0"/>
          </a:p>
        </p:txBody>
      </p:sp>
      <p:sp>
        <p:nvSpPr>
          <p:cNvPr id="3" name="Content Placeholder 2"/>
          <p:cNvSpPr>
            <a:spLocks noGrp="1"/>
          </p:cNvSpPr>
          <p:nvPr>
            <p:ph sz="half" idx="1"/>
          </p:nvPr>
        </p:nvSpPr>
        <p:spPr>
          <a:xfrm>
            <a:off x="0" y="3285191"/>
            <a:ext cx="6617970" cy="1947595"/>
          </a:xfrm>
        </p:spPr>
        <p:txBody>
          <a:bodyPr>
            <a:normAutofit fontScale="77500" lnSpcReduction="20000"/>
          </a:bodyPr>
          <a:lstStyle/>
          <a:p>
            <a:pPr marL="0" indent="0">
              <a:buNone/>
            </a:pPr>
            <a:r>
              <a:rPr lang="en-US" sz="2400" b="1" u="sng" dirty="0" smtClean="0"/>
              <a:t>PLSA via NMF</a:t>
            </a:r>
          </a:p>
          <a:p>
            <a:r>
              <a:rPr lang="en-US" sz="2400" dirty="0"/>
              <a:t>Decomposition of M (m x n) </a:t>
            </a:r>
            <a:r>
              <a:rPr lang="en-US" sz="2400" dirty="0" smtClean="0"/>
              <a:t>TF-IDF </a:t>
            </a:r>
            <a:r>
              <a:rPr lang="en-US" sz="2400" dirty="0"/>
              <a:t>matrix to k topics: </a:t>
            </a:r>
            <a:r>
              <a:rPr lang="en-US" sz="2400" b="1" i="1" dirty="0"/>
              <a:t>M = </a:t>
            </a:r>
            <a:r>
              <a:rPr lang="en-US" sz="2400" b="1" i="1" dirty="0" smtClean="0"/>
              <a:t>W H  </a:t>
            </a:r>
            <a:endParaRPr lang="en-US" sz="2400" b="1" i="1" dirty="0"/>
          </a:p>
          <a:p>
            <a:pPr lvl="1"/>
            <a:r>
              <a:rPr lang="en-US" sz="2300" dirty="0" smtClean="0"/>
              <a:t>Loss Function Option Set to KL-Divergence</a:t>
            </a:r>
          </a:p>
          <a:p>
            <a:pPr marL="0" indent="0">
              <a:buNone/>
            </a:pPr>
            <a:r>
              <a:rPr lang="en-US" sz="2400" b="1" u="sng" dirty="0"/>
              <a:t>Sentiment Analysis</a:t>
            </a:r>
          </a:p>
          <a:p>
            <a:r>
              <a:rPr lang="en-US" sz="2400" dirty="0"/>
              <a:t>VADER (</a:t>
            </a:r>
            <a:r>
              <a:rPr lang="en-US" sz="2400" i="1" dirty="0"/>
              <a:t>Valence Aware Dictionary and </a:t>
            </a:r>
            <a:r>
              <a:rPr lang="en-US" sz="2400" i="1" dirty="0" err="1"/>
              <a:t>sEntiment</a:t>
            </a:r>
            <a:r>
              <a:rPr lang="en-US" sz="2400" i="1" dirty="0"/>
              <a:t> </a:t>
            </a:r>
            <a:r>
              <a:rPr lang="en-US" sz="2400" i="1" dirty="0" err="1"/>
              <a:t>Reasoner</a:t>
            </a:r>
            <a:r>
              <a:rPr lang="en-US" sz="2400" dirty="0"/>
              <a:t>) </a:t>
            </a:r>
            <a:r>
              <a:rPr lang="en-US" sz="2400" dirty="0">
                <a:hlinkClick r:id="rId3" action="ppaction://hlinksldjump"/>
              </a:rPr>
              <a:t>[3</a:t>
            </a:r>
            <a:r>
              <a:rPr lang="en-US" sz="2400" dirty="0" smtClean="0">
                <a:hlinkClick r:id="rId3" action="ppaction://hlinksldjump"/>
              </a:rPr>
              <a:t>]</a:t>
            </a:r>
            <a:r>
              <a:rPr lang="en-US" sz="2400" dirty="0" smtClean="0"/>
              <a:t> </a:t>
            </a:r>
          </a:p>
          <a:p>
            <a:r>
              <a:rPr lang="en-US" sz="2400" dirty="0" smtClean="0"/>
              <a:t>3-Dimensions of Sentiment (Negative, Neutral and Positive)</a:t>
            </a:r>
          </a:p>
        </p:txBody>
      </p:sp>
      <p:sp>
        <p:nvSpPr>
          <p:cNvPr id="9" name="TextBox 8"/>
          <p:cNvSpPr txBox="1"/>
          <p:nvPr/>
        </p:nvSpPr>
        <p:spPr>
          <a:xfrm>
            <a:off x="0" y="1966157"/>
            <a:ext cx="5814060" cy="1169551"/>
          </a:xfrm>
          <a:prstGeom prst="rect">
            <a:avLst/>
          </a:prstGeom>
          <a:noFill/>
        </p:spPr>
        <p:txBody>
          <a:bodyPr wrap="square" rtlCol="0">
            <a:spAutoFit/>
          </a:bodyPr>
          <a:lstStyle/>
          <a:p>
            <a:r>
              <a:rPr lang="en-US" sz="1900" b="1" u="sng" dirty="0" smtClean="0"/>
              <a:t>LDA</a:t>
            </a:r>
          </a:p>
          <a:p>
            <a:pPr marL="285750" indent="-285750">
              <a:buFont typeface="Arial" panose="020B0604020202020204" pitchFamily="34" charset="0"/>
              <a:buChar char="•"/>
            </a:pPr>
            <a:r>
              <a:rPr lang="en-US" sz="1900" dirty="0" smtClean="0"/>
              <a:t>Graphical </a:t>
            </a:r>
            <a:r>
              <a:rPr lang="en-US" sz="1900" dirty="0"/>
              <a:t>Topic </a:t>
            </a:r>
            <a:r>
              <a:rPr lang="en-US" sz="1900" dirty="0" smtClean="0"/>
              <a:t>Model</a:t>
            </a:r>
          </a:p>
          <a:p>
            <a:pPr marL="742950" lvl="1" indent="-285750">
              <a:buFont typeface="Arial" panose="020B0604020202020204" pitchFamily="34" charset="0"/>
              <a:buChar char="•"/>
            </a:pPr>
            <a:r>
              <a:rPr lang="en-US" sz="1600" dirty="0"/>
              <a:t>Optimized with Online </a:t>
            </a:r>
            <a:r>
              <a:rPr lang="en-US" sz="1600" dirty="0" smtClean="0"/>
              <a:t>Variational Bayes </a:t>
            </a:r>
            <a:r>
              <a:rPr lang="en-US" sz="1600" dirty="0"/>
              <a:t>Algorithm (Variation </a:t>
            </a:r>
            <a:r>
              <a:rPr lang="en-US" sz="1600" dirty="0" smtClean="0"/>
              <a:t>Inference)</a:t>
            </a:r>
          </a:p>
        </p:txBody>
      </p:sp>
      <p:sp>
        <p:nvSpPr>
          <p:cNvPr id="10" name="Content Placeholder 2"/>
          <p:cNvSpPr>
            <a:spLocks noGrp="1"/>
          </p:cNvSpPr>
          <p:nvPr>
            <p:ph sz="half" idx="1"/>
          </p:nvPr>
        </p:nvSpPr>
        <p:spPr>
          <a:xfrm>
            <a:off x="0" y="701544"/>
            <a:ext cx="6469380" cy="1322626"/>
          </a:xfrm>
        </p:spPr>
        <p:txBody>
          <a:bodyPr>
            <a:normAutofit fontScale="92500" lnSpcReduction="20000"/>
          </a:bodyPr>
          <a:lstStyle/>
          <a:p>
            <a:pPr marL="0" indent="0">
              <a:buNone/>
            </a:pPr>
            <a:r>
              <a:rPr lang="en-US" sz="2000" b="1" u="sng" dirty="0" smtClean="0"/>
              <a:t>LSA via SVD</a:t>
            </a:r>
          </a:p>
          <a:p>
            <a:r>
              <a:rPr lang="en-US" sz="2300" dirty="0" smtClean="0"/>
              <a:t>Used to Identify Number of Topics for More Sophisticated Methods</a:t>
            </a:r>
          </a:p>
          <a:p>
            <a:r>
              <a:rPr lang="en-US" sz="2300" dirty="0" smtClean="0"/>
              <a:t>Knee Method Used to Select 50 Topics as Best Number</a:t>
            </a:r>
          </a:p>
          <a:p>
            <a:pPr marL="0" indent="0">
              <a:buNone/>
            </a:pPr>
            <a:endParaRPr lang="en-US" sz="2300" dirty="0" smtClean="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5265" b="29633"/>
          <a:stretch/>
        </p:blipFill>
        <p:spPr>
          <a:xfrm>
            <a:off x="1304924" y="5265101"/>
            <a:ext cx="9528811" cy="1481407"/>
          </a:xfrm>
          <a:prstGeom prst="rect">
            <a:avLst/>
          </a:prstGeom>
          <a:ln>
            <a:solidFill>
              <a:schemeClr val="tx1"/>
            </a:solidFill>
          </a:ln>
          <a:effectLst>
            <a:outerShdw blurRad="50800" dist="38100" dir="8100000" algn="tr" rotWithShape="0">
              <a:prstClr val="black">
                <a:alpha val="40000"/>
              </a:prstClr>
            </a:outerShdw>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0373" y="2203506"/>
            <a:ext cx="5006369" cy="1345168"/>
          </a:xfrm>
          <a:prstGeom prst="rect">
            <a:avLst/>
          </a:prstGeom>
          <a:ln>
            <a:solidFill>
              <a:schemeClr val="tx1"/>
            </a:solidFill>
          </a:ln>
          <a:effectLst>
            <a:outerShdw blurRad="50800" dist="38100" dir="8100000" algn="tr" rotWithShape="0">
              <a:prstClr val="black">
                <a:alpha val="40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0373" y="3734303"/>
            <a:ext cx="5006369" cy="1345169"/>
          </a:xfrm>
          <a:prstGeom prst="rect">
            <a:avLst/>
          </a:prstGeom>
          <a:ln>
            <a:solidFill>
              <a:schemeClr val="tx1"/>
            </a:solidFill>
          </a:ln>
          <a:effectLst>
            <a:outerShdw blurRad="50800" dist="38100" dir="8100000" algn="tr" rotWithShape="0">
              <a:prstClr val="black">
                <a:alpha val="40000"/>
              </a:prstClr>
            </a:outerShdw>
          </a:effectLst>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0372" y="804492"/>
            <a:ext cx="5006370" cy="1213385"/>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95255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b="1" dirty="0" smtClean="0"/>
              <a:t>Model Derivation: Hierarchical and K-Means</a:t>
            </a:r>
            <a:endParaRPr lang="en-US" b="1" dirty="0"/>
          </a:p>
        </p:txBody>
      </p:sp>
      <p:sp>
        <p:nvSpPr>
          <p:cNvPr id="10" name="Content Placeholder 2"/>
          <p:cNvSpPr>
            <a:spLocks noGrp="1"/>
          </p:cNvSpPr>
          <p:nvPr>
            <p:ph sz="half" idx="1"/>
          </p:nvPr>
        </p:nvSpPr>
        <p:spPr>
          <a:xfrm>
            <a:off x="0" y="685799"/>
            <a:ext cx="7223760" cy="2329863"/>
          </a:xfrm>
        </p:spPr>
        <p:txBody>
          <a:bodyPr anchor="ctr">
            <a:normAutofit/>
          </a:bodyPr>
          <a:lstStyle/>
          <a:p>
            <a:pPr marL="0" indent="0">
              <a:buNone/>
            </a:pPr>
            <a:r>
              <a:rPr lang="en-US" sz="2000" b="1" u="sng" dirty="0" smtClean="0"/>
              <a:t>Hierarchical Clustering</a:t>
            </a:r>
          </a:p>
          <a:p>
            <a:r>
              <a:rPr lang="en-US" sz="2000" dirty="0" smtClean="0"/>
              <a:t>Performed on LDA and PLSA Topic Models with Single, Complete, Average and Ward Linkage Criteria. </a:t>
            </a:r>
          </a:p>
          <a:p>
            <a:r>
              <a:rPr lang="en-US" sz="2000" dirty="0" smtClean="0"/>
              <a:t>Ward Produced the Best Dendrogram In Both Cases.</a:t>
            </a:r>
          </a:p>
          <a:p>
            <a:r>
              <a:rPr lang="en-US" sz="2000" dirty="0" smtClean="0"/>
              <a:t>LDA Identified a Small Group of Four Possible Outliers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60" y="812137"/>
            <a:ext cx="4762845" cy="2536853"/>
          </a:xfrm>
          <a:prstGeom prst="rect">
            <a:avLst/>
          </a:prstGeom>
          <a:ln>
            <a:solidFill>
              <a:schemeClr val="tx1"/>
            </a:solidFill>
          </a:ln>
          <a:effectLst>
            <a:outerShdw blurRad="50800" dist="38100" dir="8100000" algn="tr" rotWithShape="0">
              <a:prstClr val="black">
                <a:alpha val="40000"/>
              </a:prstClr>
            </a:outerShdw>
          </a:effectLst>
        </p:spPr>
      </p:pic>
      <p:sp>
        <p:nvSpPr>
          <p:cNvPr id="12" name="Content Placeholder 2"/>
          <p:cNvSpPr>
            <a:spLocks noGrp="1"/>
          </p:cNvSpPr>
          <p:nvPr>
            <p:ph sz="half" idx="1"/>
          </p:nvPr>
        </p:nvSpPr>
        <p:spPr>
          <a:xfrm>
            <a:off x="3810" y="2861309"/>
            <a:ext cx="7223760" cy="2329863"/>
          </a:xfrm>
        </p:spPr>
        <p:txBody>
          <a:bodyPr anchor="ctr">
            <a:normAutofit/>
          </a:bodyPr>
          <a:lstStyle/>
          <a:p>
            <a:pPr marL="0" indent="0">
              <a:buNone/>
            </a:pPr>
            <a:r>
              <a:rPr lang="en-US" sz="2000" b="1" u="sng" dirty="0" smtClean="0"/>
              <a:t>K-Means Clustering</a:t>
            </a:r>
          </a:p>
          <a:p>
            <a:r>
              <a:rPr lang="en-US" sz="2000" dirty="0" smtClean="0"/>
              <a:t>Shallow Training across a range of Cluster Choices and Scored by Sum of Squared Error from Closest Center</a:t>
            </a:r>
          </a:p>
          <a:p>
            <a:pPr lvl="1"/>
            <a:r>
              <a:rPr lang="en-US" sz="1600" dirty="0" smtClean="0"/>
              <a:t>LDA Dataset had an overall lower SSE</a:t>
            </a:r>
          </a:p>
          <a:p>
            <a:pPr lvl="1"/>
            <a:r>
              <a:rPr lang="en-US" sz="1600" dirty="0" smtClean="0"/>
              <a:t>Number of clusters in the 3-4 range from the ‘knee’ method (4 Chosen)</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562" y="5022513"/>
            <a:ext cx="3082635" cy="1677316"/>
          </a:xfrm>
          <a:prstGeom prst="rect">
            <a:avLst/>
          </a:prstGeom>
          <a:ln>
            <a:solidFill>
              <a:schemeClr val="tx1"/>
            </a:solidFill>
          </a:ln>
          <a:effectLst>
            <a:outerShdw blurRad="50800" dist="38100" dir="8100000" algn="tr" rotWithShape="0">
              <a:prstClr val="black">
                <a:alpha val="40000"/>
              </a:prstClr>
            </a:outerShdw>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4836" y="3475327"/>
            <a:ext cx="3224502" cy="3224502"/>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02705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b="1" dirty="0" smtClean="0"/>
              <a:t>Model Derivation: Gaussian Mixture Model and DBSCAN</a:t>
            </a:r>
            <a:endParaRPr lang="en-US" b="1" dirty="0"/>
          </a:p>
        </p:txBody>
      </p:sp>
      <p:sp>
        <p:nvSpPr>
          <p:cNvPr id="10" name="Content Placeholder 2"/>
          <p:cNvSpPr>
            <a:spLocks noGrp="1"/>
          </p:cNvSpPr>
          <p:nvPr>
            <p:ph sz="half" idx="1"/>
          </p:nvPr>
        </p:nvSpPr>
        <p:spPr>
          <a:xfrm>
            <a:off x="0" y="685799"/>
            <a:ext cx="5101590" cy="3051375"/>
          </a:xfrm>
        </p:spPr>
        <p:txBody>
          <a:bodyPr anchor="ctr">
            <a:normAutofit/>
          </a:bodyPr>
          <a:lstStyle/>
          <a:p>
            <a:pPr marL="0" indent="0">
              <a:buNone/>
            </a:pPr>
            <a:r>
              <a:rPr lang="en-US" sz="2000" b="1" u="sng" dirty="0" smtClean="0"/>
              <a:t>Gaussian Mixture Model (GMM)</a:t>
            </a:r>
          </a:p>
          <a:p>
            <a:r>
              <a:rPr lang="en-US" sz="2000" dirty="0" smtClean="0"/>
              <a:t>Shallow Training Utilizing the Available Covariance Matrix Options (Spherical, Tied, Diagonal, and Full) and Scored By Bayesian Information Criterion (BIC)</a:t>
            </a:r>
          </a:p>
          <a:p>
            <a:pPr lvl="1"/>
            <a:r>
              <a:rPr lang="en-US" sz="1600" dirty="0" smtClean="0"/>
              <a:t>Spherical Was Most Informative</a:t>
            </a:r>
          </a:p>
          <a:p>
            <a:pPr lvl="1"/>
            <a:r>
              <a:rPr lang="en-US" sz="1600" dirty="0" smtClean="0"/>
              <a:t>LDA Dataset Performed Better Overall Again</a:t>
            </a:r>
          </a:p>
          <a:p>
            <a:pPr lvl="1"/>
            <a:r>
              <a:rPr lang="en-US" sz="1600" dirty="0" smtClean="0"/>
              <a:t>Knee Method Again Used to Select 4 for Number of Clusters</a:t>
            </a:r>
          </a:p>
        </p:txBody>
      </p:sp>
      <p:sp>
        <p:nvSpPr>
          <p:cNvPr id="12" name="Content Placeholder 2"/>
          <p:cNvSpPr>
            <a:spLocks noGrp="1"/>
          </p:cNvSpPr>
          <p:nvPr>
            <p:ph sz="half" idx="1"/>
          </p:nvPr>
        </p:nvSpPr>
        <p:spPr>
          <a:xfrm>
            <a:off x="-13507" y="3737174"/>
            <a:ext cx="5086522" cy="3120826"/>
          </a:xfrm>
        </p:spPr>
        <p:txBody>
          <a:bodyPr anchor="ctr">
            <a:normAutofit/>
          </a:bodyPr>
          <a:lstStyle/>
          <a:p>
            <a:pPr marL="0" indent="0">
              <a:buNone/>
            </a:pPr>
            <a:r>
              <a:rPr lang="en-US" sz="2000" b="1" u="sng" dirty="0" smtClean="0"/>
              <a:t>DBSCAN</a:t>
            </a:r>
          </a:p>
          <a:p>
            <a:r>
              <a:rPr lang="en-US" sz="2000" dirty="0" smtClean="0"/>
              <a:t>Optimization of Epsilon and Minimum Points</a:t>
            </a:r>
          </a:p>
          <a:p>
            <a:pPr lvl="1"/>
            <a:r>
              <a:rPr lang="en-US" sz="1600" dirty="0" smtClean="0"/>
              <a:t>K-nearest neighbors to obtain </a:t>
            </a:r>
            <a:r>
              <a:rPr lang="en-US" sz="1600" dirty="0" smtClean="0"/>
              <a:t>coarse </a:t>
            </a:r>
            <a:r>
              <a:rPr lang="en-US" sz="1600" dirty="0" smtClean="0"/>
              <a:t>Epsilon</a:t>
            </a:r>
          </a:p>
          <a:p>
            <a:pPr lvl="1"/>
            <a:r>
              <a:rPr lang="en-US" sz="1600" dirty="0" smtClean="0"/>
              <a:t>2D Grid Search Scoring on Silhouette and CH</a:t>
            </a:r>
          </a:p>
          <a:p>
            <a:pPr lvl="1"/>
            <a:r>
              <a:rPr lang="en-US" sz="1600" dirty="0" smtClean="0"/>
              <a:t>LDA Model Produced 4 (counting the noise label) Clusters</a:t>
            </a:r>
          </a:p>
          <a:p>
            <a:pPr lvl="1"/>
            <a:r>
              <a:rPr lang="en-US" sz="1600" dirty="0" smtClean="0"/>
              <a:t>PLSA Model Labeled over 1/3 the Points as Noise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746324"/>
            <a:ext cx="2990850" cy="2990850"/>
          </a:xfrm>
          <a:prstGeom prst="rect">
            <a:avLst/>
          </a:prstGeom>
          <a:ln>
            <a:solidFill>
              <a:schemeClr val="tx1"/>
            </a:solidFill>
          </a:ln>
          <a:effectLst>
            <a:outerShdw blurRad="50800" dist="38100" dir="8100000" algn="tr" rotWithShape="0">
              <a:prstClr val="black">
                <a:alpha val="40000"/>
              </a:prst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3015" y="4375624"/>
            <a:ext cx="3985260" cy="1843926"/>
          </a:xfrm>
          <a:prstGeom prst="rect">
            <a:avLst/>
          </a:prstGeom>
          <a:ln>
            <a:solidFill>
              <a:schemeClr val="tx1"/>
            </a:solidFill>
          </a:ln>
          <a:effectLst>
            <a:outerShdw blurRad="50800" dist="38100" dir="8100000" algn="tr"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0" y="3817620"/>
            <a:ext cx="3006090" cy="3006090"/>
          </a:xfrm>
          <a:prstGeom prst="rect">
            <a:avLst/>
          </a:prstGeom>
          <a:ln>
            <a:solidFill>
              <a:schemeClr val="tx1"/>
            </a:solidFill>
          </a:ln>
          <a:effectLst>
            <a:outerShdw blurRad="50800" dist="38100" dir="8100000" algn="tr" rotWithShape="0">
              <a:prstClr val="black">
                <a:alpha val="40000"/>
              </a:prstClr>
            </a:outerShdw>
          </a:effectLst>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b="75000"/>
          <a:stretch/>
        </p:blipFill>
        <p:spPr>
          <a:xfrm>
            <a:off x="5308518" y="1528584"/>
            <a:ext cx="3628554" cy="1365804"/>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092703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b="1" dirty="0" smtClean="0"/>
              <a:t>Results</a:t>
            </a:r>
            <a:endParaRPr lang="en-US" b="1" dirty="0"/>
          </a:p>
        </p:txBody>
      </p:sp>
      <p:sp>
        <p:nvSpPr>
          <p:cNvPr id="10" name="Content Placeholder 2"/>
          <p:cNvSpPr>
            <a:spLocks noGrp="1"/>
          </p:cNvSpPr>
          <p:nvPr>
            <p:ph sz="half" idx="1"/>
          </p:nvPr>
        </p:nvSpPr>
        <p:spPr>
          <a:xfrm>
            <a:off x="0" y="685799"/>
            <a:ext cx="3745282" cy="3051375"/>
          </a:xfrm>
        </p:spPr>
        <p:txBody>
          <a:bodyPr anchor="ctr">
            <a:normAutofit lnSpcReduction="10000"/>
          </a:bodyPr>
          <a:lstStyle/>
          <a:p>
            <a:pPr marL="0" indent="0">
              <a:buNone/>
            </a:pPr>
            <a:r>
              <a:rPr lang="en-US" sz="2000" b="1" u="sng" dirty="0" smtClean="0"/>
              <a:t>Comparing Models</a:t>
            </a:r>
          </a:p>
          <a:p>
            <a:r>
              <a:rPr lang="en-US" sz="2000" dirty="0" smtClean="0"/>
              <a:t>Best Performing Model: K-Means on LDA Dataset</a:t>
            </a:r>
          </a:p>
          <a:p>
            <a:r>
              <a:rPr lang="en-US" sz="2000" dirty="0" smtClean="0"/>
              <a:t>Confusion Matrix Shows A Few Differences at the Boarder of Cluster 0 and Cluster 3 </a:t>
            </a:r>
          </a:p>
          <a:p>
            <a:r>
              <a:rPr lang="en-US" sz="2000" dirty="0" smtClean="0"/>
              <a:t>DBSCAN Labeled 4 Points as Noise on the Extremes (Label 2 corresponds to noise for DBSCAN)</a:t>
            </a:r>
          </a:p>
        </p:txBody>
      </p:sp>
      <p:sp>
        <p:nvSpPr>
          <p:cNvPr id="12" name="Content Placeholder 2"/>
          <p:cNvSpPr>
            <a:spLocks noGrp="1"/>
          </p:cNvSpPr>
          <p:nvPr>
            <p:ph sz="half" idx="1"/>
          </p:nvPr>
        </p:nvSpPr>
        <p:spPr>
          <a:xfrm>
            <a:off x="-13507" y="3737174"/>
            <a:ext cx="5086522" cy="3120826"/>
          </a:xfrm>
        </p:spPr>
        <p:txBody>
          <a:bodyPr anchor="ctr">
            <a:normAutofit lnSpcReduction="10000"/>
          </a:bodyPr>
          <a:lstStyle/>
          <a:p>
            <a:pPr marL="0" indent="0">
              <a:buNone/>
            </a:pPr>
            <a:r>
              <a:rPr lang="en-US" sz="2000" b="1" u="sng" dirty="0" smtClean="0"/>
              <a:t>Testing K-Means Model on New Data</a:t>
            </a:r>
          </a:p>
          <a:p>
            <a:r>
              <a:rPr lang="en-US" sz="2000" dirty="0" smtClean="0"/>
              <a:t>Testing K-Means across 2000 folds of 50 random selected points from the test set.</a:t>
            </a:r>
            <a:endParaRPr lang="en-US" sz="1200" dirty="0"/>
          </a:p>
          <a:p>
            <a:pPr lvl="1"/>
            <a:r>
              <a:rPr lang="en-US" sz="1600" dirty="0" smtClean="0"/>
              <a:t>CH Score Distribution Very Tail Heavy</a:t>
            </a:r>
          </a:p>
          <a:p>
            <a:pPr lvl="2"/>
            <a:r>
              <a:rPr lang="en-US" sz="1200" dirty="0" smtClean="0"/>
              <a:t>Training Set Score was 65.4</a:t>
            </a:r>
          </a:p>
          <a:p>
            <a:pPr lvl="2"/>
            <a:r>
              <a:rPr lang="en-US" sz="1200" dirty="0" smtClean="0"/>
              <a:t>Test Mean </a:t>
            </a:r>
            <a:r>
              <a:rPr lang="en-US" sz="1200" dirty="0"/>
              <a:t>of 107</a:t>
            </a:r>
          </a:p>
          <a:p>
            <a:pPr lvl="2"/>
            <a:r>
              <a:rPr lang="en-US" sz="1200" dirty="0" smtClean="0"/>
              <a:t>Suggesting High Levels of Clustering Performance in a Significant Portion of the Folds</a:t>
            </a:r>
          </a:p>
          <a:p>
            <a:pPr lvl="1"/>
            <a:r>
              <a:rPr lang="en-US" sz="1600" dirty="0" smtClean="0"/>
              <a:t>Silhouette Score Evenly Distributed</a:t>
            </a:r>
          </a:p>
          <a:p>
            <a:pPr lvl="2"/>
            <a:r>
              <a:rPr lang="en-US" sz="1200" dirty="0" smtClean="0"/>
              <a:t>Training Score of 0.45</a:t>
            </a:r>
          </a:p>
          <a:p>
            <a:pPr lvl="2"/>
            <a:r>
              <a:rPr lang="en-US" sz="1200" dirty="0" smtClean="0"/>
              <a:t>Test Mean Score of 0.66</a:t>
            </a:r>
          </a:p>
          <a:p>
            <a:pPr lvl="2"/>
            <a:r>
              <a:rPr lang="en-US" sz="1200" dirty="0"/>
              <a:t>Bootstrapped Confidence Interval approx. [0.55, 0.76</a:t>
            </a:r>
            <a:r>
              <a:rPr lang="en-US" sz="1200" dirty="0" smtClean="0"/>
              <a:t>]</a:t>
            </a:r>
          </a:p>
          <a:p>
            <a:pPr lvl="1"/>
            <a:endParaRPr lang="en-US" sz="16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040123"/>
            <a:ext cx="6038205" cy="1676157"/>
          </a:xfrm>
          <a:prstGeom prst="rect">
            <a:avLst/>
          </a:prstGeom>
          <a:ln>
            <a:solidFill>
              <a:schemeClr val="tx1"/>
            </a:solidFill>
          </a:ln>
          <a:effectLst>
            <a:outerShdw blurRad="50800" dist="38100" dir="8100000" algn="tr"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817" y="844582"/>
            <a:ext cx="4537387" cy="1794638"/>
          </a:xfrm>
          <a:prstGeom prst="rect">
            <a:avLst/>
          </a:prstGeom>
          <a:ln>
            <a:solidFill>
              <a:schemeClr val="tx1"/>
            </a:solidFill>
          </a:ln>
          <a:effectLst>
            <a:outerShdw blurRad="50800" dist="38100" dir="8100000" algn="tr" rotWithShape="0">
              <a:prstClr val="black">
                <a:alpha val="40000"/>
              </a:prstClr>
            </a:outerShdw>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2930583"/>
            <a:ext cx="6038205" cy="1818176"/>
          </a:xfrm>
          <a:prstGeom prst="rect">
            <a:avLst/>
          </a:prstGeom>
          <a:ln>
            <a:solidFill>
              <a:schemeClr val="tx1"/>
            </a:solidFill>
          </a:ln>
          <a:effectLst>
            <a:outerShdw blurRad="50800" dist="38100" dir="8100000" algn="tr" rotWithShape="0">
              <a:prstClr val="black">
                <a:alpha val="40000"/>
              </a:prstClr>
            </a:outerShdw>
          </a:effec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3634" y="1031713"/>
            <a:ext cx="3714831" cy="1420376"/>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42856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b="1" dirty="0" smtClean="0"/>
              <a:t>Conclusion</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19" y="788668"/>
            <a:ext cx="5966461" cy="5966461"/>
          </a:xfrm>
          <a:prstGeom prst="rect">
            <a:avLst/>
          </a:prstGeom>
          <a:ln>
            <a:solidFill>
              <a:schemeClr val="tx1"/>
            </a:solidFill>
          </a:ln>
          <a:effectLst>
            <a:outerShdw blurRad="50800" dist="38100" dir="8100000" algn="tr" rotWithShape="0">
              <a:prstClr val="black">
                <a:alpha val="40000"/>
              </a:prstClr>
            </a:outerShdw>
          </a:effectLst>
        </p:spPr>
      </p:pic>
      <p:sp>
        <p:nvSpPr>
          <p:cNvPr id="14" name="Content Placeholder 5"/>
          <p:cNvSpPr>
            <a:spLocks noGrp="1"/>
          </p:cNvSpPr>
          <p:nvPr>
            <p:ph sz="half" idx="1"/>
          </p:nvPr>
        </p:nvSpPr>
        <p:spPr>
          <a:xfrm>
            <a:off x="0" y="838200"/>
            <a:ext cx="5920740" cy="6019800"/>
          </a:xfrm>
        </p:spPr>
        <p:txBody>
          <a:bodyPr/>
          <a:lstStyle/>
          <a:p>
            <a:r>
              <a:rPr lang="en-US" dirty="0" smtClean="0"/>
              <a:t>Recurrent Sentiment Themes were Identified</a:t>
            </a:r>
          </a:p>
          <a:p>
            <a:r>
              <a:rPr lang="en-US" dirty="0" smtClean="0"/>
              <a:t>Four Significant Categories of Sentiment </a:t>
            </a:r>
          </a:p>
          <a:p>
            <a:r>
              <a:rPr lang="en-US" dirty="0" smtClean="0"/>
              <a:t>Further Work</a:t>
            </a:r>
          </a:p>
          <a:p>
            <a:pPr lvl="1"/>
            <a:r>
              <a:rPr lang="en-US" dirty="0" smtClean="0"/>
              <a:t>Correlation with Labeled Events</a:t>
            </a:r>
          </a:p>
          <a:p>
            <a:pPr lvl="2"/>
            <a:r>
              <a:rPr lang="en-US" dirty="0" smtClean="0"/>
              <a:t>Equity Investment Valuation?</a:t>
            </a:r>
          </a:p>
          <a:p>
            <a:pPr lvl="2"/>
            <a:r>
              <a:rPr lang="en-US" dirty="0" smtClean="0"/>
              <a:t>Election Outcomes?</a:t>
            </a:r>
          </a:p>
          <a:p>
            <a:pPr lvl="2"/>
            <a:r>
              <a:rPr lang="en-US" dirty="0" smtClean="0"/>
              <a:t>And so </a:t>
            </a:r>
            <a:r>
              <a:rPr lang="en-US" dirty="0"/>
              <a:t>o</a:t>
            </a:r>
            <a:r>
              <a:rPr lang="en-US" dirty="0" smtClean="0"/>
              <a:t>n…</a:t>
            </a:r>
          </a:p>
        </p:txBody>
      </p:sp>
    </p:spTree>
    <p:extLst>
      <p:ext uri="{BB962C8B-B14F-4D97-AF65-F5344CB8AC3E}">
        <p14:creationId xmlns:p14="http://schemas.microsoft.com/office/powerpoint/2010/main" val="2566510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5910</TotalTime>
  <Words>2317</Words>
  <Application>Microsoft Office PowerPoint</Application>
  <PresentationFormat>Widescreen</PresentationFormat>
  <Paragraphs>125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News Headline Sentiment Analysis</vt:lpstr>
      <vt:lpstr>News Headline Sentiment Analysis</vt:lpstr>
      <vt:lpstr>Introduction/Dataset</vt:lpstr>
      <vt:lpstr>Data Representation and Processing</vt:lpstr>
      <vt:lpstr>Data Representation and Processing: Topic Models</vt:lpstr>
      <vt:lpstr>Model Derivation: Hierarchical and K-Means</vt:lpstr>
      <vt:lpstr>Model Derivation: Gaussian Mixture Model and DBSCAN</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VIX Ticker Volatility from Headlines</dc:title>
  <dc:creator>Galloway, Josh</dc:creator>
  <cp:lastModifiedBy>Galloway, Josh</cp:lastModifiedBy>
  <cp:revision>139</cp:revision>
  <cp:lastPrinted>2020-04-20T21:49:18Z</cp:lastPrinted>
  <dcterms:created xsi:type="dcterms:W3CDTF">2020-04-20T19:04:21Z</dcterms:created>
  <dcterms:modified xsi:type="dcterms:W3CDTF">2020-08-10T21:45:15Z</dcterms:modified>
</cp:coreProperties>
</file>