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57" r:id="rId4"/>
    <p:sldId id="258" r:id="rId5"/>
    <p:sldId id="270" r:id="rId6"/>
    <p:sldId id="267" r:id="rId7"/>
    <p:sldId id="268" r:id="rId8"/>
    <p:sldId id="269" r:id="rId9"/>
    <p:sldId id="266" r:id="rId10"/>
  </p:sldIdLst>
  <p:sldSz cx="12192000" cy="6858000"/>
  <p:notesSz cx="4870450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837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0347" cy="355920"/>
          </a:xfrm>
          <a:prstGeom prst="rect">
            <a:avLst/>
          </a:prstGeom>
        </p:spPr>
        <p:txBody>
          <a:bodyPr vert="horz" lIns="63148" tIns="31574" rIns="63148" bIns="31574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759015" y="0"/>
            <a:ext cx="2110346" cy="355920"/>
          </a:xfrm>
          <a:prstGeom prst="rect">
            <a:avLst/>
          </a:prstGeom>
        </p:spPr>
        <p:txBody>
          <a:bodyPr vert="horz" lIns="63148" tIns="31574" rIns="63148" bIns="31574" rtlCol="0"/>
          <a:lstStyle>
            <a:lvl1pPr algn="r">
              <a:defRPr sz="800"/>
            </a:lvl1pPr>
          </a:lstStyle>
          <a:p>
            <a:fld id="{5B257F19-D35D-4E4A-ADC6-56E0F36B5E32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8143"/>
            <a:ext cx="2110347" cy="355920"/>
          </a:xfrm>
          <a:prstGeom prst="rect">
            <a:avLst/>
          </a:prstGeom>
        </p:spPr>
        <p:txBody>
          <a:bodyPr vert="horz" lIns="63148" tIns="31574" rIns="63148" bIns="31574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759015" y="6748143"/>
            <a:ext cx="2110346" cy="355920"/>
          </a:xfrm>
          <a:prstGeom prst="rect">
            <a:avLst/>
          </a:prstGeom>
        </p:spPr>
        <p:txBody>
          <a:bodyPr vert="horz" lIns="63148" tIns="31574" rIns="63148" bIns="31574" rtlCol="0" anchor="b"/>
          <a:lstStyle>
            <a:lvl1pPr algn="r">
              <a:defRPr sz="800"/>
            </a:lvl1pPr>
          </a:lstStyle>
          <a:p>
            <a:fld id="{E5A5E71D-BD57-4292-9941-262050572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33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110528" cy="356437"/>
          </a:xfrm>
          <a:prstGeom prst="rect">
            <a:avLst/>
          </a:prstGeom>
        </p:spPr>
        <p:txBody>
          <a:bodyPr vert="horz" lIns="68421" tIns="34211" rIns="68421" bIns="34211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58795" y="1"/>
            <a:ext cx="2110528" cy="356437"/>
          </a:xfrm>
          <a:prstGeom prst="rect">
            <a:avLst/>
          </a:prstGeom>
        </p:spPr>
        <p:txBody>
          <a:bodyPr vert="horz" lIns="68421" tIns="34211" rIns="68421" bIns="34211" rtlCol="0"/>
          <a:lstStyle>
            <a:lvl1pPr algn="r">
              <a:defRPr sz="900"/>
            </a:lvl1pPr>
          </a:lstStyle>
          <a:p>
            <a:fld id="{EDC15300-3B57-4759-8237-811097171D7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355600"/>
            <a:ext cx="3865562" cy="217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8421" tIns="34211" rIns="68421" bIns="342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6965" y="2655567"/>
            <a:ext cx="4259711" cy="4092061"/>
          </a:xfrm>
          <a:prstGeom prst="rect">
            <a:avLst/>
          </a:prstGeom>
        </p:spPr>
        <p:txBody>
          <a:bodyPr vert="horz" lIns="68421" tIns="34211" rIns="68421" bIns="3421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2110528" cy="356436"/>
          </a:xfrm>
          <a:prstGeom prst="rect">
            <a:avLst/>
          </a:prstGeom>
        </p:spPr>
        <p:txBody>
          <a:bodyPr vert="horz" lIns="68421" tIns="34211" rIns="68421" bIns="34211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58795" y="6747628"/>
            <a:ext cx="2110528" cy="356436"/>
          </a:xfrm>
          <a:prstGeom prst="rect">
            <a:avLst/>
          </a:prstGeom>
        </p:spPr>
        <p:txBody>
          <a:bodyPr vert="horz" lIns="68421" tIns="34211" rIns="68421" bIns="34211" rtlCol="0" anchor="b"/>
          <a:lstStyle>
            <a:lvl1pPr algn="r">
              <a:defRPr sz="900"/>
            </a:lvl1pPr>
          </a:lstStyle>
          <a:p>
            <a:fld id="{8EDCA51A-CED7-4208-93BB-87C48986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32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6413" y="355600"/>
            <a:ext cx="3865562" cy="2174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Did my project on Hodgkin</a:t>
            </a:r>
            <a:r>
              <a:rPr lang="en-US" baseline="0" dirty="0" smtClean="0"/>
              <a:t> Huxley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Nonlinear </a:t>
            </a:r>
            <a:r>
              <a:rPr lang="en-US" baseline="0" smtClean="0"/>
              <a:t>ODE simulation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6413" y="355600"/>
            <a:ext cx="3865562" cy="2174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Read 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6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6413" y="355600"/>
            <a:ext cx="3865562" cy="2174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Read 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4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6413" y="355600"/>
            <a:ext cx="3865562" cy="2174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Electrical</a:t>
            </a:r>
            <a:r>
              <a:rPr lang="en-US" baseline="0" dirty="0" smtClean="0"/>
              <a:t> Circuit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Variable </a:t>
            </a:r>
            <a:r>
              <a:rPr lang="en-US" dirty="0" err="1" smtClean="0"/>
              <a:t>conductances</a:t>
            </a:r>
            <a:r>
              <a:rPr lang="en-US" dirty="0" smtClean="0"/>
              <a:t> for potassium, sodium and leakage/loss parallel </a:t>
            </a:r>
            <a:r>
              <a:rPr lang="en-US" dirty="0" smtClean="0"/>
              <a:t>branches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Fixed </a:t>
            </a:r>
            <a:r>
              <a:rPr lang="en-US" dirty="0" smtClean="0"/>
              <a:t>counter </a:t>
            </a:r>
            <a:r>
              <a:rPr lang="en-US" dirty="0" err="1" smtClean="0"/>
              <a:t>emf</a:t>
            </a:r>
            <a:r>
              <a:rPr lang="en-US" dirty="0" smtClean="0"/>
              <a:t> </a:t>
            </a:r>
            <a:r>
              <a:rPr lang="en-US" dirty="0" smtClean="0"/>
              <a:t>voltages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Fixed </a:t>
            </a:r>
            <a:r>
              <a:rPr lang="en-US" dirty="0" smtClean="0"/>
              <a:t>capacitance for cell </a:t>
            </a:r>
            <a:r>
              <a:rPr lang="en-US" dirty="0" smtClean="0"/>
              <a:t>membrane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Total</a:t>
            </a:r>
            <a:r>
              <a:rPr lang="en-US" baseline="0" dirty="0" smtClean="0"/>
              <a:t> Current Equation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Forcing Function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Channel 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Dimensionless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Alpha and Beta Nonlinear Coefficients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Total current replaced with second spatial derivative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Resembling heat equation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13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6413" y="355600"/>
            <a:ext cx="3865562" cy="2174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Alpha</a:t>
            </a:r>
            <a:r>
              <a:rPr lang="en-US" baseline="0" dirty="0" smtClean="0"/>
              <a:t> and Beta are dependent on membrane voltage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parameters are fit from the original experiments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Mention graph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Table of other parameters used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Fixed channel voltages,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Maximum </a:t>
            </a:r>
            <a:r>
              <a:rPr lang="en-US" baseline="0" dirty="0" err="1" smtClean="0"/>
              <a:t>conductances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Initial conditions for 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65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6413" y="355600"/>
            <a:ext cx="3865562" cy="2174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Methods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Forward Euler, Huen’s Method, and Runga-Kutta 4</a:t>
            </a:r>
            <a:r>
              <a:rPr lang="en-US" baseline="30000" dirty="0" smtClean="0"/>
              <a:t>th</a:t>
            </a:r>
            <a:r>
              <a:rPr lang="en-US" baseline="0" dirty="0" smtClean="0"/>
              <a:t> Order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Implemented in Python with aid of Numpy Library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Spike Graph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Produced by forcing with a 3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input current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Compared to shape of simulation in original paper using Backward Euler (I believe) 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Phase Plots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Closed, suggesting limit cycles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Second Graph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Runga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Kutta</a:t>
            </a:r>
            <a:endParaRPr lang="en-US" baseline="0" dirty="0" smtClean="0"/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Injected Current for longer periods and different magnitude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Limit Cycles as expected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Larger Current increases the period of the cycles as expected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3757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6413" y="355600"/>
            <a:ext cx="3865562" cy="2174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Stability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Analytic Solution to stability non-trivial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Experiment: Vary Step size and find out when each method breaks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Graph, RK best, </a:t>
            </a:r>
            <a:r>
              <a:rPr lang="en-US" dirty="0" err="1" smtClean="0"/>
              <a:t>Heuns</a:t>
            </a:r>
            <a:r>
              <a:rPr lang="en-US" dirty="0" smtClean="0"/>
              <a:t> next and the FE as expected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Error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Ad-hoc method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Simulate</a:t>
            </a:r>
            <a:r>
              <a:rPr lang="en-US" baseline="0" dirty="0" smtClean="0"/>
              <a:t> with RK at 1 microsecond step size as benchmark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Compare the other simulations to interpolated benchmark and calculate RMSE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Graph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FE and HM error accelerates as it approaches the breaking point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RK stays relatively the same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0905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6413" y="355600"/>
            <a:ext cx="3865562" cy="2174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Read Bullets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 smtClean="0"/>
              <a:t>Future</a:t>
            </a:r>
            <a:r>
              <a:rPr lang="en-US" baseline="0" dirty="0" smtClean="0"/>
              <a:t> work would include more efforts around simulating the PDE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aseline="0" dirty="0" smtClean="0"/>
              <a:t>Questions?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79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6413" y="355600"/>
            <a:ext cx="3865562" cy="2174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1"/>
            </a:lvl2pPr>
            <a:lvl3pPr marL="914397" indent="0" algn="ctr">
              <a:buNone/>
              <a:defRPr sz="1800"/>
            </a:lvl3pPr>
            <a:lvl4pPr marL="1371596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4" indent="0" algn="ctr">
              <a:buNone/>
              <a:defRPr sz="1600"/>
            </a:lvl6pPr>
            <a:lvl7pPr marL="2743190" indent="0" algn="ctr">
              <a:buNone/>
              <a:defRPr sz="1600"/>
            </a:lvl7pPr>
            <a:lvl8pPr marL="3200391" indent="0" algn="ctr">
              <a:buNone/>
              <a:defRPr sz="1600"/>
            </a:lvl8pPr>
            <a:lvl9pPr marL="365758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876B-B851-40D7-88E6-5AFCD6548B03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C427-C39E-475A-96D5-98F3D3748A76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CA6D-B5B3-4CA4-8B88-3EBA57A79538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17FC-7FF7-4CDF-8598-F2A3ADC0F9CF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4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6"/>
            <a:ext cx="10515601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1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3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AB7E-2354-407A-91FD-E60564BA5105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C7F6-47EA-4D63-958A-9A3819132499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1" b="1"/>
            </a:lvl2pPr>
            <a:lvl3pPr marL="914397" indent="0">
              <a:buNone/>
              <a:defRPr sz="1800" b="1"/>
            </a:lvl3pPr>
            <a:lvl4pPr marL="1371596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4" indent="0">
              <a:buNone/>
              <a:defRPr sz="1600" b="1"/>
            </a:lvl6pPr>
            <a:lvl7pPr marL="2743190" indent="0">
              <a:buNone/>
              <a:defRPr sz="1600" b="1"/>
            </a:lvl7pPr>
            <a:lvl8pPr marL="3200391" indent="0">
              <a:buNone/>
              <a:defRPr sz="1600" b="1"/>
            </a:lvl8pPr>
            <a:lvl9pPr marL="365758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1" b="1"/>
            </a:lvl2pPr>
            <a:lvl3pPr marL="914397" indent="0">
              <a:buNone/>
              <a:defRPr sz="1800" b="1"/>
            </a:lvl3pPr>
            <a:lvl4pPr marL="1371596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4" indent="0">
              <a:buNone/>
              <a:defRPr sz="1600" b="1"/>
            </a:lvl6pPr>
            <a:lvl7pPr marL="2743190" indent="0">
              <a:buNone/>
              <a:defRPr sz="1600" b="1"/>
            </a:lvl7pPr>
            <a:lvl8pPr marL="3200391" indent="0">
              <a:buNone/>
              <a:defRPr sz="1600" b="1"/>
            </a:lvl8pPr>
            <a:lvl9pPr marL="365758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9FEA-C2C1-4C8A-99FF-EFDF49DE9404}" type="datetime1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8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2454-3980-4E83-9691-1411EE699143}" type="datetime1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06D6-BBD4-4D82-863A-84BBCED6F323}" type="datetime1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7" indent="0">
              <a:buNone/>
              <a:defRPr sz="1201"/>
            </a:lvl3pPr>
            <a:lvl4pPr marL="1371596" indent="0">
              <a:buNone/>
              <a:defRPr sz="1000"/>
            </a:lvl4pPr>
            <a:lvl5pPr marL="1828796" indent="0">
              <a:buNone/>
              <a:defRPr sz="1000"/>
            </a:lvl5pPr>
            <a:lvl6pPr marL="2285994" indent="0">
              <a:buNone/>
              <a:defRPr sz="1000"/>
            </a:lvl6pPr>
            <a:lvl7pPr marL="2743190" indent="0">
              <a:buNone/>
              <a:defRPr sz="1000"/>
            </a:lvl7pPr>
            <a:lvl8pPr marL="3200391" indent="0">
              <a:buNone/>
              <a:defRPr sz="1000"/>
            </a:lvl8pPr>
            <a:lvl9pPr marL="365758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9E92-0B3A-44D2-A6A1-1B6541FB00C7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1"/>
            </a:lvl2pPr>
            <a:lvl3pPr marL="914397" indent="0">
              <a:buNone/>
              <a:defRPr sz="2400"/>
            </a:lvl3pPr>
            <a:lvl4pPr marL="1371596" indent="0">
              <a:buNone/>
              <a:defRPr sz="2001"/>
            </a:lvl4pPr>
            <a:lvl5pPr marL="1828796" indent="0">
              <a:buNone/>
              <a:defRPr sz="2001"/>
            </a:lvl5pPr>
            <a:lvl6pPr marL="2285994" indent="0">
              <a:buNone/>
              <a:defRPr sz="2001"/>
            </a:lvl6pPr>
            <a:lvl7pPr marL="2743190" indent="0">
              <a:buNone/>
              <a:defRPr sz="2001"/>
            </a:lvl7pPr>
            <a:lvl8pPr marL="3200391" indent="0">
              <a:buNone/>
              <a:defRPr sz="2001"/>
            </a:lvl8pPr>
            <a:lvl9pPr marL="3657589" indent="0">
              <a:buNone/>
              <a:defRPr sz="20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7" indent="0">
              <a:buNone/>
              <a:defRPr sz="1201"/>
            </a:lvl3pPr>
            <a:lvl4pPr marL="1371596" indent="0">
              <a:buNone/>
              <a:defRPr sz="1000"/>
            </a:lvl4pPr>
            <a:lvl5pPr marL="1828796" indent="0">
              <a:buNone/>
              <a:defRPr sz="1000"/>
            </a:lvl5pPr>
            <a:lvl6pPr marL="2285994" indent="0">
              <a:buNone/>
              <a:defRPr sz="1000"/>
            </a:lvl6pPr>
            <a:lvl7pPr marL="2743190" indent="0">
              <a:buNone/>
              <a:defRPr sz="1000"/>
            </a:lvl7pPr>
            <a:lvl8pPr marL="3200391" indent="0">
              <a:buNone/>
              <a:defRPr sz="1000"/>
            </a:lvl8pPr>
            <a:lvl9pPr marL="365758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39D1-B98B-478B-A297-9A12269C4D29}" type="datetime1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040E-EDAF-4E91-938B-A5357D975AEF}" type="datetime1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8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42F5-C5E5-459A-8FFD-30AA57E3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97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798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4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5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5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2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1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9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8" indent="-228600" algn="l" defTabSz="9143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7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4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0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1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9" algn="l" defTabSz="9143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slide" Target="slide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dgkin-Huxley_mode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ODE Simulation: Hodgkin-Huxley Action Potential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 7205-Fall 2020</a:t>
            </a:r>
          </a:p>
          <a:p>
            <a:r>
              <a:rPr lang="en-US" dirty="0" smtClean="0"/>
              <a:t>Joshua Galloway</a:t>
            </a:r>
            <a:endParaRPr lang="en-US" dirty="0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53" y="5162305"/>
            <a:ext cx="2097505" cy="7764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Presentation Outline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" y="838200"/>
            <a:ext cx="6645897" cy="6019800"/>
          </a:xfrm>
        </p:spPr>
        <p:txBody>
          <a:bodyPr>
            <a:normAutofit/>
          </a:bodyPr>
          <a:lstStyle/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Introduction</a:t>
            </a:r>
          </a:p>
          <a:p>
            <a:pPr lvl="2"/>
            <a:r>
              <a:rPr lang="en-US" dirty="0" smtClean="0"/>
              <a:t>Hodgkin-Huxley Model Introduction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Model</a:t>
            </a:r>
          </a:p>
          <a:p>
            <a:pPr lvl="2"/>
            <a:r>
              <a:rPr lang="en-US" dirty="0" smtClean="0"/>
              <a:t>Electrical Circuit</a:t>
            </a:r>
          </a:p>
          <a:p>
            <a:pPr lvl="2"/>
            <a:r>
              <a:rPr lang="en-US" dirty="0" smtClean="0"/>
              <a:t>System of ODE’s</a:t>
            </a:r>
          </a:p>
          <a:p>
            <a:pPr lvl="2"/>
            <a:r>
              <a:rPr lang="en-US" dirty="0" smtClean="0"/>
              <a:t>Coefficient Functions</a:t>
            </a:r>
          </a:p>
          <a:p>
            <a:pPr lvl="2"/>
            <a:r>
              <a:rPr lang="en-US" dirty="0" smtClean="0"/>
              <a:t>Fixed Parameters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Simulation</a:t>
            </a:r>
          </a:p>
          <a:p>
            <a:pPr lvl="2"/>
            <a:r>
              <a:rPr lang="en-US" dirty="0" smtClean="0"/>
              <a:t>Methods Used</a:t>
            </a:r>
          </a:p>
          <a:p>
            <a:pPr lvl="2"/>
            <a:r>
              <a:rPr lang="en-US" dirty="0" smtClean="0"/>
              <a:t>Comparison to Original Paper’s Simulation</a:t>
            </a:r>
          </a:p>
          <a:p>
            <a:pPr lvl="2"/>
            <a:r>
              <a:rPr lang="en-US" dirty="0" smtClean="0"/>
              <a:t>Phase Plane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Stability and Accuracy</a:t>
            </a:r>
          </a:p>
          <a:p>
            <a:pPr lvl="2"/>
            <a:r>
              <a:rPr lang="en-US" dirty="0" smtClean="0"/>
              <a:t>Stability of Different Methods for Varied ∆t</a:t>
            </a:r>
          </a:p>
          <a:p>
            <a:pPr lvl="2"/>
            <a:r>
              <a:rPr lang="en-US" dirty="0" smtClean="0"/>
              <a:t>Error of Different Methods for Varied </a:t>
            </a:r>
            <a:r>
              <a:rPr lang="en-US" dirty="0"/>
              <a:t>∆</a:t>
            </a:r>
            <a:r>
              <a:rPr lang="en-US" dirty="0" smtClean="0"/>
              <a:t>t</a:t>
            </a:r>
          </a:p>
          <a:p>
            <a:pPr marL="914397" lvl="1" indent="-457199">
              <a:buFont typeface="+mj-lt"/>
              <a:buAutoNum type="arabicPeriod"/>
            </a:pPr>
            <a:r>
              <a:rPr lang="en-US" b="1" u="sng" dirty="0" smtClean="0"/>
              <a:t>Conclusion</a:t>
            </a:r>
            <a:endParaRPr lang="en-US" b="1" u="sng" dirty="0"/>
          </a:p>
          <a:p>
            <a:pPr marL="457199" lvl="1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00" y="1767138"/>
            <a:ext cx="5560539" cy="41619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endParaRPr lang="en-US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838201"/>
            <a:ext cx="12056882" cy="2346993"/>
          </a:xfrm>
        </p:spPr>
        <p:txBody>
          <a:bodyPr>
            <a:normAutofit fontScale="92500"/>
          </a:bodyPr>
          <a:lstStyle/>
          <a:p>
            <a:pPr marL="457199" lvl="1" indent="0">
              <a:buNone/>
            </a:pPr>
            <a:r>
              <a:rPr lang="en-US" b="1" u="sng" dirty="0" smtClean="0"/>
              <a:t>Hodgkin-Huxley Model: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in 1952 to explain the ionic mechanisms underlying the initiation and propagation of action potentials in the squid giant </a:t>
            </a:r>
            <a:r>
              <a:rPr lang="en-US" dirty="0" smtClean="0"/>
              <a:t>axon</a:t>
            </a:r>
          </a:p>
          <a:p>
            <a:pPr lvl="1"/>
            <a:r>
              <a:rPr lang="en-US" dirty="0" smtClean="0"/>
              <a:t>Received </a:t>
            </a:r>
            <a:r>
              <a:rPr lang="en-US" dirty="0"/>
              <a:t>the Nobel Prize in Physiology and Medicine for this work in </a:t>
            </a:r>
            <a:r>
              <a:rPr lang="en-US" dirty="0" smtClean="0"/>
              <a:t>1963</a:t>
            </a:r>
            <a:endParaRPr lang="en-US" dirty="0"/>
          </a:p>
          <a:p>
            <a:pPr lvl="1"/>
            <a:r>
              <a:rPr lang="en-US" dirty="0" smtClean="0"/>
              <a:t>Electrical </a:t>
            </a:r>
            <a:r>
              <a:rPr lang="en-US" dirty="0"/>
              <a:t>model of action potentials in </a:t>
            </a:r>
            <a:r>
              <a:rPr lang="en-US" dirty="0" smtClean="0"/>
              <a:t>neurons created from experiments on squid giant axons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4 </a:t>
            </a:r>
            <a:r>
              <a:rPr lang="en-US" dirty="0" smtClean="0"/>
              <a:t>non-linear Autonomous ODE‘s</a:t>
            </a:r>
            <a:endParaRPr lang="en-US" b="1" u="sng" dirty="0"/>
          </a:p>
          <a:p>
            <a:pPr marL="457199" lvl="1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82" y="3185195"/>
            <a:ext cx="3546049" cy="32790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45"/>
          <a:stretch/>
        </p:blipFill>
        <p:spPr>
          <a:xfrm>
            <a:off x="6391375" y="3185197"/>
            <a:ext cx="4421171" cy="3356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15026" y="6211671"/>
            <a:ext cx="279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References: [1]</a:t>
            </a:r>
            <a:r>
              <a:rPr lang="en-US" dirty="0"/>
              <a:t>,</a:t>
            </a:r>
            <a:r>
              <a:rPr lang="en-US" dirty="0">
                <a:hlinkClick r:id="rId5" action="ppaction://hlinksldjump"/>
              </a:rPr>
              <a:t> [2]</a:t>
            </a:r>
            <a:r>
              <a:rPr lang="en-US" dirty="0"/>
              <a:t>,</a:t>
            </a:r>
            <a:r>
              <a:rPr lang="en-US" dirty="0">
                <a:hlinkClick r:id="rId5" action="ppaction://hlinksldjump"/>
              </a:rPr>
              <a:t> [3]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27624" y="6375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[1]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6747"/>
            <a:ext cx="9488224" cy="5763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1"/>
          <a:stretch/>
        </p:blipFill>
        <p:spPr>
          <a:xfrm>
            <a:off x="7982167" y="796749"/>
            <a:ext cx="4114763" cy="241374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 (continued)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50"/>
          <a:stretch/>
        </p:blipFill>
        <p:spPr>
          <a:xfrm>
            <a:off x="977213" y="770422"/>
            <a:ext cx="9007327" cy="2417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17" y="4138372"/>
            <a:ext cx="4335956" cy="17562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2" y="3759567"/>
            <a:ext cx="6168657" cy="25210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34225"/>
            <a:ext cx="6400800" cy="12019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Forward Euler, Huen’s Method, and 4</a:t>
            </a:r>
            <a:r>
              <a:rPr lang="en-US" baseline="30000" dirty="0" smtClean="0"/>
              <a:t>th</a:t>
            </a:r>
            <a:r>
              <a:rPr lang="en-US" dirty="0" smtClean="0"/>
              <a:t> Order Runga-Kutta Implemented from Scratch in Python using Numpy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" y="1951243"/>
            <a:ext cx="5331604" cy="2520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81" y="834229"/>
            <a:ext cx="5792609" cy="38311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643299" y="34784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[1]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79" b="-343"/>
          <a:stretch/>
        </p:blipFill>
        <p:spPr>
          <a:xfrm>
            <a:off x="143920" y="4723515"/>
            <a:ext cx="5066123" cy="18523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87" y="4813765"/>
            <a:ext cx="6400800" cy="16718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Stability and Accuracy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60" y="942680"/>
            <a:ext cx="5618376" cy="56183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6" y="3684637"/>
            <a:ext cx="5095381" cy="28764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26243" y="942679"/>
            <a:ext cx="52035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2" indent="-285752">
              <a:buFont typeface="Arial" panose="020B0604020202020204" pitchFamily="34" charset="0"/>
              <a:buChar char="•"/>
            </a:pPr>
            <a:r>
              <a:rPr lang="en-US" dirty="0"/>
              <a:t>Vary Step Size for Simulation and Observe when the Methods become Unstable</a:t>
            </a:r>
          </a:p>
          <a:p>
            <a:endParaRPr lang="en-US" dirty="0"/>
          </a:p>
          <a:p>
            <a:pPr marL="285752" indent="-285752">
              <a:buFont typeface="Arial" panose="020B0604020202020204" pitchFamily="34" charset="0"/>
              <a:buChar char="•"/>
            </a:pPr>
            <a:r>
              <a:rPr lang="en-US" dirty="0"/>
              <a:t>Compare Each Simulation to a Benchmark of Runga-Kutta 4</a:t>
            </a:r>
            <a:r>
              <a:rPr lang="en-US" baseline="30000" dirty="0"/>
              <a:t>th</a:t>
            </a:r>
            <a:r>
              <a:rPr lang="en-US" dirty="0"/>
              <a:t> Order with a Step Size of 0.001 </a:t>
            </a:r>
            <a:r>
              <a:rPr lang="en-US" dirty="0" err="1"/>
              <a:t>ms</a:t>
            </a:r>
            <a:endParaRPr lang="en-US" dirty="0"/>
          </a:p>
          <a:p>
            <a:pPr marL="285752" indent="-285752">
              <a:buFont typeface="Arial" panose="020B0604020202020204" pitchFamily="34" charset="0"/>
              <a:buChar char="•"/>
            </a:pPr>
            <a:endParaRPr lang="en-US" dirty="0"/>
          </a:p>
          <a:p>
            <a:pPr marL="285752" indent="-285752">
              <a:buFont typeface="Arial" panose="020B0604020202020204" pitchFamily="34" charset="0"/>
              <a:buChar char="•"/>
            </a:pPr>
            <a:r>
              <a:rPr lang="en-US" dirty="0"/>
              <a:t>Calculate the Root Mean Squared Error for Step Sizes in [0.005,0.05] and Compare Against the Benchmark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1"/>
          </p:nvPr>
        </p:nvSpPr>
        <p:spPr>
          <a:xfrm>
            <a:off x="1" y="838200"/>
            <a:ext cx="5335571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We Saw…</a:t>
            </a:r>
          </a:p>
          <a:p>
            <a:pPr marL="457199" lvl="1" indent="0">
              <a:buNone/>
            </a:pPr>
            <a:r>
              <a:rPr lang="en-US" sz="2001" b="1" u="sng" dirty="0"/>
              <a:t>Model</a:t>
            </a:r>
          </a:p>
          <a:p>
            <a:pPr lvl="2"/>
            <a:r>
              <a:rPr lang="en-US" dirty="0" smtClean="0"/>
              <a:t>Electrical Circuit, Model Equations</a:t>
            </a:r>
          </a:p>
          <a:p>
            <a:pPr marL="457199" lvl="1" indent="0">
              <a:buNone/>
            </a:pPr>
            <a:r>
              <a:rPr lang="en-US" sz="2001" b="1" u="sng" dirty="0"/>
              <a:t>Simulation</a:t>
            </a:r>
          </a:p>
          <a:p>
            <a:pPr lvl="2"/>
            <a:r>
              <a:rPr lang="en-US" dirty="0" smtClean="0"/>
              <a:t>Forward Euler, Huen’s Method, Runga-Kutta 4</a:t>
            </a:r>
            <a:r>
              <a:rPr lang="en-US" baseline="30000" dirty="0" smtClean="0"/>
              <a:t>th</a:t>
            </a:r>
            <a:r>
              <a:rPr lang="en-US" dirty="0" smtClean="0"/>
              <a:t> Order</a:t>
            </a:r>
          </a:p>
          <a:p>
            <a:pPr lvl="2"/>
            <a:r>
              <a:rPr lang="en-US" dirty="0" smtClean="0"/>
              <a:t>Simulations all Matched the Original Paper with Proper Parameter Selection</a:t>
            </a:r>
          </a:p>
          <a:p>
            <a:pPr marL="457199" lvl="1" indent="0">
              <a:buNone/>
            </a:pPr>
            <a:r>
              <a:rPr lang="en-US" sz="2001" b="1" u="sng" dirty="0"/>
              <a:t>Stability and Accuracy</a:t>
            </a:r>
          </a:p>
          <a:p>
            <a:pPr lvl="2"/>
            <a:r>
              <a:rPr lang="en-US" dirty="0" smtClean="0"/>
              <a:t>Runga-Kutta Performed Best in both Stability and Accuracy followed by Huen’s Method then Forward Euler as would be Expected</a:t>
            </a:r>
          </a:p>
          <a:p>
            <a:pPr marL="0" indent="0">
              <a:buNone/>
            </a:pPr>
            <a:r>
              <a:rPr lang="en-US" b="1" u="sng" dirty="0" smtClean="0"/>
              <a:t>Questions?....</a:t>
            </a:r>
            <a:endParaRPr lang="en-US" b="1" u="sng" dirty="0"/>
          </a:p>
          <a:p>
            <a:pPr marL="457199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38" y="827648"/>
            <a:ext cx="3898501" cy="25783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20" y="2282120"/>
            <a:ext cx="3898501" cy="25783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44" y="4204197"/>
            <a:ext cx="3898501" cy="25783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0541" y="820541"/>
            <a:ext cx="10508228" cy="59337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Hodgkin AL and AF Huxley. A quantitative description of membrane current and its application to conduction </a:t>
            </a:r>
            <a:r>
              <a:rPr lang="en-US" dirty="0" smtClean="0"/>
              <a:t>and excitation </a:t>
            </a:r>
            <a:r>
              <a:rPr lang="en-US" dirty="0"/>
              <a:t>in nerve. J. Physiol., 117:500–544, 1952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Hodgkin–Huxley </a:t>
            </a:r>
            <a:r>
              <a:rPr lang="en-US" dirty="0" smtClean="0"/>
              <a:t>model </a:t>
            </a:r>
            <a:r>
              <a:rPr lang="en-US" dirty="0"/>
              <a:t>(2020, May 22). Retrieved </a:t>
            </a:r>
            <a:r>
              <a:rPr lang="en-US" dirty="0" smtClean="0"/>
              <a:t>Oct 08, </a:t>
            </a:r>
            <a:r>
              <a:rPr lang="en-US" dirty="0"/>
              <a:t>2020, from </a:t>
            </a:r>
            <a:r>
              <a:rPr lang="en-US" dirty="0" smtClean="0">
                <a:hlinkClick r:id="rId3"/>
              </a:rPr>
              <a:t>https://en.wikipedia.org/wiki/Hodgkin-Huxley_model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Computational View of the Historical Controversy on Animal Electricity - Scientific Figure on </a:t>
            </a:r>
            <a:r>
              <a:rPr lang="en-US" dirty="0" err="1"/>
              <a:t>ResearchGate</a:t>
            </a:r>
            <a:r>
              <a:rPr lang="en-US" dirty="0"/>
              <a:t>. Available from: https://www.researchgate.net/figure/The-squid-giant-axon-The-giant-axon-is-a-very-large-up-to-1-mm-in-diameter-and-long_fig2_276491039 [accessed 21 Oct, </a:t>
            </a:r>
            <a:r>
              <a:rPr lang="en-US" dirty="0" smtClean="0"/>
              <a:t>2020]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42F5-C5E5-459A-8FFD-30AA57E340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7276</TotalTime>
  <Words>600</Words>
  <Application>Microsoft Office PowerPoint</Application>
  <PresentationFormat>Widescreen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ODE Simulation: Hodgkin-Huxley Action Potential Model</vt:lpstr>
      <vt:lpstr>Presentation Outline</vt:lpstr>
      <vt:lpstr>Introduction</vt:lpstr>
      <vt:lpstr>Model</vt:lpstr>
      <vt:lpstr>Model (continued)</vt:lpstr>
      <vt:lpstr>Simulation</vt:lpstr>
      <vt:lpstr>Stability and Accuracy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VIX Ticker Volatility from Headlines</dc:title>
  <dc:creator>Galloway, Josh</dc:creator>
  <cp:lastModifiedBy>Galloway, Josh</cp:lastModifiedBy>
  <cp:revision>207</cp:revision>
  <cp:lastPrinted>2020-10-21T22:37:37Z</cp:lastPrinted>
  <dcterms:created xsi:type="dcterms:W3CDTF">2020-04-20T19:04:21Z</dcterms:created>
  <dcterms:modified xsi:type="dcterms:W3CDTF">2020-10-22T18:15:05Z</dcterms:modified>
</cp:coreProperties>
</file>