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8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837" autoAdjust="0"/>
  </p:normalViewPr>
  <p:slideViewPr>
    <p:cSldViewPr snapToGrid="0">
      <p:cViewPr varScale="1">
        <p:scale>
          <a:sx n="102" d="100"/>
          <a:sy n="102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15300-3B57-4759-8237-811097171D7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7055" y="458789"/>
            <a:ext cx="4974771" cy="279830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46313" y="3418114"/>
            <a:ext cx="5998029" cy="52670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A51A-CED7-4208-93BB-87C48986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458788"/>
            <a:ext cx="4973637" cy="2798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CA51A-CED7-4208-93BB-87C489863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458788"/>
            <a:ext cx="4973637" cy="2798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CA51A-CED7-4208-93BB-87C489863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458788"/>
            <a:ext cx="4973637" cy="2798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CA51A-CED7-4208-93BB-87C489863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458788"/>
            <a:ext cx="4973637" cy="2798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CA51A-CED7-4208-93BB-87C489863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458788"/>
            <a:ext cx="4973637" cy="2798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CA51A-CED7-4208-93BB-87C489863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458788"/>
            <a:ext cx="4973637" cy="2798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CA51A-CED7-4208-93BB-87C489863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458788"/>
            <a:ext cx="4973637" cy="2798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CA51A-CED7-4208-93BB-87C489863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8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7709-44B3-4538-BCA5-0BA666DDB9D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_outlier_fac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Clustering: Anomaly Detection with Local Outlier 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 5230-Summer 2020</a:t>
            </a:r>
          </a:p>
          <a:p>
            <a:r>
              <a:rPr lang="en-US" dirty="0" smtClean="0"/>
              <a:t>Joshua Galloway</a:t>
            </a:r>
            <a:endParaRPr lang="en-US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47" y="5162300"/>
            <a:ext cx="2097505" cy="7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Overview </a:t>
            </a:r>
            <a:r>
              <a:rPr lang="en-US" i="1" dirty="0" smtClean="0"/>
              <a:t>(Slide 1)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838200"/>
            <a:ext cx="7511845" cy="601980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u="sng" dirty="0" smtClean="0"/>
              <a:t>Anomaly/Outlier Detection </a:t>
            </a:r>
            <a:r>
              <a:rPr lang="en-US" dirty="0" smtClean="0">
                <a:hlinkClick r:id="rId3" action="ppaction://hlinksldjump"/>
              </a:rPr>
              <a:t>[3]</a:t>
            </a:r>
            <a:endParaRPr lang="en-US" b="1" u="sng" dirty="0" smtClean="0"/>
          </a:p>
          <a:p>
            <a:pPr marL="457200" lvl="1" indent="0">
              <a:buNone/>
            </a:pPr>
            <a:r>
              <a:rPr lang="en-US" i="1" dirty="0" smtClean="0"/>
              <a:t>Problem: The </a:t>
            </a:r>
            <a:r>
              <a:rPr lang="en-US" i="1" dirty="0"/>
              <a:t>main objective of a clustering algorithm is to find clusters, </a:t>
            </a:r>
            <a:r>
              <a:rPr lang="en-US" i="1" dirty="0" smtClean="0"/>
              <a:t>and </a:t>
            </a:r>
            <a:r>
              <a:rPr lang="en-US" i="1" dirty="0"/>
              <a:t>not to optimize outlier </a:t>
            </a:r>
            <a:r>
              <a:rPr lang="en-US" i="1" dirty="0" smtClean="0"/>
              <a:t>detection due to being more globally perceptive.</a:t>
            </a:r>
          </a:p>
          <a:p>
            <a:pPr marL="457200" lvl="1" indent="0">
              <a:buNone/>
            </a:pPr>
            <a:endParaRPr lang="en-US" b="1" u="sng" dirty="0" smtClean="0"/>
          </a:p>
          <a:p>
            <a:pPr marL="457200" lvl="1" indent="0">
              <a:buNone/>
            </a:pPr>
            <a:r>
              <a:rPr lang="en-US" b="1" u="sng" dirty="0" smtClean="0"/>
              <a:t>Local Outlier Factor (LOF) </a:t>
            </a:r>
            <a:r>
              <a:rPr lang="en-US" dirty="0">
                <a:hlinkClick r:id="rId3" action="ppaction://hlinksldjump"/>
              </a:rPr>
              <a:t>[1</a:t>
            </a:r>
            <a:r>
              <a:rPr lang="en-US" dirty="0" smtClean="0">
                <a:hlinkClick r:id="rId3" action="ppaction://hlinksldjump"/>
              </a:rPr>
              <a:t>]</a:t>
            </a:r>
            <a:endParaRPr lang="en-US" b="1" u="sng" dirty="0"/>
          </a:p>
          <a:p>
            <a:pPr lvl="1"/>
            <a:r>
              <a:rPr lang="en-US" dirty="0"/>
              <a:t>LOF is a density-based algorithm, like DBSCAN or OPTICS, which is able to adjust for local variations in dataset density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 distance-based system would have trouble finding ‘Outlier A’ in the graphic due to relative proximity issues. </a:t>
            </a:r>
          </a:p>
          <a:p>
            <a:pPr lvl="1"/>
            <a:r>
              <a:rPr lang="en-US" dirty="0" smtClean="0"/>
              <a:t>Similarly, Centroid and Distribution Methods are likely to include the outliers as part of a nearby cluster.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u="sng" dirty="0" smtClean="0"/>
              <a:t>Outlier (Hawkins-Outlier) </a:t>
            </a:r>
            <a:r>
              <a:rPr lang="en-US" dirty="0" smtClean="0">
                <a:hlinkClick r:id="rId3" action="ppaction://hlinksldjump"/>
              </a:rPr>
              <a:t>[4]</a:t>
            </a:r>
            <a:endParaRPr lang="en-US" b="1" u="sng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outlier is an observation that deviates so much from </a:t>
            </a:r>
            <a:r>
              <a:rPr lang="en-US" dirty="0" smtClean="0"/>
              <a:t>other observations </a:t>
            </a:r>
            <a:r>
              <a:rPr lang="en-US" dirty="0"/>
              <a:t>as to arouse suspicion that it was generated by </a:t>
            </a:r>
            <a:r>
              <a:rPr lang="en-US" dirty="0" smtClean="0"/>
              <a:t>a different </a:t>
            </a:r>
            <a:r>
              <a:rPr lang="en-US" dirty="0"/>
              <a:t>mechanism.</a:t>
            </a:r>
            <a:endParaRPr lang="en-US" b="1" u="sng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u="sng" dirty="0" smtClean="0"/>
              <a:t>Applications </a:t>
            </a:r>
            <a:r>
              <a:rPr lang="en-US" dirty="0" smtClean="0">
                <a:hlinkClick r:id="rId3" action="ppaction://hlinksldjump"/>
              </a:rPr>
              <a:t>[2]</a:t>
            </a:r>
            <a:endParaRPr lang="en-US" b="1" u="sng" dirty="0" smtClean="0"/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Intrusion Detection Systems</a:t>
            </a:r>
          </a:p>
          <a:p>
            <a:pPr lvl="1"/>
            <a:r>
              <a:rPr lang="en-US" dirty="0" smtClean="0"/>
              <a:t>Fraud Detection Systems</a:t>
            </a:r>
          </a:p>
          <a:p>
            <a:pPr lvl="1"/>
            <a:r>
              <a:rPr lang="en-US" dirty="0" smtClean="0"/>
              <a:t>Novelty Detection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93" y="1510767"/>
            <a:ext cx="4115426" cy="3985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5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 Development </a:t>
            </a:r>
            <a:r>
              <a:rPr lang="en-US" i="1" dirty="0" smtClean="0"/>
              <a:t>(Slide 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" y="1568103"/>
            <a:ext cx="7582483" cy="4547562"/>
          </a:xfrm>
        </p:spPr>
      </p:pic>
      <p:sp>
        <p:nvSpPr>
          <p:cNvPr id="6" name="TextBox 5"/>
          <p:cNvSpPr txBox="1"/>
          <p:nvPr/>
        </p:nvSpPr>
        <p:spPr>
          <a:xfrm>
            <a:off x="0" y="80378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Basic Idea: Compare local density of a point with the densities of its k-nearest neighbors. Points with a lower density are outliers </a:t>
            </a:r>
            <a:r>
              <a:rPr lang="en-US" dirty="0" smtClean="0">
                <a:hlinkClick r:id="rId4" action="ppaction://hlinksldjump"/>
              </a:rPr>
              <a:t>[2]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97552" y="5386199"/>
            <a:ext cx="629264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[1]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14" y="1568103"/>
            <a:ext cx="3442211" cy="36074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209012" y="5386199"/>
            <a:ext cx="344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 ‘A’ has a lower local density than that of its </a:t>
            </a:r>
            <a:r>
              <a:rPr lang="en-US" i="1" dirty="0" smtClean="0"/>
              <a:t>k</a:t>
            </a:r>
            <a:r>
              <a:rPr lang="en-US" dirty="0" smtClean="0"/>
              <a:t> neighbors and is thus an outlier as intuition would suggest. </a:t>
            </a:r>
            <a:r>
              <a:rPr lang="en-US" dirty="0" smtClean="0">
                <a:hlinkClick r:id="rId4" action="ppaction://hlinksldjump"/>
              </a:rPr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Local Outlier Factor Algorithm </a:t>
            </a:r>
            <a:r>
              <a:rPr lang="en-US" i="1" dirty="0" smtClean="0"/>
              <a:t>(Slide 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578"/>
            <a:ext cx="7762418" cy="485028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18" y="1396163"/>
            <a:ext cx="4240028" cy="37038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Local Outlier Factor Algorithm </a:t>
            </a:r>
            <a:r>
              <a:rPr lang="en-US" i="1" dirty="0" smtClean="0"/>
              <a:t>(Slide 4)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9" y="814299"/>
            <a:ext cx="3781167" cy="2057400"/>
          </a:xfr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9" y="3000199"/>
            <a:ext cx="3781168" cy="3781168"/>
          </a:xfr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814298"/>
            <a:ext cx="81804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Applying To Our Original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set is comprised of two clusters and two outliers.</a:t>
            </a:r>
          </a:p>
          <a:p>
            <a:endParaRPr lang="en-US" dirty="0" smtClean="0"/>
          </a:p>
          <a:p>
            <a:r>
              <a:rPr lang="en-US" b="1" u="sng" dirty="0" smtClean="0"/>
              <a:t>LOF Hyperparameter Tuning </a:t>
            </a:r>
            <a:r>
              <a:rPr lang="en-US" dirty="0">
                <a:hlinkClick r:id="rId5" action="ppaction://hlinksldjump"/>
              </a:rPr>
              <a:t>[3]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K</a:t>
            </a:r>
            <a:r>
              <a:rPr lang="en-US" dirty="0" smtClean="0"/>
              <a:t>-Neighbors is the main tuning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Selection of </a:t>
            </a:r>
            <a:r>
              <a:rPr lang="en-US" i="1" dirty="0" smtClean="0"/>
              <a:t>k </a:t>
            </a:r>
            <a:r>
              <a:rPr lang="en-US" dirty="0" smtClean="0"/>
              <a:t>can be regarded as the Minimum Number of Points a cluster must contain.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 the Mean, Minimum, and Standard Deviation of LOF vs </a:t>
            </a:r>
            <a:r>
              <a:rPr lang="en-US" i="1" dirty="0" smtClean="0"/>
              <a:t>k</a:t>
            </a:r>
            <a:r>
              <a:rPr lang="en-US" dirty="0" smtClean="0"/>
              <a:t> and the point at which the Minimum and Mean converge to 1 is the approximate value best suited for </a:t>
            </a:r>
            <a:r>
              <a:rPr lang="en-US" i="1" dirty="0" smtClean="0"/>
              <a:t>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u="sng" dirty="0" smtClean="0"/>
              <a:t>Comparing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hyperparameter selection methods applied to Hierarchical, Gaussian Mixture Model (GMM) and K-Means Algorithms were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Distance-based clustering, Hierarchical, simply includes the outliers as part of the two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Distribution-based clustering, GMM, and Centroid-based clustering, K-Means, found erroneous extra clusters and included the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LOF is uniquely designed to find the outliers and so does even with ‘Outlier A’ being relatively close to the adjoining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</a:t>
            </a:r>
            <a:r>
              <a:rPr lang="en-US" i="1" dirty="0" smtClean="0"/>
              <a:t>(Slide 5)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39" y="1739869"/>
            <a:ext cx="3781168" cy="3781168"/>
          </a:xfr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85800"/>
            <a:ext cx="81804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Anomaly/Outlier Detection </a:t>
            </a:r>
            <a:r>
              <a:rPr lang="en-US" dirty="0" smtClean="0">
                <a:hlinkClick r:id="rId4" action="ppaction://hlinksldjump"/>
              </a:rPr>
              <a:t>[3]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LOF fills a gap left by other clustering methods for outlier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LOF takes into account the local density of each point and assigns a continuous value indicating the degree to which each point is an outlier.</a:t>
            </a:r>
          </a:p>
          <a:p>
            <a:endParaRPr lang="en-US" dirty="0" smtClean="0"/>
          </a:p>
          <a:p>
            <a:r>
              <a:rPr lang="en-US" b="1" u="sng" dirty="0" smtClean="0"/>
              <a:t>LOF Algorithm</a:t>
            </a:r>
            <a:r>
              <a:rPr lang="en-US" dirty="0" smtClean="0">
                <a:hlinkClick r:id="rId5" action="ppaction://hlinksldjump"/>
              </a:rPr>
              <a:t>[1]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</a:t>
            </a:r>
            <a:r>
              <a:rPr lang="en-US" i="1" dirty="0" smtClean="0"/>
              <a:t>k</a:t>
            </a:r>
            <a:r>
              <a:rPr lang="en-US" dirty="0" smtClean="0"/>
              <a:t>, Computer the </a:t>
            </a:r>
            <a:r>
              <a:rPr lang="en-US" b="1" dirty="0" smtClean="0"/>
              <a:t>Reachability Distance</a:t>
            </a:r>
            <a:r>
              <a:rPr lang="en-US" dirty="0" smtClean="0"/>
              <a:t> to the point’s </a:t>
            </a:r>
            <a:r>
              <a:rPr lang="en-US" i="1" dirty="0" smtClean="0"/>
              <a:t>k-</a:t>
            </a:r>
            <a:r>
              <a:rPr lang="en-US" dirty="0" smtClean="0"/>
              <a:t>neighbors and take the average of that set to get the </a:t>
            </a:r>
            <a:r>
              <a:rPr lang="en-US" b="1" dirty="0" smtClean="0"/>
              <a:t>Average Reachability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ratio of the point’s average reachability distance to that of all its </a:t>
            </a:r>
            <a:r>
              <a:rPr lang="en-US" i="1" dirty="0" smtClean="0"/>
              <a:t>k</a:t>
            </a:r>
            <a:r>
              <a:rPr lang="en-US" dirty="0" smtClean="0"/>
              <a:t>-neighbors and average this set to obtain the </a:t>
            </a:r>
            <a:r>
              <a:rPr lang="en-US" b="1" dirty="0" smtClean="0"/>
              <a:t>Local Outlier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with an LOF near unity are in a cluster, and points with LOF higher than unity are outliers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u="sng" dirty="0" smtClean="0"/>
              <a:t>Strengths </a:t>
            </a:r>
            <a:r>
              <a:rPr lang="en-US" dirty="0" smtClean="0">
                <a:hlinkClick r:id="rId4" action="ppaction://hlinksldjump"/>
              </a:rPr>
              <a:t>[2]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local approach, LOF is able to identify outliers in a data set that would not be outliers in another area of the data </a:t>
            </a:r>
            <a:r>
              <a:rPr lang="en-US" dirty="0" smtClean="0"/>
              <a:t>set.</a:t>
            </a:r>
          </a:p>
          <a:p>
            <a:r>
              <a:rPr lang="en-US" b="1" u="sng" dirty="0" smtClean="0"/>
              <a:t>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Threshold of LOF for being an outlier may vary depending on dataset </a:t>
            </a:r>
            <a:r>
              <a:rPr lang="en-US" dirty="0">
                <a:hlinkClick r:id="rId4" action="ppaction://hlinksldjump"/>
              </a:rPr>
              <a:t>[2</a:t>
            </a:r>
            <a:r>
              <a:rPr lang="en-US" dirty="0" smtClean="0">
                <a:hlinkClick r:id="rId4" action="ppaction://hlinksldjump"/>
              </a:rPr>
              <a:t>]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is susceptible to the Curse of Dimensionality </a:t>
            </a:r>
            <a:r>
              <a:rPr lang="en-US" dirty="0" smtClean="0">
                <a:hlinkClick r:id="rId4" action="ppaction://hlinksldjump"/>
              </a:rPr>
              <a:t>[5]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u="sng" dirty="0" smtClean="0"/>
              <a:t>Recommended Further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References 1, 3, and 5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665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5574" y="924231"/>
            <a:ext cx="10508226" cy="593376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Aggarwal, C. C. (2013). Chapter 4: Proximity-Based Outlier Detection. In </a:t>
            </a:r>
            <a:r>
              <a:rPr lang="en-US" i="1" dirty="0"/>
              <a:t>Outlier Analysis</a:t>
            </a:r>
            <a:r>
              <a:rPr lang="en-US" dirty="0"/>
              <a:t> (pp. 117-131). New York, NY: Springer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 outlier factor. (2020, May 22). Retrieved August 12, 2020, 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en.wikipedia.org/wiki/Local_outlier_factor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Breunig</a:t>
            </a:r>
            <a:r>
              <a:rPr lang="en-US" dirty="0"/>
              <a:t>, M., &amp; </a:t>
            </a:r>
            <a:r>
              <a:rPr lang="en-US" dirty="0" err="1"/>
              <a:t>Kreigel</a:t>
            </a:r>
            <a:r>
              <a:rPr lang="en-US" dirty="0"/>
              <a:t>, H. (2000). LOF: Identifying Density-based Local Outliers. In </a:t>
            </a:r>
            <a:r>
              <a:rPr lang="en-US" i="1" dirty="0"/>
              <a:t>Proceedings of the 2000 ACM SIGMOD International Conference on Management of Data: 2000, Dallas, Texas, United States, May 15- 8, 2000</a:t>
            </a:r>
            <a:r>
              <a:rPr lang="en-US" dirty="0"/>
              <a:t> (pp. 93-104). New York, NY: Association for Computing Machinery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Hawkins, D.: “</a:t>
            </a:r>
            <a:r>
              <a:rPr lang="en-US" i="1" dirty="0"/>
              <a:t>Identification of Outliers</a:t>
            </a:r>
            <a:r>
              <a:rPr lang="en-US" dirty="0"/>
              <a:t>”, Chapman and Hall, London, 1980.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Zimek</a:t>
            </a:r>
            <a:r>
              <a:rPr lang="en-US" dirty="0"/>
              <a:t>, A., Schubert, E., &amp; </a:t>
            </a:r>
            <a:r>
              <a:rPr lang="en-US" dirty="0" err="1"/>
              <a:t>Kriegel</a:t>
            </a:r>
            <a:r>
              <a:rPr lang="en-US" dirty="0"/>
              <a:t>, H. (2012). A survey on unsupervised outlier detection in high-dimensional numerical data. </a:t>
            </a:r>
            <a:r>
              <a:rPr lang="en-US" i="1" dirty="0"/>
              <a:t>Statistical Analysis and Data Mining,</a:t>
            </a:r>
            <a:r>
              <a:rPr lang="en-US" dirty="0"/>
              <a:t> </a:t>
            </a:r>
            <a:r>
              <a:rPr lang="en-US" i="1" dirty="0"/>
              <a:t>5</a:t>
            </a:r>
            <a:r>
              <a:rPr lang="en-US" dirty="0"/>
              <a:t>(5), 363-387. </a:t>
            </a:r>
            <a:r>
              <a:rPr lang="en-US" dirty="0" smtClean="0"/>
              <a:t>doi:10.1002/sam.11161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6709</TotalTime>
  <Words>778</Words>
  <Application>Microsoft Office PowerPoint</Application>
  <PresentationFormat>Widescreen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Clustering: Anomaly Detection with Local Outlier Factor</vt:lpstr>
      <vt:lpstr>Overview (Slide 1)</vt:lpstr>
      <vt:lpstr>Model Development (Slide 2)</vt:lpstr>
      <vt:lpstr>Local Outlier Factor Algorithm (Slide 3)</vt:lpstr>
      <vt:lpstr>Local Outlier Factor Algorithm (Slide 4)</vt:lpstr>
      <vt:lpstr>Summary (Slide 5)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VIX Ticker Volatility from Headlines</dc:title>
  <dc:creator>Galloway, Josh</dc:creator>
  <cp:lastModifiedBy>Galloway, Josh</cp:lastModifiedBy>
  <cp:revision>178</cp:revision>
  <cp:lastPrinted>2020-08-14T13:39:43Z</cp:lastPrinted>
  <dcterms:created xsi:type="dcterms:W3CDTF">2020-04-20T19:04:21Z</dcterms:created>
  <dcterms:modified xsi:type="dcterms:W3CDTF">2020-08-14T13:44:15Z</dcterms:modified>
</cp:coreProperties>
</file>