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57" r:id="rId4"/>
    <p:sldId id="272" r:id="rId5"/>
    <p:sldId id="273" r:id="rId6"/>
    <p:sldId id="258" r:id="rId7"/>
    <p:sldId id="274" r:id="rId8"/>
    <p:sldId id="276" r:id="rId9"/>
    <p:sldId id="269" r:id="rId10"/>
    <p:sldId id="275" r:id="rId11"/>
    <p:sldId id="266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48" cy="481029"/>
          </a:xfrm>
          <a:prstGeom prst="rect">
            <a:avLst/>
          </a:prstGeom>
        </p:spPr>
        <p:txBody>
          <a:bodyPr vert="horz" lIns="89209" tIns="44605" rIns="89209" bIns="4460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18" y="0"/>
            <a:ext cx="3169646" cy="481029"/>
          </a:xfrm>
          <a:prstGeom prst="rect">
            <a:avLst/>
          </a:prstGeom>
        </p:spPr>
        <p:txBody>
          <a:bodyPr vert="horz" lIns="89209" tIns="44605" rIns="89209" bIns="44605" rtlCol="0"/>
          <a:lstStyle>
            <a:lvl1pPr algn="r">
              <a:defRPr sz="1100"/>
            </a:lvl1pPr>
          </a:lstStyle>
          <a:p>
            <a:fld id="{5B257F19-D35D-4E4A-ADC6-56E0F36B5E3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1"/>
            <a:ext cx="3169648" cy="481029"/>
          </a:xfrm>
          <a:prstGeom prst="rect">
            <a:avLst/>
          </a:prstGeom>
        </p:spPr>
        <p:txBody>
          <a:bodyPr vert="horz" lIns="89209" tIns="44605" rIns="89209" bIns="4460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18" y="9120171"/>
            <a:ext cx="3169646" cy="481029"/>
          </a:xfrm>
          <a:prstGeom prst="rect">
            <a:avLst/>
          </a:prstGeom>
        </p:spPr>
        <p:txBody>
          <a:bodyPr vert="horz" lIns="89209" tIns="44605" rIns="89209" bIns="44605" rtlCol="0" anchor="b"/>
          <a:lstStyle>
            <a:lvl1pPr algn="r">
              <a:defRPr sz="1100"/>
            </a:lvl1pPr>
          </a:lstStyle>
          <a:p>
            <a:fld id="{E5A5E71D-BD57-4292-9941-262050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33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19" cy="481728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19" cy="481728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r">
              <a:defRPr sz="1300"/>
            </a:lvl1pPr>
          </a:lstStyle>
          <a:p>
            <a:fld id="{EDC15300-3B57-4759-8237-811097171D7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481013"/>
            <a:ext cx="5224463" cy="2938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8" tIns="48330" rIns="96658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6068" y="3589022"/>
            <a:ext cx="6397897" cy="5530454"/>
          </a:xfrm>
          <a:prstGeom prst="rect">
            <a:avLst/>
          </a:prstGeom>
        </p:spPr>
        <p:txBody>
          <a:bodyPr vert="horz" lIns="96658" tIns="48330" rIns="96658" bIns="4833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19" cy="481726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r">
              <a:defRPr sz="1300"/>
            </a:lvl1pPr>
          </a:lstStyle>
          <a:p>
            <a:fld id="{8EDCA51A-CED7-4208-93BB-87C48986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3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74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2207" indent="-24220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6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2207" indent="-24220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2207" indent="-24220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1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2207" indent="-24220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5886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13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5886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30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5886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99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0925" y="481013"/>
            <a:ext cx="5224463" cy="2938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7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1"/>
            </a:lvl2pPr>
            <a:lvl3pPr marL="914397" indent="0" algn="ctr">
              <a:buNone/>
              <a:defRPr sz="1800"/>
            </a:lvl3pPr>
            <a:lvl4pPr marL="1371596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4" indent="0" algn="ctr">
              <a:buNone/>
              <a:defRPr sz="1600"/>
            </a:lvl6pPr>
            <a:lvl7pPr marL="2743190" indent="0" algn="ctr">
              <a:buNone/>
              <a:defRPr sz="1600"/>
            </a:lvl7pPr>
            <a:lvl8pPr marL="3200391" indent="0" algn="ctr">
              <a:buNone/>
              <a:defRPr sz="1600"/>
            </a:lvl8pPr>
            <a:lvl9pPr marL="365758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876B-B851-40D7-88E6-5AFCD6548B03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427-C39E-475A-96D5-98F3D3748A7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CA6D-B5B3-4CA4-8B88-3EBA57A79538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7FC-7FF7-4CDF-8598-F2A3ADC0F9CF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6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AB7E-2354-407A-91FD-E60564BA510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C7F6-47EA-4D63-958A-9A3819132499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1" b="1"/>
            </a:lvl2pPr>
            <a:lvl3pPr marL="914397" indent="0">
              <a:buNone/>
              <a:defRPr sz="1800" b="1"/>
            </a:lvl3pPr>
            <a:lvl4pPr marL="1371596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4" indent="0">
              <a:buNone/>
              <a:defRPr sz="1600" b="1"/>
            </a:lvl6pPr>
            <a:lvl7pPr marL="2743190" indent="0">
              <a:buNone/>
              <a:defRPr sz="1600" b="1"/>
            </a:lvl7pPr>
            <a:lvl8pPr marL="3200391" indent="0">
              <a:buNone/>
              <a:defRPr sz="1600" b="1"/>
            </a:lvl8pPr>
            <a:lvl9pPr marL="365758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1" b="1"/>
            </a:lvl2pPr>
            <a:lvl3pPr marL="914397" indent="0">
              <a:buNone/>
              <a:defRPr sz="1800" b="1"/>
            </a:lvl3pPr>
            <a:lvl4pPr marL="1371596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4" indent="0">
              <a:buNone/>
              <a:defRPr sz="1600" b="1"/>
            </a:lvl6pPr>
            <a:lvl7pPr marL="2743190" indent="0">
              <a:buNone/>
              <a:defRPr sz="1600" b="1"/>
            </a:lvl7pPr>
            <a:lvl8pPr marL="3200391" indent="0">
              <a:buNone/>
              <a:defRPr sz="1600" b="1"/>
            </a:lvl8pPr>
            <a:lvl9pPr marL="365758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9FEA-C2C1-4C8A-99FF-EFDF49DE9404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2454-3980-4E83-9691-1411EE699143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06D6-BBD4-4D82-863A-84BBCED6F323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7" indent="0">
              <a:buNone/>
              <a:defRPr sz="1201"/>
            </a:lvl3pPr>
            <a:lvl4pPr marL="1371596" indent="0">
              <a:buNone/>
              <a:defRPr sz="1000"/>
            </a:lvl4pPr>
            <a:lvl5pPr marL="1828796" indent="0">
              <a:buNone/>
              <a:defRPr sz="1000"/>
            </a:lvl5pPr>
            <a:lvl6pPr marL="2285994" indent="0">
              <a:buNone/>
              <a:defRPr sz="1000"/>
            </a:lvl6pPr>
            <a:lvl7pPr marL="2743190" indent="0">
              <a:buNone/>
              <a:defRPr sz="1000"/>
            </a:lvl7pPr>
            <a:lvl8pPr marL="3200391" indent="0">
              <a:buNone/>
              <a:defRPr sz="1000"/>
            </a:lvl8pPr>
            <a:lvl9pPr marL="365758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9E92-0B3A-44D2-A6A1-1B6541FB00C7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1"/>
            </a:lvl2pPr>
            <a:lvl3pPr marL="914397" indent="0">
              <a:buNone/>
              <a:defRPr sz="2400"/>
            </a:lvl3pPr>
            <a:lvl4pPr marL="1371596" indent="0">
              <a:buNone/>
              <a:defRPr sz="2001"/>
            </a:lvl4pPr>
            <a:lvl5pPr marL="1828796" indent="0">
              <a:buNone/>
              <a:defRPr sz="2001"/>
            </a:lvl5pPr>
            <a:lvl6pPr marL="2285994" indent="0">
              <a:buNone/>
              <a:defRPr sz="2001"/>
            </a:lvl6pPr>
            <a:lvl7pPr marL="2743190" indent="0">
              <a:buNone/>
              <a:defRPr sz="2001"/>
            </a:lvl7pPr>
            <a:lvl8pPr marL="3200391" indent="0">
              <a:buNone/>
              <a:defRPr sz="2001"/>
            </a:lvl8pPr>
            <a:lvl9pPr marL="3657589" indent="0">
              <a:buNone/>
              <a:defRPr sz="20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7" indent="0">
              <a:buNone/>
              <a:defRPr sz="1201"/>
            </a:lvl3pPr>
            <a:lvl4pPr marL="1371596" indent="0">
              <a:buNone/>
              <a:defRPr sz="1000"/>
            </a:lvl4pPr>
            <a:lvl5pPr marL="1828796" indent="0">
              <a:buNone/>
              <a:defRPr sz="1000"/>
            </a:lvl5pPr>
            <a:lvl6pPr marL="2285994" indent="0">
              <a:buNone/>
              <a:defRPr sz="1000"/>
            </a:lvl6pPr>
            <a:lvl7pPr marL="2743190" indent="0">
              <a:buNone/>
              <a:defRPr sz="1000"/>
            </a:lvl7pPr>
            <a:lvl8pPr marL="3200391" indent="0">
              <a:buNone/>
              <a:defRPr sz="1000"/>
            </a:lvl8pPr>
            <a:lvl9pPr marL="365758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39D1-B98B-478B-A297-9A12269C4D29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040E-EDAF-4E91-938B-A5357D975AEF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8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5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2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1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9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8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4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1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LP Optimization: </a:t>
            </a:r>
            <a:br>
              <a:rPr lang="en-US" dirty="0" smtClean="0"/>
            </a:br>
            <a:r>
              <a:rPr lang="en-US" dirty="0" smtClean="0"/>
              <a:t>Industrial Cogeneration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7205-Fall 2020</a:t>
            </a:r>
          </a:p>
          <a:p>
            <a:r>
              <a:rPr lang="en-US" dirty="0" smtClean="0"/>
              <a:t>Joshua Galloway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53" y="5162305"/>
            <a:ext cx="2097505" cy="7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1" y="838200"/>
            <a:ext cx="3150455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Slightly Off LP Solution:</a:t>
            </a:r>
          </a:p>
          <a:p>
            <a:r>
              <a:rPr lang="en-US" dirty="0" smtClean="0"/>
              <a:t>Steam Moved From Condenser to Vent</a:t>
            </a:r>
          </a:p>
          <a:p>
            <a:r>
              <a:rPr lang="en-US" dirty="0" smtClean="0"/>
              <a:t>Slight Redirection of Extractions and PRV’s</a:t>
            </a:r>
          </a:p>
          <a:p>
            <a:r>
              <a:rPr lang="en-US" dirty="0" smtClean="0"/>
              <a:t>Results in Loss of ~1 MW</a:t>
            </a:r>
          </a:p>
          <a:p>
            <a:r>
              <a:rPr lang="en-US" dirty="0" smtClean="0"/>
              <a:t>Worth ~ $400K per 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53" y="951324"/>
            <a:ext cx="8811703" cy="4652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5" y="5769897"/>
            <a:ext cx="3243086" cy="903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6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00" y="969963"/>
            <a:ext cx="5722302" cy="301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5" y="969962"/>
            <a:ext cx="6323395" cy="5888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39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8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4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5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5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2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1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9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8" indent="-228600" algn="l" defTabSz="91439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8" lvl="1" indent="0">
              <a:buNone/>
            </a:pPr>
            <a:r>
              <a:rPr lang="en-US" b="1" u="sng" dirty="0" smtClean="0"/>
              <a:t>We Saw…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Introduction</a:t>
            </a:r>
          </a:p>
          <a:p>
            <a:pPr lvl="2"/>
            <a:r>
              <a:rPr lang="en-US" dirty="0" smtClean="0"/>
              <a:t>Cogeneration Plant Operation Overview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Problem Statement</a:t>
            </a:r>
          </a:p>
          <a:p>
            <a:pPr lvl="2"/>
            <a:r>
              <a:rPr lang="en-US" dirty="0" smtClean="0"/>
              <a:t>Fitting to Constrained Optimization Paradigm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Process Model and Constraints</a:t>
            </a:r>
          </a:p>
          <a:p>
            <a:pPr lvl="2"/>
            <a:r>
              <a:rPr lang="en-US" dirty="0" smtClean="0"/>
              <a:t>Mass and Energy Balances Used to Produce LP Canonical Form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Results</a:t>
            </a:r>
          </a:p>
          <a:p>
            <a:pPr lvl="2"/>
            <a:r>
              <a:rPr lang="en-US" dirty="0" smtClean="0"/>
              <a:t>LP Optimization and Comparison</a:t>
            </a:r>
          </a:p>
          <a:p>
            <a:pPr lvl="2"/>
            <a:r>
              <a:rPr lang="en-US" dirty="0" smtClean="0"/>
              <a:t>LP Solution Roughly $400k More Production per Year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Demo and Questions?</a:t>
            </a:r>
          </a:p>
          <a:p>
            <a:pPr marL="1371593" lvl="2" indent="-457199">
              <a:buFont typeface="+mj-lt"/>
              <a:buAutoNum type="arabicPeriod"/>
            </a:pPr>
            <a:endParaRPr lang="en-US" b="1" u="sng" dirty="0" smtClean="0"/>
          </a:p>
          <a:p>
            <a:pPr marL="457199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1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Presentation Outline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" y="1244338"/>
            <a:ext cx="6323395" cy="5613662"/>
          </a:xfrm>
        </p:spPr>
        <p:txBody>
          <a:bodyPr>
            <a:normAutofit/>
          </a:bodyPr>
          <a:lstStyle/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Introduction</a:t>
            </a:r>
          </a:p>
          <a:p>
            <a:pPr lvl="2"/>
            <a:r>
              <a:rPr lang="en-US" dirty="0" smtClean="0"/>
              <a:t>Cogeneration Plant Operation Overview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Problem Statement</a:t>
            </a:r>
          </a:p>
          <a:p>
            <a:pPr lvl="2"/>
            <a:r>
              <a:rPr lang="en-US" dirty="0" smtClean="0"/>
              <a:t>Fitting to Constrained Optimization Paradigm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Process Model and Constraints</a:t>
            </a:r>
          </a:p>
          <a:p>
            <a:pPr lvl="2"/>
            <a:r>
              <a:rPr lang="en-US" dirty="0" smtClean="0"/>
              <a:t>Process Model</a:t>
            </a:r>
          </a:p>
          <a:p>
            <a:pPr lvl="2"/>
            <a:r>
              <a:rPr lang="en-US" dirty="0" smtClean="0"/>
              <a:t>Process Constraints via Mass Balances and Equipment Limits</a:t>
            </a:r>
          </a:p>
          <a:p>
            <a:pPr lvl="2"/>
            <a:r>
              <a:rPr lang="en-US" dirty="0" smtClean="0"/>
              <a:t>Objective Function via Energy Balance</a:t>
            </a:r>
          </a:p>
          <a:p>
            <a:pPr lvl="2"/>
            <a:r>
              <a:rPr lang="en-US" dirty="0" smtClean="0"/>
              <a:t>Canonical Form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Results</a:t>
            </a:r>
          </a:p>
          <a:p>
            <a:pPr lvl="2"/>
            <a:r>
              <a:rPr lang="en-US" dirty="0" smtClean="0"/>
              <a:t>LP Optimization </a:t>
            </a:r>
          </a:p>
          <a:p>
            <a:pPr lvl="2"/>
            <a:r>
              <a:rPr lang="en-US" dirty="0" smtClean="0"/>
              <a:t>Solution Slightly Off LP Optimization Solution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Conclusion</a:t>
            </a:r>
            <a:endParaRPr lang="en-US" b="1" u="sng" dirty="0"/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4338"/>
            <a:ext cx="5864434" cy="382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74656"/>
            <a:ext cx="6787299" cy="5783344"/>
          </a:xfrm>
        </p:spPr>
        <p:txBody>
          <a:bodyPr>
            <a:normAutofit/>
          </a:bodyPr>
          <a:lstStyle/>
          <a:p>
            <a:pPr marL="457199" lvl="1" indent="0">
              <a:buNone/>
            </a:pPr>
            <a:r>
              <a:rPr lang="en-US" b="1" u="sng" dirty="0" smtClean="0"/>
              <a:t>Cogeneration Plant:</a:t>
            </a:r>
          </a:p>
          <a:p>
            <a:pPr lvl="1"/>
            <a:r>
              <a:rPr lang="en-US" dirty="0" smtClean="0"/>
              <a:t>Also called Combined Heat and Power (CHP) </a:t>
            </a:r>
          </a:p>
          <a:p>
            <a:pPr lvl="1"/>
            <a:r>
              <a:rPr lang="en-US" dirty="0" smtClean="0"/>
              <a:t>Produce Superheated Steam of Varying Pressures to Supply Industrial and Other Processes</a:t>
            </a:r>
          </a:p>
          <a:p>
            <a:pPr lvl="1"/>
            <a:r>
              <a:rPr lang="en-US" dirty="0" smtClean="0"/>
              <a:t>Steam is Produced By Large Industrial Boilers from Combustion of Fuels</a:t>
            </a:r>
          </a:p>
          <a:p>
            <a:pPr lvl="2"/>
            <a:r>
              <a:rPr lang="en-US" dirty="0" smtClean="0"/>
              <a:t>Biomass (Saw Dust, Bark, Corn Cobbs, Peanut Shells….)</a:t>
            </a:r>
          </a:p>
          <a:p>
            <a:pPr lvl="2"/>
            <a:r>
              <a:rPr lang="en-US" dirty="0" smtClean="0"/>
              <a:t>Fossil Fuels (Natural Gas, Fuel Oils, Coal)</a:t>
            </a:r>
          </a:p>
          <a:p>
            <a:pPr lvl="1"/>
            <a:r>
              <a:rPr lang="en-US" dirty="0" smtClean="0"/>
              <a:t>Steam is Generated at Higher than Required Pressure and Then Stepped-Down Through A Steam Turbine Generator to Produce Electrical Power</a:t>
            </a:r>
            <a:endParaRPr lang="en-US" dirty="0"/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34" y="1814478"/>
            <a:ext cx="5084053" cy="4067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08241" y="1418101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Kendall Square Cogeneration Station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102936"/>
            <a:ext cx="6787299" cy="5755064"/>
          </a:xfrm>
        </p:spPr>
        <p:txBody>
          <a:bodyPr>
            <a:normAutofit/>
          </a:bodyPr>
          <a:lstStyle/>
          <a:p>
            <a:pPr marL="457199" lvl="1" indent="0">
              <a:buNone/>
            </a:pPr>
            <a:r>
              <a:rPr lang="en-US" b="1" u="sng" dirty="0" smtClean="0"/>
              <a:t>Header System:</a:t>
            </a:r>
          </a:p>
          <a:p>
            <a:pPr lvl="1"/>
            <a:r>
              <a:rPr lang="en-US" dirty="0" smtClean="0"/>
              <a:t>Equipment</a:t>
            </a:r>
          </a:p>
          <a:p>
            <a:pPr lvl="2"/>
            <a:r>
              <a:rPr lang="en-US" dirty="0"/>
              <a:t>Distribution Headers</a:t>
            </a:r>
          </a:p>
          <a:p>
            <a:pPr lvl="2"/>
            <a:r>
              <a:rPr lang="en-US" dirty="0" smtClean="0"/>
              <a:t>Industrial Boiler (Steam Producer)</a:t>
            </a:r>
          </a:p>
          <a:p>
            <a:pPr lvl="2"/>
            <a:r>
              <a:rPr lang="en-US" dirty="0" smtClean="0"/>
              <a:t>Turbine Generators</a:t>
            </a:r>
          </a:p>
          <a:p>
            <a:pPr lvl="2"/>
            <a:r>
              <a:rPr lang="en-US" dirty="0" smtClean="0"/>
              <a:t>Condenser</a:t>
            </a:r>
          </a:p>
          <a:p>
            <a:pPr lvl="2"/>
            <a:r>
              <a:rPr lang="en-US" dirty="0" smtClean="0"/>
              <a:t>Pressure Reducing Valves</a:t>
            </a:r>
          </a:p>
          <a:p>
            <a:pPr lvl="2"/>
            <a:r>
              <a:rPr lang="en-US" dirty="0" smtClean="0"/>
              <a:t>Steam Vent Valve</a:t>
            </a:r>
          </a:p>
          <a:p>
            <a:pPr lvl="1"/>
            <a:r>
              <a:rPr lang="en-US" dirty="0" smtClean="0"/>
              <a:t>Superheated Steam Enters Turbine and Is Run Across Fins to Rotate a Coil of Wire In a Magnetic Field Producing Current</a:t>
            </a:r>
          </a:p>
          <a:p>
            <a:pPr lvl="1"/>
            <a:r>
              <a:rPr lang="en-US" dirty="0" smtClean="0"/>
              <a:t>TG1 has 2 Sets of Fins (called generating sections)</a:t>
            </a:r>
          </a:p>
          <a:p>
            <a:pPr lvl="1"/>
            <a:r>
              <a:rPr lang="en-US" dirty="0" smtClean="0"/>
              <a:t>TG2 has 3 Sets and a Condenser</a:t>
            </a:r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52" y="769971"/>
            <a:ext cx="5912122" cy="3231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2" y="4138292"/>
            <a:ext cx="3867000" cy="2573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5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Statement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" y="838201"/>
            <a:ext cx="5457371" cy="6019799"/>
          </a:xfrm>
        </p:spPr>
        <p:txBody>
          <a:bodyPr>
            <a:normAutofit/>
          </a:bodyPr>
          <a:lstStyle/>
          <a:p>
            <a:pPr marL="457199" lvl="1" indent="0">
              <a:buNone/>
            </a:pPr>
            <a:r>
              <a:rPr lang="en-US" b="1" u="sng" dirty="0" smtClean="0"/>
              <a:t>Physical System Requirements and Optimization:</a:t>
            </a:r>
          </a:p>
          <a:p>
            <a:pPr lvl="1"/>
            <a:r>
              <a:rPr lang="en-US" dirty="0" smtClean="0"/>
              <a:t>Mass Balance</a:t>
            </a:r>
          </a:p>
          <a:p>
            <a:pPr lvl="2"/>
            <a:r>
              <a:rPr lang="en-US" dirty="0" smtClean="0"/>
              <a:t>Steam Flows at All Nodes (Headers and Forks in Path) Must Sum to Zero</a:t>
            </a:r>
          </a:p>
          <a:p>
            <a:pPr lvl="1"/>
            <a:r>
              <a:rPr lang="en-US" dirty="0" smtClean="0"/>
              <a:t>Energy Balance</a:t>
            </a:r>
          </a:p>
          <a:p>
            <a:pPr lvl="2"/>
            <a:r>
              <a:rPr lang="en-US" dirty="0" smtClean="0"/>
              <a:t>Energy (Enthalpy Flows) must Sum to Zero at all Nodes</a:t>
            </a:r>
          </a:p>
          <a:p>
            <a:pPr lvl="1"/>
            <a:r>
              <a:rPr lang="en-US" dirty="0" smtClean="0"/>
              <a:t>Process Requirements</a:t>
            </a:r>
          </a:p>
          <a:p>
            <a:pPr lvl="2"/>
            <a:r>
              <a:rPr lang="en-US" dirty="0" smtClean="0"/>
              <a:t>Steam Users Must Receive Required Steam</a:t>
            </a:r>
          </a:p>
          <a:p>
            <a:pPr lvl="2"/>
            <a:r>
              <a:rPr lang="en-US" dirty="0" smtClean="0"/>
              <a:t>Equipment Design Limits Must be Obeyed or the Equipment will Fail</a:t>
            </a:r>
          </a:p>
          <a:p>
            <a:pPr lvl="1"/>
            <a:r>
              <a:rPr lang="en-US" dirty="0" smtClean="0"/>
              <a:t>Optimization:</a:t>
            </a:r>
          </a:p>
          <a:p>
            <a:pPr lvl="2"/>
            <a:r>
              <a:rPr lang="en-US" dirty="0" smtClean="0"/>
              <a:t>Choose the Best Path for Steam to Supply all Users and Obey Equipment Limits While Producing the Most Electricity Possible</a:t>
            </a:r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66" y="916950"/>
            <a:ext cx="5459635" cy="2984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/>
          <a:stretch/>
        </p:blipFill>
        <p:spPr>
          <a:xfrm>
            <a:off x="5545216" y="4132467"/>
            <a:ext cx="3345388" cy="233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3"/>
          <a:stretch/>
        </p:blipFill>
        <p:spPr>
          <a:xfrm>
            <a:off x="8711738" y="4132467"/>
            <a:ext cx="3118901" cy="2333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7508" y="6466039"/>
            <a:ext cx="66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Steam Pipe Failure, New York; Hydroelectric Turbine Failure, Russia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Process Model and Constraints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4732"/>
            <a:ext cx="8861591" cy="5907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0"/>
          <a:stretch/>
        </p:blipFill>
        <p:spPr>
          <a:xfrm>
            <a:off x="8550542" y="1996571"/>
            <a:ext cx="3412075" cy="140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r="44072" b="24945"/>
          <a:stretch/>
        </p:blipFill>
        <p:spPr>
          <a:xfrm>
            <a:off x="7230361" y="815666"/>
            <a:ext cx="4732256" cy="10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Process Model and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0" y="4185498"/>
            <a:ext cx="5424846" cy="247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3" y="911444"/>
            <a:ext cx="6263227" cy="4511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4" y="914558"/>
            <a:ext cx="5583018" cy="3051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Process Model and Constraints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1" y="2693533"/>
            <a:ext cx="7211431" cy="3829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6" t="38296" b="30924"/>
          <a:stretch/>
        </p:blipFill>
        <p:spPr>
          <a:xfrm>
            <a:off x="5501866" y="941387"/>
            <a:ext cx="5791200" cy="2432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"/>
          <a:stretch/>
        </p:blipFill>
        <p:spPr>
          <a:xfrm>
            <a:off x="7796903" y="4232095"/>
            <a:ext cx="3496163" cy="2291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12691" y="941387"/>
            <a:ext cx="21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Energy Balance for Objective Function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716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1" y="838200"/>
            <a:ext cx="3150455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LP Solution:</a:t>
            </a:r>
          </a:p>
          <a:p>
            <a:r>
              <a:rPr lang="en-US" dirty="0" smtClean="0"/>
              <a:t>J23 is Most Efficient so TG’s are Loaded to Send Max Steam Through to Condenser</a:t>
            </a:r>
          </a:p>
          <a:p>
            <a:r>
              <a:rPr lang="en-US" dirty="0" smtClean="0"/>
              <a:t>An Overall Excess of Steam is Produced, So Vent is Open</a:t>
            </a:r>
          </a:p>
          <a:p>
            <a:r>
              <a:rPr lang="en-US" dirty="0" smtClean="0"/>
              <a:t>Low Press Extraction is at Max so F_LP PRV is Open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33" y="1404593"/>
            <a:ext cx="8848306" cy="4656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8829</TotalTime>
  <Words>433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LP Optimization:  Industrial Cogeneration Operation</vt:lpstr>
      <vt:lpstr>Presentation Outline</vt:lpstr>
      <vt:lpstr>Introduction</vt:lpstr>
      <vt:lpstr>Introduction</vt:lpstr>
      <vt:lpstr>Problem Statement</vt:lpstr>
      <vt:lpstr>Process Model and Constraints</vt:lpstr>
      <vt:lpstr>Process Model and Constraints</vt:lpstr>
      <vt:lpstr>Process Model and Constraints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VIX Ticker Volatility from Headlines</dc:title>
  <dc:creator>Galloway, Josh</dc:creator>
  <cp:lastModifiedBy>Galloway, Josh</cp:lastModifiedBy>
  <cp:revision>229</cp:revision>
  <cp:lastPrinted>2020-12-11T00:49:03Z</cp:lastPrinted>
  <dcterms:created xsi:type="dcterms:W3CDTF">2020-04-20T19:04:21Z</dcterms:created>
  <dcterms:modified xsi:type="dcterms:W3CDTF">2020-12-11T00:49:06Z</dcterms:modified>
</cp:coreProperties>
</file>