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56" r:id="rId3"/>
    <p:sldId id="268" r:id="rId4"/>
    <p:sldId id="257" r:id="rId5"/>
    <p:sldId id="267" r:id="rId6"/>
    <p:sldId id="266" r:id="rId7"/>
    <p:sldId id="265" r:id="rId8"/>
    <p:sldId id="264" r:id="rId9"/>
    <p:sldId id="263" r:id="rId10"/>
    <p:sldId id="262" r:id="rId11"/>
    <p:sldId id="261" r:id="rId12"/>
    <p:sldId id="260" r:id="rId13"/>
    <p:sldId id="259" r:id="rId1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20E6B44-ADF3-49B6-81C2-CFBC5D84ED2E}">
          <p14:sldIdLst>
            <p14:sldId id="269"/>
            <p14:sldId id="256"/>
            <p14:sldId id="268"/>
            <p14:sldId id="257"/>
            <p14:sldId id="267"/>
            <p14:sldId id="266"/>
            <p14:sldId id="265"/>
            <p14:sldId id="264"/>
            <p14:sldId id="263"/>
            <p14:sldId id="262"/>
            <p14:sldId id="261"/>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2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2D8FB-64D9-46FE-9E65-FE87E49A1A0B}"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198194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2D8FB-64D9-46FE-9E65-FE87E49A1A0B}"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387543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5"/>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5"/>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2D8FB-64D9-46FE-9E65-FE87E49A1A0B}"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245052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2D8FB-64D9-46FE-9E65-FE87E49A1A0B}"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115005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7" y="6629228"/>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2D8FB-64D9-46FE-9E65-FE87E49A1A0B}"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291877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2D8FB-64D9-46FE-9E65-FE87E49A1A0B}"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145261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2"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2" y="2428349"/>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2"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2428349"/>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4"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2D8FB-64D9-46FE-9E65-FE87E49A1A0B}" type="datetimeFigureOut">
              <a:rPr lang="en-GB" smtClean="0"/>
              <a:t>13/02/2023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62273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2D8FB-64D9-46FE-9E65-FE87E49A1A0B}" type="datetimeFigureOut">
              <a:rPr lang="en-GB" smtClean="0"/>
              <a:t>13/02/2023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353571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2D8FB-64D9-46FE-9E65-FE87E49A1A0B}" type="datetimeFigureOut">
              <a:rPr lang="en-GB" smtClean="0"/>
              <a:t>13/02/2023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298342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4" y="1426285"/>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2"/>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832D8FB-64D9-46FE-9E65-FE87E49A1A0B}"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323332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4" y="1426285"/>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2"/>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832D8FB-64D9-46FE-9E65-FE87E49A1A0B}"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345ECB-0868-481E-8DE0-9ED9D70F7744}" type="slidenum">
              <a:rPr lang="en-GB" smtClean="0"/>
              <a:t>‹#›</a:t>
            </a:fld>
            <a:endParaRPr lang="en-GB"/>
          </a:p>
        </p:txBody>
      </p:sp>
    </p:spTree>
    <p:extLst>
      <p:ext uri="{BB962C8B-B14F-4D97-AF65-F5344CB8AC3E}">
        <p14:creationId xmlns:p14="http://schemas.microsoft.com/office/powerpoint/2010/main" val="125224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9"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9"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9"/>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832D8FB-64D9-46FE-9E65-FE87E49A1A0B}" type="datetimeFigureOut">
              <a:rPr lang="en-GB" smtClean="0"/>
              <a:t>13/02/2023</a:t>
            </a:fld>
            <a:endParaRPr lang="en-GB"/>
          </a:p>
        </p:txBody>
      </p:sp>
      <p:sp>
        <p:nvSpPr>
          <p:cNvPr id="5" name="Footer Placeholder 4"/>
          <p:cNvSpPr>
            <a:spLocks noGrp="1"/>
          </p:cNvSpPr>
          <p:nvPr>
            <p:ph type="ftr" sz="quarter" idx="3"/>
          </p:nvPr>
        </p:nvSpPr>
        <p:spPr>
          <a:xfrm>
            <a:off x="2271714" y="9181399"/>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9"/>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D345ECB-0868-481E-8DE0-9ED9D70F7744}" type="slidenum">
              <a:rPr lang="en-GB" smtClean="0"/>
              <a:t>‹#›</a:t>
            </a:fld>
            <a:endParaRPr lang="en-GB"/>
          </a:p>
        </p:txBody>
      </p:sp>
    </p:spTree>
    <p:extLst>
      <p:ext uri="{BB962C8B-B14F-4D97-AF65-F5344CB8AC3E}">
        <p14:creationId xmlns:p14="http://schemas.microsoft.com/office/powerpoint/2010/main" val="1894812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1F9D7F-92B3-B689-804E-1443622979B7}"/>
              </a:ext>
            </a:extLst>
          </p:cNvPr>
          <p:cNvPicPr>
            <a:picLocks noChangeAspect="1"/>
          </p:cNvPicPr>
          <p:nvPr/>
        </p:nvPicPr>
        <p:blipFill>
          <a:blip r:embed="rId2"/>
          <a:stretch>
            <a:fillRect/>
          </a:stretch>
        </p:blipFill>
        <p:spPr>
          <a:xfrm>
            <a:off x="39994" y="5811287"/>
            <a:ext cx="6778012" cy="3942313"/>
          </a:xfrm>
          <a:prstGeom prst="rect">
            <a:avLst/>
          </a:prstGeom>
        </p:spPr>
      </p:pic>
      <p:pic>
        <p:nvPicPr>
          <p:cNvPr id="3" name="Picture 2">
            <a:extLst>
              <a:ext uri="{FF2B5EF4-FFF2-40B4-BE49-F238E27FC236}">
                <a16:creationId xmlns:a16="http://schemas.microsoft.com/office/drawing/2014/main" id="{FE1DB4DE-0E48-2DC3-A814-D7242F6A2449}"/>
              </a:ext>
            </a:extLst>
          </p:cNvPr>
          <p:cNvPicPr>
            <a:picLocks noChangeAspect="1"/>
          </p:cNvPicPr>
          <p:nvPr/>
        </p:nvPicPr>
        <p:blipFill>
          <a:blip r:embed="rId3"/>
          <a:stretch>
            <a:fillRect/>
          </a:stretch>
        </p:blipFill>
        <p:spPr>
          <a:xfrm>
            <a:off x="813489" y="791506"/>
            <a:ext cx="5231021" cy="4308943"/>
          </a:xfrm>
          <a:prstGeom prst="rect">
            <a:avLst/>
          </a:prstGeom>
        </p:spPr>
      </p:pic>
      <p:sp>
        <p:nvSpPr>
          <p:cNvPr id="4" name="TextBox 3">
            <a:extLst>
              <a:ext uri="{FF2B5EF4-FFF2-40B4-BE49-F238E27FC236}">
                <a16:creationId xmlns:a16="http://schemas.microsoft.com/office/drawing/2014/main" id="{45B30B43-CE26-9CF7-BAE7-5E14AB793FD1}"/>
              </a:ext>
            </a:extLst>
          </p:cNvPr>
          <p:cNvSpPr txBox="1"/>
          <p:nvPr/>
        </p:nvSpPr>
        <p:spPr>
          <a:xfrm>
            <a:off x="228273" y="278028"/>
            <a:ext cx="1551964" cy="338554"/>
          </a:xfrm>
          <a:prstGeom prst="rect">
            <a:avLst/>
          </a:prstGeom>
          <a:noFill/>
        </p:spPr>
        <p:txBody>
          <a:bodyPr wrap="square" rtlCol="0">
            <a:spAutoFit/>
          </a:bodyPr>
          <a:lstStyle/>
          <a:p>
            <a:r>
              <a:rPr lang="en-GB" sz="1600" dirty="0"/>
              <a:t>Breadth</a:t>
            </a:r>
          </a:p>
        </p:txBody>
      </p:sp>
      <p:sp>
        <p:nvSpPr>
          <p:cNvPr id="5" name="TextBox 4">
            <a:extLst>
              <a:ext uri="{FF2B5EF4-FFF2-40B4-BE49-F238E27FC236}">
                <a16:creationId xmlns:a16="http://schemas.microsoft.com/office/drawing/2014/main" id="{380BF4C7-7893-0BAA-1494-280287E79ED5}"/>
              </a:ext>
            </a:extLst>
          </p:cNvPr>
          <p:cNvSpPr txBox="1"/>
          <p:nvPr/>
        </p:nvSpPr>
        <p:spPr>
          <a:xfrm>
            <a:off x="228273" y="5297809"/>
            <a:ext cx="1551964" cy="338554"/>
          </a:xfrm>
          <a:prstGeom prst="rect">
            <a:avLst/>
          </a:prstGeom>
          <a:noFill/>
        </p:spPr>
        <p:txBody>
          <a:bodyPr wrap="square" rtlCol="0">
            <a:spAutoFit/>
          </a:bodyPr>
          <a:lstStyle/>
          <a:p>
            <a:r>
              <a:rPr lang="en-GB" sz="1600" dirty="0"/>
              <a:t>Depth</a:t>
            </a:r>
          </a:p>
        </p:txBody>
      </p:sp>
      <p:sp>
        <p:nvSpPr>
          <p:cNvPr id="6" name="TextBox 5">
            <a:extLst>
              <a:ext uri="{FF2B5EF4-FFF2-40B4-BE49-F238E27FC236}">
                <a16:creationId xmlns:a16="http://schemas.microsoft.com/office/drawing/2014/main" id="{D5278DA1-EB96-F705-842F-A7B62CB6038A}"/>
              </a:ext>
            </a:extLst>
          </p:cNvPr>
          <p:cNvSpPr txBox="1"/>
          <p:nvPr/>
        </p:nvSpPr>
        <p:spPr>
          <a:xfrm>
            <a:off x="1522557" y="6115044"/>
            <a:ext cx="208112" cy="200055"/>
          </a:xfrm>
          <a:prstGeom prst="rect">
            <a:avLst/>
          </a:prstGeom>
          <a:noFill/>
        </p:spPr>
        <p:txBody>
          <a:bodyPr wrap="square" rtlCol="0">
            <a:spAutoFit/>
          </a:bodyPr>
          <a:lstStyle/>
          <a:p>
            <a:r>
              <a:rPr lang="en-GB" sz="700" dirty="0"/>
              <a:t>*</a:t>
            </a:r>
          </a:p>
        </p:txBody>
      </p:sp>
      <p:sp>
        <p:nvSpPr>
          <p:cNvPr id="7" name="TextBox 6">
            <a:extLst>
              <a:ext uri="{FF2B5EF4-FFF2-40B4-BE49-F238E27FC236}">
                <a16:creationId xmlns:a16="http://schemas.microsoft.com/office/drawing/2014/main" id="{966A300A-7326-31E4-A1B5-FD3D29A3C20A}"/>
              </a:ext>
            </a:extLst>
          </p:cNvPr>
          <p:cNvSpPr txBox="1"/>
          <p:nvPr/>
        </p:nvSpPr>
        <p:spPr>
          <a:xfrm>
            <a:off x="0" y="5636363"/>
            <a:ext cx="1106284" cy="200055"/>
          </a:xfrm>
          <a:prstGeom prst="rect">
            <a:avLst/>
          </a:prstGeom>
          <a:noFill/>
        </p:spPr>
        <p:txBody>
          <a:bodyPr wrap="square" rtlCol="0">
            <a:spAutoFit/>
          </a:bodyPr>
          <a:lstStyle/>
          <a:p>
            <a:r>
              <a:rPr lang="en-GB" sz="700" dirty="0"/>
              <a:t>*relativity to NMP </a:t>
            </a:r>
          </a:p>
        </p:txBody>
      </p:sp>
      <p:sp>
        <p:nvSpPr>
          <p:cNvPr id="8" name="TextBox 7">
            <a:extLst>
              <a:ext uri="{FF2B5EF4-FFF2-40B4-BE49-F238E27FC236}">
                <a16:creationId xmlns:a16="http://schemas.microsoft.com/office/drawing/2014/main" id="{B096B27E-C884-C4AB-D350-F41263BFF8E7}"/>
              </a:ext>
            </a:extLst>
          </p:cNvPr>
          <p:cNvSpPr txBox="1"/>
          <p:nvPr/>
        </p:nvSpPr>
        <p:spPr>
          <a:xfrm>
            <a:off x="1472334" y="6683081"/>
            <a:ext cx="208112" cy="200055"/>
          </a:xfrm>
          <a:prstGeom prst="rect">
            <a:avLst/>
          </a:prstGeom>
          <a:noFill/>
        </p:spPr>
        <p:txBody>
          <a:bodyPr wrap="square" rtlCol="0">
            <a:spAutoFit/>
          </a:bodyPr>
          <a:lstStyle/>
          <a:p>
            <a:r>
              <a:rPr lang="en-GB" sz="700" dirty="0"/>
              <a:t>*</a:t>
            </a:r>
          </a:p>
        </p:txBody>
      </p:sp>
    </p:spTree>
    <p:extLst>
      <p:ext uri="{BB962C8B-B14F-4D97-AF65-F5344CB8AC3E}">
        <p14:creationId xmlns:p14="http://schemas.microsoft.com/office/powerpoint/2010/main" val="54755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E2AB4A-9B2A-9FE3-2898-10798139C9D7}"/>
              </a:ext>
            </a:extLst>
          </p:cNvPr>
          <p:cNvPicPr>
            <a:picLocks noChangeAspect="1"/>
          </p:cNvPicPr>
          <p:nvPr/>
        </p:nvPicPr>
        <p:blipFill rotWithShape="1">
          <a:blip r:embed="rId2"/>
          <a:srcRect l="34595" t="14818" r="38198" b="17593"/>
          <a:stretch/>
        </p:blipFill>
        <p:spPr>
          <a:xfrm>
            <a:off x="108457" y="313039"/>
            <a:ext cx="6641086" cy="9279925"/>
          </a:xfrm>
          <a:prstGeom prst="rect">
            <a:avLst/>
          </a:prstGeom>
        </p:spPr>
      </p:pic>
    </p:spTree>
    <p:extLst>
      <p:ext uri="{BB962C8B-B14F-4D97-AF65-F5344CB8AC3E}">
        <p14:creationId xmlns:p14="http://schemas.microsoft.com/office/powerpoint/2010/main" val="70206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1B329-CC0B-6449-AE9F-A3F4CB9C5F23}"/>
              </a:ext>
            </a:extLst>
          </p:cNvPr>
          <p:cNvPicPr>
            <a:picLocks noChangeAspect="1"/>
          </p:cNvPicPr>
          <p:nvPr/>
        </p:nvPicPr>
        <p:blipFill rotWithShape="1">
          <a:blip r:embed="rId2"/>
          <a:srcRect l="35135" t="17786" r="38198" b="13750"/>
          <a:stretch/>
        </p:blipFill>
        <p:spPr>
          <a:xfrm>
            <a:off x="123568" y="197708"/>
            <a:ext cx="6722492" cy="9708292"/>
          </a:xfrm>
          <a:prstGeom prst="rect">
            <a:avLst/>
          </a:prstGeom>
        </p:spPr>
      </p:pic>
    </p:spTree>
    <p:extLst>
      <p:ext uri="{BB962C8B-B14F-4D97-AF65-F5344CB8AC3E}">
        <p14:creationId xmlns:p14="http://schemas.microsoft.com/office/powerpoint/2010/main" val="82807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73EC4D-CF88-F16B-869E-5927801654B2}"/>
              </a:ext>
            </a:extLst>
          </p:cNvPr>
          <p:cNvPicPr>
            <a:picLocks noChangeAspect="1"/>
          </p:cNvPicPr>
          <p:nvPr/>
        </p:nvPicPr>
        <p:blipFill rotWithShape="1">
          <a:blip r:embed="rId2"/>
          <a:srcRect l="34594" t="20265" r="38379" b="10867"/>
          <a:stretch/>
        </p:blipFill>
        <p:spPr>
          <a:xfrm>
            <a:off x="66811" y="133867"/>
            <a:ext cx="6724378" cy="9638269"/>
          </a:xfrm>
          <a:prstGeom prst="rect">
            <a:avLst/>
          </a:prstGeom>
        </p:spPr>
      </p:pic>
    </p:spTree>
    <p:extLst>
      <p:ext uri="{BB962C8B-B14F-4D97-AF65-F5344CB8AC3E}">
        <p14:creationId xmlns:p14="http://schemas.microsoft.com/office/powerpoint/2010/main" val="37052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DDCB72-E153-AF80-DEBF-800807F04221}"/>
              </a:ext>
            </a:extLst>
          </p:cNvPr>
          <p:cNvPicPr>
            <a:picLocks noChangeAspect="1"/>
          </p:cNvPicPr>
          <p:nvPr/>
        </p:nvPicPr>
        <p:blipFill rotWithShape="1">
          <a:blip r:embed="rId2"/>
          <a:srcRect l="34955" t="26670" r="38198" b="4781"/>
          <a:stretch/>
        </p:blipFill>
        <p:spPr>
          <a:xfrm>
            <a:off x="99429" y="170935"/>
            <a:ext cx="6659142" cy="9564130"/>
          </a:xfrm>
          <a:prstGeom prst="rect">
            <a:avLst/>
          </a:prstGeom>
        </p:spPr>
      </p:pic>
    </p:spTree>
    <p:extLst>
      <p:ext uri="{BB962C8B-B14F-4D97-AF65-F5344CB8AC3E}">
        <p14:creationId xmlns:p14="http://schemas.microsoft.com/office/powerpoint/2010/main" val="169164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1E1651-F11A-891E-1020-F6AE6DE16037}"/>
              </a:ext>
            </a:extLst>
          </p:cNvPr>
          <p:cNvGraphicFramePr>
            <a:graphicFrameLocks noGrp="1"/>
          </p:cNvGraphicFramePr>
          <p:nvPr>
            <p:extLst>
              <p:ext uri="{D42A27DB-BD31-4B8C-83A1-F6EECF244321}">
                <p14:modId xmlns:p14="http://schemas.microsoft.com/office/powerpoint/2010/main" val="4023479106"/>
              </p:ext>
            </p:extLst>
          </p:nvPr>
        </p:nvGraphicFramePr>
        <p:xfrm>
          <a:off x="125865" y="84780"/>
          <a:ext cx="6606273" cy="9736443"/>
        </p:xfrm>
        <a:graphic>
          <a:graphicData uri="http://schemas.openxmlformats.org/drawingml/2006/table">
            <a:tbl>
              <a:tblPr firstRow="1" bandRow="1">
                <a:tableStyleId>{F5AB1C69-6EDB-4FF4-983F-18BD219EF322}</a:tableStyleId>
              </a:tblPr>
              <a:tblGrid>
                <a:gridCol w="385582">
                  <a:extLst>
                    <a:ext uri="{9D8B030D-6E8A-4147-A177-3AD203B41FA5}">
                      <a16:colId xmlns:a16="http://schemas.microsoft.com/office/drawing/2014/main" val="3201443238"/>
                    </a:ext>
                  </a:extLst>
                </a:gridCol>
                <a:gridCol w="629822">
                  <a:extLst>
                    <a:ext uri="{9D8B030D-6E8A-4147-A177-3AD203B41FA5}">
                      <a16:colId xmlns:a16="http://schemas.microsoft.com/office/drawing/2014/main" val="1276030003"/>
                    </a:ext>
                  </a:extLst>
                </a:gridCol>
                <a:gridCol w="1087583">
                  <a:extLst>
                    <a:ext uri="{9D8B030D-6E8A-4147-A177-3AD203B41FA5}">
                      <a16:colId xmlns:a16="http://schemas.microsoft.com/office/drawing/2014/main" val="2706183201"/>
                    </a:ext>
                  </a:extLst>
                </a:gridCol>
                <a:gridCol w="683642">
                  <a:extLst>
                    <a:ext uri="{9D8B030D-6E8A-4147-A177-3AD203B41FA5}">
                      <a16:colId xmlns:a16="http://schemas.microsoft.com/office/drawing/2014/main" val="985869282"/>
                    </a:ext>
                  </a:extLst>
                </a:gridCol>
                <a:gridCol w="1105647">
                  <a:extLst>
                    <a:ext uri="{9D8B030D-6E8A-4147-A177-3AD203B41FA5}">
                      <a16:colId xmlns:a16="http://schemas.microsoft.com/office/drawing/2014/main" val="2342407240"/>
                    </a:ext>
                  </a:extLst>
                </a:gridCol>
                <a:gridCol w="645459">
                  <a:extLst>
                    <a:ext uri="{9D8B030D-6E8A-4147-A177-3AD203B41FA5}">
                      <a16:colId xmlns:a16="http://schemas.microsoft.com/office/drawing/2014/main" val="3897188579"/>
                    </a:ext>
                  </a:extLst>
                </a:gridCol>
                <a:gridCol w="2068538">
                  <a:extLst>
                    <a:ext uri="{9D8B030D-6E8A-4147-A177-3AD203B41FA5}">
                      <a16:colId xmlns:a16="http://schemas.microsoft.com/office/drawing/2014/main" val="1689489245"/>
                    </a:ext>
                  </a:extLst>
                </a:gridCol>
              </a:tblGrid>
              <a:tr h="548627">
                <a:tc>
                  <a:txBody>
                    <a:bodyPr/>
                    <a:lstStyle/>
                    <a:p>
                      <a:pPr algn="ctr"/>
                      <a:r>
                        <a:rPr lang="en-GB" sz="1100" dirty="0">
                          <a:solidFill>
                            <a:schemeClr val="tx1"/>
                          </a:solidFill>
                        </a:rPr>
                        <a:t>ID</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050" dirty="0">
                          <a:solidFill>
                            <a:schemeClr val="tx1"/>
                          </a:solidFill>
                        </a:rPr>
                        <a:t>Breadth Score</a:t>
                      </a:r>
                    </a:p>
                    <a:p>
                      <a:pPr algn="ctr"/>
                      <a:r>
                        <a:rPr lang="en-GB" sz="1050" dirty="0">
                          <a:solidFill>
                            <a:schemeClr val="tx1"/>
                          </a:solidFill>
                        </a:rPr>
                        <a:t>(1-5)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Breadth Reasoning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Extent Score</a:t>
                      </a:r>
                    </a:p>
                    <a:p>
                      <a:pPr algn="ctr"/>
                      <a:r>
                        <a:rPr lang="en-GB" sz="1100" dirty="0">
                          <a:solidFill>
                            <a:schemeClr val="tx1"/>
                          </a:solidFill>
                        </a:rPr>
                        <a:t>(n)</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Extent Reasoning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Depth Score</a:t>
                      </a:r>
                    </a:p>
                    <a:p>
                      <a:pPr algn="ctr"/>
                      <a:r>
                        <a:rPr lang="en-GB" sz="1100" dirty="0">
                          <a:solidFill>
                            <a:schemeClr val="tx1"/>
                          </a:solidFill>
                        </a:rPr>
                        <a:t>(1-5)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Depth Reasoning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65995320"/>
                  </a:ext>
                </a:extLst>
              </a:tr>
              <a:tr h="774864">
                <a:tc>
                  <a:txBody>
                    <a:bodyPr/>
                    <a:lstStyle/>
                    <a:p>
                      <a:pPr algn="ctr"/>
                      <a:r>
                        <a:rPr lang="en-GB" sz="11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1" dirty="0">
                          <a:solidFill>
                            <a:schemeClr val="tx1"/>
                          </a:solidFill>
                        </a:rPr>
                        <a:t>Theme 1: </a:t>
                      </a:r>
                      <a:r>
                        <a:rPr lang="en-GB" sz="900" b="0" dirty="0">
                          <a:solidFill>
                            <a:schemeClr val="tx1"/>
                          </a:solidFill>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Seabird &amp; jellyfish</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1" dirty="0">
                          <a:solidFill>
                            <a:schemeClr val="tx1"/>
                          </a:solidFill>
                        </a:rPr>
                        <a:t>Theme 1: </a:t>
                      </a:r>
                      <a:r>
                        <a:rPr lang="en-GB" sz="900" b="0" dirty="0">
                          <a:solidFill>
                            <a:schemeClr val="tx1"/>
                          </a:solidFill>
                        </a:rPr>
                        <a:t>2</a:t>
                      </a:r>
                      <a:endParaRPr lang="en-GB" sz="800" b="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dirty="0">
                          <a:solidFill>
                            <a:schemeClr val="tx1"/>
                          </a:solidFill>
                        </a:rPr>
                        <a:t>Simple outlines allows for identification of the animal (bird has wings and beak, jellyfish has a bell and tentacles) however they are very anatomically incorrect e.g. bird has three beaks, jellyfish has eyes. 2 species in drawing are non-marine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53963"/>
                  </a:ext>
                </a:extLst>
              </a:tr>
              <a:tr h="1257504">
                <a:tc>
                  <a:txBody>
                    <a:bodyPr/>
                    <a:lstStyle/>
                    <a:p>
                      <a:pPr algn="ctr"/>
                      <a:r>
                        <a:rPr lang="en-GB" sz="1100" dirty="0">
                          <a:solidFill>
                            <a:schemeClr val="tx1"/>
                          </a:solidFill>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 </a:t>
                      </a:r>
                    </a:p>
                    <a:p>
                      <a:pPr algn="l"/>
                      <a:r>
                        <a:rPr lang="en-GB" sz="900" b="1" dirty="0">
                          <a:solidFill>
                            <a:schemeClr val="tx1"/>
                          </a:solidFill>
                        </a:rPr>
                        <a:t>Theme 2: </a:t>
                      </a:r>
                      <a:r>
                        <a:rPr lang="en-GB" sz="900" dirty="0">
                          <a:solidFill>
                            <a:schemeClr val="tx1"/>
                          </a:solidFill>
                        </a:rPr>
                        <a:t>Marine flora </a:t>
                      </a:r>
                    </a:p>
                    <a:p>
                      <a:pPr algn="l"/>
                      <a:r>
                        <a:rPr lang="en-GB" sz="900" b="1" dirty="0">
                          <a:solidFill>
                            <a:schemeClr val="tx1"/>
                          </a:solidFill>
                        </a:rPr>
                        <a:t>Theme 4: </a:t>
                      </a:r>
                      <a:r>
                        <a:rPr lang="en-GB" sz="900" dirty="0">
                          <a:solidFill>
                            <a:schemeClr val="tx1"/>
                          </a:solidFill>
                        </a:rPr>
                        <a:t>Physical feature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1</a:t>
                      </a:r>
                      <a:endParaRPr lang="en-GB" sz="900" b="1" dirty="0">
                        <a:solidFill>
                          <a:schemeClr val="tx1"/>
                        </a:solidFill>
                      </a:endParaRPr>
                    </a:p>
                    <a:p>
                      <a:pPr algn="l"/>
                      <a:r>
                        <a:rPr lang="en-GB" sz="900" b="1" dirty="0">
                          <a:solidFill>
                            <a:schemeClr val="tx1"/>
                          </a:solidFill>
                        </a:rPr>
                        <a:t>Theme 2: </a:t>
                      </a:r>
                      <a:r>
                        <a:rPr lang="en-GB" sz="900" b="0" dirty="0">
                          <a:solidFill>
                            <a:schemeClr val="tx1"/>
                          </a:solidFill>
                        </a:rPr>
                        <a:t>1</a:t>
                      </a:r>
                      <a:endParaRPr lang="en-GB" sz="900" b="1" dirty="0">
                        <a:solidFill>
                          <a:schemeClr val="tx1"/>
                        </a:solidFill>
                      </a:endParaRPr>
                    </a:p>
                    <a:p>
                      <a:pPr algn="l"/>
                      <a:r>
                        <a:rPr lang="en-GB" sz="900" b="1" dirty="0">
                          <a:solidFill>
                            <a:schemeClr val="tx1"/>
                          </a:solidFill>
                        </a:rPr>
                        <a:t>Theme 4: </a:t>
                      </a:r>
                      <a:r>
                        <a:rPr lang="en-GB" sz="900" b="0" dirty="0">
                          <a:solidFill>
                            <a:schemeClr val="tx1"/>
                          </a:solidFill>
                        </a:rPr>
                        <a:t>1</a:t>
                      </a:r>
                      <a:endParaRPr lang="en-GB" sz="9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i="0" dirty="0">
                          <a:solidFill>
                            <a:schemeClr val="tx1"/>
                          </a:solidFill>
                        </a:rPr>
                        <a:t>Theme 1: </a:t>
                      </a:r>
                      <a:r>
                        <a:rPr lang="en-GB" sz="900" dirty="0">
                          <a:solidFill>
                            <a:schemeClr val="tx1"/>
                          </a:solidFill>
                        </a:rPr>
                        <a:t>Turtle</a:t>
                      </a:r>
                    </a:p>
                    <a:p>
                      <a:pPr algn="l"/>
                      <a:r>
                        <a:rPr lang="en-GB" sz="900" b="1" dirty="0">
                          <a:solidFill>
                            <a:schemeClr val="tx1"/>
                          </a:solidFill>
                        </a:rPr>
                        <a:t>Theme 2: </a:t>
                      </a:r>
                      <a:r>
                        <a:rPr lang="en-GB" sz="900" dirty="0">
                          <a:solidFill>
                            <a:schemeClr val="tx1"/>
                          </a:solidFill>
                        </a:rPr>
                        <a:t>Seaweed</a:t>
                      </a:r>
                    </a:p>
                    <a:p>
                      <a:pPr algn="l"/>
                      <a:r>
                        <a:rPr lang="en-GB" sz="900" b="1" dirty="0">
                          <a:solidFill>
                            <a:schemeClr val="tx1"/>
                          </a:solidFill>
                        </a:rPr>
                        <a:t>Theme 4: </a:t>
                      </a:r>
                      <a:r>
                        <a:rPr lang="en-GB" sz="900" dirty="0">
                          <a:solidFill>
                            <a:schemeClr val="tx1"/>
                          </a:solidFill>
                        </a:rPr>
                        <a:t>Ocean</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3</a:t>
                      </a:r>
                      <a:endParaRPr lang="en-GB" sz="900" b="1" dirty="0">
                        <a:solidFill>
                          <a:schemeClr val="tx1"/>
                        </a:solidFill>
                      </a:endParaRPr>
                    </a:p>
                    <a:p>
                      <a:pPr algn="l"/>
                      <a:r>
                        <a:rPr lang="en-GB" sz="900" b="1" dirty="0">
                          <a:solidFill>
                            <a:schemeClr val="tx1"/>
                          </a:solidFill>
                        </a:rPr>
                        <a:t>Theme 2: </a:t>
                      </a:r>
                      <a:r>
                        <a:rPr lang="en-GB" sz="900" b="0" dirty="0">
                          <a:solidFill>
                            <a:schemeClr val="tx1"/>
                          </a:solidFill>
                        </a:rPr>
                        <a:t>1</a:t>
                      </a:r>
                      <a:endParaRPr lang="en-GB" sz="900" b="1" dirty="0">
                        <a:solidFill>
                          <a:schemeClr val="tx1"/>
                        </a:solidFill>
                      </a:endParaRPr>
                    </a:p>
                    <a:p>
                      <a:pPr algn="l"/>
                      <a:r>
                        <a:rPr lang="en-GB" sz="900" b="1" dirty="0">
                          <a:solidFill>
                            <a:schemeClr val="tx1"/>
                          </a:solidFill>
                        </a:rPr>
                        <a:t>Theme 4: </a:t>
                      </a:r>
                      <a:r>
                        <a:rPr lang="en-GB" sz="900" b="0" dirty="0">
                          <a:solidFill>
                            <a:schemeClr val="tx1"/>
                          </a:solidFill>
                        </a:rPr>
                        <a:t>1</a:t>
                      </a:r>
                      <a:endParaRPr lang="en-GB" sz="900" b="1" dirty="0">
                        <a:solidFill>
                          <a:schemeClr val="tx1"/>
                        </a:solidFill>
                      </a:endParaRPr>
                    </a:p>
                    <a:p>
                      <a:pPr algn="ctr"/>
                      <a:endParaRPr lang="en-GB" sz="11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dirty="0">
                          <a:solidFill>
                            <a:schemeClr val="tx1"/>
                          </a:solidFill>
                        </a:rPr>
                        <a:t>All features are correctly coloured. </a:t>
                      </a:r>
                      <a:r>
                        <a:rPr lang="en-GB" sz="800" b="1" dirty="0">
                          <a:solidFill>
                            <a:schemeClr val="tx1"/>
                          </a:solidFill>
                        </a:rPr>
                        <a:t>Theme 1: </a:t>
                      </a:r>
                      <a:r>
                        <a:rPr lang="en-GB" sz="800" dirty="0">
                          <a:solidFill>
                            <a:schemeClr val="tx1"/>
                          </a:solidFill>
                        </a:rPr>
                        <a:t>Turtle does not resemble leatherback due to colouration and presence of </a:t>
                      </a:r>
                      <a:r>
                        <a:rPr lang="en-GB" sz="800" dirty="0" err="1">
                          <a:solidFill>
                            <a:schemeClr val="tx1"/>
                          </a:solidFill>
                        </a:rPr>
                        <a:t>scutes</a:t>
                      </a:r>
                      <a:r>
                        <a:rPr lang="en-GB" sz="800" dirty="0">
                          <a:solidFill>
                            <a:schemeClr val="tx1"/>
                          </a:solidFill>
                        </a:rPr>
                        <a:t> on shell and therefore is not a native animal to NMP. Turtle is also missing back fins and is unproportionate to rest of drawing.  </a:t>
                      </a:r>
                      <a:r>
                        <a:rPr lang="en-GB" sz="800" b="1" dirty="0">
                          <a:solidFill>
                            <a:schemeClr val="tx1"/>
                          </a:solidFill>
                        </a:rPr>
                        <a:t>Theme 4: </a:t>
                      </a:r>
                      <a:r>
                        <a:rPr lang="en-GB" sz="800" dirty="0">
                          <a:solidFill>
                            <a:schemeClr val="tx1"/>
                          </a:solidFill>
                        </a:rPr>
                        <a:t>Ocean done in little detail- no waves, evidence of water column, </a:t>
                      </a:r>
                    </a:p>
                    <a:p>
                      <a:pPr algn="l"/>
                      <a:r>
                        <a:rPr lang="en-GB" sz="800" b="1" dirty="0">
                          <a:solidFill>
                            <a:schemeClr val="tx1"/>
                          </a:solidFill>
                        </a:rPr>
                        <a:t>Theme 2: </a:t>
                      </a:r>
                      <a:r>
                        <a:rPr lang="en-GB" sz="800" b="0" dirty="0">
                          <a:solidFill>
                            <a:schemeClr val="tx1"/>
                          </a:solidFill>
                        </a:rPr>
                        <a:t>Se</a:t>
                      </a:r>
                      <a:r>
                        <a:rPr lang="en-GB" sz="800" dirty="0">
                          <a:solidFill>
                            <a:schemeClr val="tx1"/>
                          </a:solidFill>
                        </a:rPr>
                        <a:t>aweed done in little detail and on top of water</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700644"/>
                  </a:ext>
                </a:extLst>
              </a:tr>
              <a:tr h="1802111">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a:t>
                      </a:r>
                    </a:p>
                    <a:p>
                      <a:pPr algn="l"/>
                      <a:r>
                        <a:rPr lang="en-GB" sz="900" b="1" dirty="0">
                          <a:solidFill>
                            <a:schemeClr val="tx1"/>
                          </a:solidFill>
                        </a:rPr>
                        <a:t>Theme 2: </a:t>
                      </a:r>
                      <a:r>
                        <a:rPr lang="en-GB" sz="900" dirty="0">
                          <a:solidFill>
                            <a:schemeClr val="tx1"/>
                          </a:solidFill>
                        </a:rPr>
                        <a:t>Marine flora </a:t>
                      </a:r>
                    </a:p>
                    <a:p>
                      <a:pPr algn="l"/>
                      <a:r>
                        <a:rPr lang="en-GB" sz="900" b="1" dirty="0">
                          <a:solidFill>
                            <a:schemeClr val="tx1"/>
                          </a:solidFill>
                        </a:rPr>
                        <a:t>Theme 4: </a:t>
                      </a:r>
                      <a:r>
                        <a:rPr lang="en-GB" sz="900" dirty="0">
                          <a:solidFill>
                            <a:schemeClr val="tx1"/>
                          </a:solidFill>
                        </a:rPr>
                        <a:t>Physical feature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2</a:t>
                      </a:r>
                      <a:endParaRPr lang="en-GB" sz="900" b="1" dirty="0">
                        <a:solidFill>
                          <a:schemeClr val="tx1"/>
                        </a:solidFill>
                      </a:endParaRPr>
                    </a:p>
                    <a:p>
                      <a:pPr algn="l"/>
                      <a:r>
                        <a:rPr lang="en-GB" sz="900" b="1" dirty="0">
                          <a:solidFill>
                            <a:schemeClr val="tx1"/>
                          </a:solidFill>
                        </a:rPr>
                        <a:t>Theme 2: </a:t>
                      </a:r>
                      <a:r>
                        <a:rPr lang="en-GB" sz="900" b="0" dirty="0">
                          <a:solidFill>
                            <a:schemeClr val="tx1"/>
                          </a:solidFill>
                        </a:rPr>
                        <a:t>2</a:t>
                      </a:r>
                      <a:endParaRPr lang="en-GB" sz="900" b="1" dirty="0">
                        <a:solidFill>
                          <a:schemeClr val="tx1"/>
                        </a:solidFill>
                      </a:endParaRPr>
                    </a:p>
                    <a:p>
                      <a:pPr algn="l"/>
                      <a:r>
                        <a:rPr lang="en-GB" sz="900" b="1" dirty="0">
                          <a:solidFill>
                            <a:schemeClr val="tx1"/>
                          </a:solidFill>
                        </a:rPr>
                        <a:t>Theme 4: </a:t>
                      </a:r>
                      <a:r>
                        <a:rPr lang="en-GB" sz="900" b="0" dirty="0">
                          <a:solidFill>
                            <a:schemeClr val="tx1"/>
                          </a:solidFill>
                        </a:rPr>
                        <a:t>1</a:t>
                      </a:r>
                      <a:endParaRPr lang="en-GB" sz="900" b="1" dirty="0">
                        <a:solidFill>
                          <a:schemeClr val="tx1"/>
                        </a:solidFill>
                      </a:endParaRPr>
                    </a:p>
                    <a:p>
                      <a:pPr algn="l"/>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Shark &amp; fish</a:t>
                      </a:r>
                    </a:p>
                    <a:p>
                      <a:pPr algn="l"/>
                      <a:r>
                        <a:rPr lang="en-GB" sz="900" b="1" dirty="0">
                          <a:solidFill>
                            <a:schemeClr val="tx1"/>
                          </a:solidFill>
                        </a:rPr>
                        <a:t>Theme 2: </a:t>
                      </a:r>
                      <a:r>
                        <a:rPr lang="en-GB" sz="900" dirty="0">
                          <a:solidFill>
                            <a:schemeClr val="tx1"/>
                          </a:solidFill>
                        </a:rPr>
                        <a:t>Seaweed/coral</a:t>
                      </a:r>
                    </a:p>
                    <a:p>
                      <a:pPr algn="l"/>
                      <a:r>
                        <a:rPr lang="en-GB" sz="900" b="1" dirty="0">
                          <a:solidFill>
                            <a:schemeClr val="tx1"/>
                          </a:solidFill>
                        </a:rPr>
                        <a:t>Theme 4: </a:t>
                      </a:r>
                      <a:r>
                        <a:rPr lang="en-GB" sz="900" dirty="0">
                          <a:solidFill>
                            <a:schemeClr val="tx1"/>
                          </a:solidFill>
                        </a:rPr>
                        <a:t>Ocean</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1" dirty="0">
                          <a:solidFill>
                            <a:schemeClr val="tx1"/>
                          </a:solidFill>
                        </a:rPr>
                        <a:t>Theme 1: </a:t>
                      </a:r>
                      <a:r>
                        <a:rPr lang="en-GB" sz="900" b="0" dirty="0">
                          <a:solidFill>
                            <a:schemeClr val="tx1"/>
                          </a:solidFill>
                        </a:rPr>
                        <a:t>3</a:t>
                      </a:r>
                    </a:p>
                    <a:p>
                      <a:pPr algn="ctr"/>
                      <a:r>
                        <a:rPr lang="en-GB" sz="900" b="1" dirty="0">
                          <a:solidFill>
                            <a:schemeClr val="tx1"/>
                          </a:solidFill>
                        </a:rPr>
                        <a:t>Theme 2: </a:t>
                      </a:r>
                      <a:r>
                        <a:rPr lang="en-GB" sz="900" b="0" dirty="0">
                          <a:solidFill>
                            <a:schemeClr val="tx1"/>
                          </a:solidFill>
                        </a:rPr>
                        <a:t>2</a:t>
                      </a:r>
                    </a:p>
                    <a:p>
                      <a:pPr algn="ctr"/>
                      <a:r>
                        <a:rPr lang="en-GB" sz="900" b="1" dirty="0">
                          <a:solidFill>
                            <a:schemeClr val="tx1"/>
                          </a:solidFill>
                        </a:rPr>
                        <a:t>Theme 4: </a:t>
                      </a:r>
                      <a:r>
                        <a:rPr lang="en-GB" sz="900" b="0" dirty="0">
                          <a:solidFill>
                            <a:schemeClr val="tx1"/>
                          </a:solidFill>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dirty="0">
                          <a:solidFill>
                            <a:schemeClr val="tx1"/>
                          </a:solidFill>
                        </a:rPr>
                        <a:t>Shark incorrectly coloured, shape indicates species of shark (hammerhead), although this is a non-native species. Fish is generic shape and does not include any defining features which could indicate whether it is a native species or not. </a:t>
                      </a:r>
                      <a:r>
                        <a:rPr lang="en-GB" sz="800" b="1" dirty="0">
                          <a:solidFill>
                            <a:schemeClr val="tx1"/>
                          </a:solidFill>
                        </a:rPr>
                        <a:t>Theme 2: </a:t>
                      </a:r>
                      <a:r>
                        <a:rPr lang="en-GB" sz="800" dirty="0">
                          <a:solidFill>
                            <a:schemeClr val="tx1"/>
                          </a:solidFill>
                        </a:rPr>
                        <a:t>Little detail. Differentiation in colour could show understanding of different seaweed species/show pink sea fans</a:t>
                      </a:r>
                    </a:p>
                    <a:p>
                      <a:pPr algn="l"/>
                      <a:r>
                        <a:rPr lang="en-GB" sz="800" b="1" dirty="0">
                          <a:solidFill>
                            <a:schemeClr val="tx1"/>
                          </a:solidFill>
                        </a:rPr>
                        <a:t>Theme 4: </a:t>
                      </a:r>
                      <a:r>
                        <a:rPr lang="en-GB" sz="800" dirty="0">
                          <a:solidFill>
                            <a:schemeClr val="tx1"/>
                          </a:solidFill>
                        </a:rPr>
                        <a:t>Use of colour all over (which covers all flora and fauna) shows an understanding of the ocean being a home to animals and plants</a:t>
                      </a:r>
                    </a:p>
                    <a:p>
                      <a:pPr algn="l"/>
                      <a:r>
                        <a:rPr lang="en-GB" sz="800" i="1" dirty="0">
                          <a:solidFill>
                            <a:schemeClr val="tx1"/>
                          </a:solidFill>
                          <a:highlight>
                            <a:srgbClr val="00FFFF"/>
                          </a:highlight>
                        </a:rPr>
                        <a:t>Note: Doubt over whether a 4 year old actually drew this!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0976154"/>
                  </a:ext>
                </a:extLst>
              </a:tr>
              <a:tr h="1619485">
                <a:tc>
                  <a:txBody>
                    <a:bodyPr/>
                    <a:lstStyle/>
                    <a:p>
                      <a:pPr algn="ctr"/>
                      <a:r>
                        <a:rPr lang="en-GB" sz="1100" dirty="0">
                          <a:solidFill>
                            <a:schemeClr val="tx1"/>
                          </a:solidFill>
                        </a:rPr>
                        <a:t>4</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 </a:t>
                      </a:r>
                    </a:p>
                    <a:p>
                      <a:pPr algn="l"/>
                      <a:r>
                        <a:rPr lang="en-GB" sz="900" b="1" dirty="0">
                          <a:solidFill>
                            <a:schemeClr val="tx1"/>
                          </a:solidFill>
                        </a:rPr>
                        <a:t>Theme 4: </a:t>
                      </a:r>
                      <a:r>
                        <a:rPr lang="en-GB" sz="900" dirty="0">
                          <a:solidFill>
                            <a:schemeClr val="tx1"/>
                          </a:solidFill>
                        </a:rPr>
                        <a:t>Physical features </a:t>
                      </a:r>
                    </a:p>
                    <a:p>
                      <a:pPr algn="l"/>
                      <a:r>
                        <a:rPr lang="en-GB" sz="900" b="1" dirty="0">
                          <a:solidFill>
                            <a:schemeClr val="tx1"/>
                          </a:solidFill>
                        </a:rPr>
                        <a:t>Theme 7: </a:t>
                      </a:r>
                      <a:r>
                        <a:rPr lang="en-GB" sz="900" dirty="0">
                          <a:solidFill>
                            <a:schemeClr val="tx1"/>
                          </a:solidFill>
                        </a:rPr>
                        <a:t>Recreational activities</a:t>
                      </a:r>
                    </a:p>
                    <a:p>
                      <a:pPr algn="l"/>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2</a:t>
                      </a:r>
                    </a:p>
                    <a:p>
                      <a:pPr algn="l"/>
                      <a:r>
                        <a:rPr lang="en-GB" sz="900" b="1" dirty="0">
                          <a:solidFill>
                            <a:schemeClr val="tx1"/>
                          </a:solidFill>
                        </a:rPr>
                        <a:t>Theme 4: </a:t>
                      </a:r>
                      <a:r>
                        <a:rPr lang="en-GB" sz="900" dirty="0">
                          <a:solidFill>
                            <a:schemeClr val="tx1"/>
                          </a:solidFill>
                        </a:rPr>
                        <a:t>1</a:t>
                      </a:r>
                    </a:p>
                    <a:p>
                      <a:pPr algn="l"/>
                      <a:r>
                        <a:rPr lang="en-GB" sz="900" b="1" dirty="0">
                          <a:solidFill>
                            <a:schemeClr val="tx1"/>
                          </a:solidFill>
                        </a:rPr>
                        <a:t>Theme 7: </a:t>
                      </a:r>
                      <a:r>
                        <a:rPr lang="en-GB" sz="9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Cuttlefish &amp; crab</a:t>
                      </a:r>
                    </a:p>
                    <a:p>
                      <a:pPr algn="l"/>
                      <a:r>
                        <a:rPr lang="en-GB" sz="900" b="1" dirty="0">
                          <a:solidFill>
                            <a:schemeClr val="tx1"/>
                          </a:solidFill>
                        </a:rPr>
                        <a:t>Theme 4: </a:t>
                      </a:r>
                      <a:r>
                        <a:rPr lang="en-GB" sz="900" dirty="0">
                          <a:solidFill>
                            <a:schemeClr val="tx1"/>
                          </a:solidFill>
                        </a:rPr>
                        <a:t>Ocean</a:t>
                      </a:r>
                    </a:p>
                    <a:p>
                      <a:pPr algn="l"/>
                      <a:r>
                        <a:rPr lang="en-GB" sz="900" b="1" dirty="0">
                          <a:solidFill>
                            <a:schemeClr val="tx1"/>
                          </a:solidFill>
                        </a:rPr>
                        <a:t>Theme 7: </a:t>
                      </a:r>
                      <a:r>
                        <a:rPr lang="en-GB" sz="900" dirty="0">
                          <a:solidFill>
                            <a:schemeClr val="tx1"/>
                          </a:solidFill>
                        </a:rPr>
                        <a:t>Sailing boat</a:t>
                      </a:r>
                    </a:p>
                    <a:p>
                      <a:pPr algn="l"/>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4</a:t>
                      </a:r>
                    </a:p>
                    <a:p>
                      <a:pPr algn="l"/>
                      <a:r>
                        <a:rPr lang="en-GB" sz="900" b="1" dirty="0">
                          <a:solidFill>
                            <a:schemeClr val="tx1"/>
                          </a:solidFill>
                        </a:rPr>
                        <a:t>Theme 4: </a:t>
                      </a:r>
                      <a:r>
                        <a:rPr lang="en-GB" sz="900" b="0" dirty="0">
                          <a:solidFill>
                            <a:schemeClr val="tx1"/>
                          </a:solidFill>
                        </a:rPr>
                        <a:t>3</a:t>
                      </a:r>
                    </a:p>
                    <a:p>
                      <a:pPr algn="l"/>
                      <a:r>
                        <a:rPr lang="en-GB" sz="900" b="1" dirty="0">
                          <a:solidFill>
                            <a:schemeClr val="tx1"/>
                          </a:solidFill>
                        </a:rPr>
                        <a:t>Theme 7: </a:t>
                      </a:r>
                      <a:r>
                        <a:rPr lang="en-GB" sz="900" b="0" dirty="0">
                          <a:solidFill>
                            <a:schemeClr val="tx1"/>
                          </a:solidFill>
                        </a:rPr>
                        <a:t>4</a:t>
                      </a:r>
                    </a:p>
                    <a:p>
                      <a:pPr algn="ctr"/>
                      <a:endParaRPr lang="en-GB" sz="11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dirty="0">
                          <a:solidFill>
                            <a:schemeClr val="tx1"/>
                          </a:solidFill>
                        </a:rPr>
                        <a:t>Animals are drawn anatomically correct (cuttlefish with 6 arms assuming tentacles are hidden, crab with 10 arms), are correctly positioned in the water column with remotely correct colouration (cuttlefish shouldn’t be red)</a:t>
                      </a:r>
                    </a:p>
                    <a:p>
                      <a:pPr algn="l"/>
                      <a:r>
                        <a:rPr lang="en-GB" sz="800" b="1" dirty="0">
                          <a:solidFill>
                            <a:schemeClr val="tx1"/>
                          </a:solidFill>
                        </a:rPr>
                        <a:t>Theme 4: </a:t>
                      </a:r>
                      <a:r>
                        <a:rPr lang="en-GB" sz="800" dirty="0">
                          <a:solidFill>
                            <a:schemeClr val="tx1"/>
                          </a:solidFill>
                        </a:rPr>
                        <a:t>Representation of waves and good positioning in relation of the rest of the things in the drawing (underneath the boat, surrounding the animals)</a:t>
                      </a:r>
                    </a:p>
                    <a:p>
                      <a:pPr algn="l"/>
                      <a:r>
                        <a:rPr lang="en-GB" sz="800" b="1" dirty="0">
                          <a:solidFill>
                            <a:schemeClr val="tx1"/>
                          </a:solidFill>
                        </a:rPr>
                        <a:t>Theme 7: </a:t>
                      </a:r>
                      <a:r>
                        <a:rPr lang="en-GB" sz="800" b="0" dirty="0">
                          <a:solidFill>
                            <a:schemeClr val="tx1"/>
                          </a:solidFill>
                        </a:rPr>
                        <a:t>Boat is very accurately drawn with bigger sail at the front and smaller at back and accurately shaped hull</a:t>
                      </a:r>
                      <a:endParaRPr lang="en-GB" sz="8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4312671"/>
                  </a:ext>
                </a:extLst>
              </a:tr>
              <a:tr h="1136844">
                <a:tc>
                  <a:txBody>
                    <a:bodyPr/>
                    <a:lstStyle/>
                    <a:p>
                      <a:pPr algn="ctr"/>
                      <a:r>
                        <a:rPr lang="en-GB" sz="1100" dirty="0">
                          <a:solidFill>
                            <a:schemeClr val="tx1"/>
                          </a:solidFill>
                        </a:rPr>
                        <a:t>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tx1"/>
                          </a:solidFill>
                        </a:rPr>
                        <a:t>Theme 1: </a:t>
                      </a:r>
                      <a:r>
                        <a:rPr lang="en-GB" sz="900" dirty="0">
                          <a:solidFill>
                            <a:schemeClr val="tx1"/>
                          </a:solidFill>
                        </a:rPr>
                        <a:t>Marine Fauna</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GB" sz="900" b="1" dirty="0">
                          <a:solidFill>
                            <a:schemeClr val="tx1"/>
                          </a:solidFill>
                        </a:rPr>
                        <a:t>Theme 1:</a:t>
                      </a:r>
                      <a:r>
                        <a:rPr lang="en-GB" sz="900" b="0" dirty="0">
                          <a:solidFill>
                            <a:schemeClr val="tx1"/>
                          </a:solidFill>
                        </a:rPr>
                        <a:t> 3</a:t>
                      </a:r>
                    </a:p>
                    <a:p>
                      <a:pPr algn="l"/>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tx1"/>
                          </a:solidFill>
                        </a:rPr>
                        <a:t>Theme 1:</a:t>
                      </a:r>
                      <a:r>
                        <a:rPr lang="en-GB" sz="900" b="0" dirty="0">
                          <a:solidFill>
                            <a:schemeClr val="tx1"/>
                          </a:solidFill>
                        </a:rPr>
                        <a:t> Jellyfish, starfish &amp; octopus</a:t>
                      </a:r>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900" b="1" dirty="0">
                          <a:solidFill>
                            <a:schemeClr val="tx1"/>
                          </a:solidFill>
                        </a:rPr>
                        <a:t>Theme 1:</a:t>
                      </a:r>
                      <a:r>
                        <a:rPr lang="en-GB" sz="900" b="0" dirty="0">
                          <a:solidFill>
                            <a:schemeClr val="tx1"/>
                          </a:solidFill>
                        </a:rPr>
                        <a:t> 2</a:t>
                      </a:r>
                    </a:p>
                    <a:p>
                      <a:pPr algn="ctr"/>
                      <a:endParaRPr lang="en-GB" sz="11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b="0" dirty="0">
                          <a:solidFill>
                            <a:schemeClr val="tx1"/>
                          </a:solidFill>
                        </a:rPr>
                        <a:t>Animals drawn with mixed accuracy (starfish has 5 arms, jellyfish has bell and many tentacles, octopus has mantle and arms) and inaccuracy (starfish eyes and mouth incorrect places, same for octopus). Animals are not drawn in relative size to one another. Additional feature is assumed to be a mermaid due to curvature of the bottom of the figure instead of a person in the NMP.</a:t>
                      </a:r>
                      <a:endParaRPr lang="en-GB" sz="8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8212405"/>
                  </a:ext>
                </a:extLst>
              </a:tr>
              <a:tr h="1136844">
                <a:tc>
                  <a:txBody>
                    <a:bodyPr/>
                    <a:lstStyle/>
                    <a:p>
                      <a:pPr algn="ctr"/>
                      <a:r>
                        <a:rPr lang="en-GB" sz="1100" dirty="0">
                          <a:solidFill>
                            <a:schemeClr val="tx1"/>
                          </a:solidFill>
                        </a:rPr>
                        <a:t>6</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 </a:t>
                      </a:r>
                    </a:p>
                    <a:p>
                      <a:pPr algn="l"/>
                      <a:r>
                        <a:rPr lang="en-GB" sz="900" b="1" dirty="0">
                          <a:solidFill>
                            <a:schemeClr val="tx1"/>
                          </a:solidFill>
                        </a:rPr>
                        <a:t>Theme 4: </a:t>
                      </a:r>
                      <a:r>
                        <a:rPr lang="en-GB" sz="900" dirty="0">
                          <a:solidFill>
                            <a:schemeClr val="tx1"/>
                          </a:solidFill>
                        </a:rPr>
                        <a:t>Physical features </a:t>
                      </a:r>
                    </a:p>
                    <a:p>
                      <a:pPr algn="l"/>
                      <a:r>
                        <a:rPr lang="en-GB" sz="900" b="1" dirty="0">
                          <a:solidFill>
                            <a:schemeClr val="tx1"/>
                          </a:solidFill>
                        </a:rPr>
                        <a:t>Theme 6: </a:t>
                      </a:r>
                      <a:r>
                        <a:rPr lang="en-GB" sz="900" dirty="0">
                          <a:solidFill>
                            <a:schemeClr val="tx1"/>
                          </a:solidFill>
                        </a:rPr>
                        <a:t>Marine industry/careers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1</a:t>
                      </a:r>
                    </a:p>
                    <a:p>
                      <a:pPr algn="l"/>
                      <a:r>
                        <a:rPr lang="en-GB" sz="900" b="1" dirty="0">
                          <a:solidFill>
                            <a:schemeClr val="tx1"/>
                          </a:solidFill>
                        </a:rPr>
                        <a:t>Theme 4: </a:t>
                      </a:r>
                      <a:r>
                        <a:rPr lang="en-GB" sz="900" dirty="0">
                          <a:solidFill>
                            <a:schemeClr val="tx1"/>
                          </a:solidFill>
                        </a:rPr>
                        <a:t>1</a:t>
                      </a:r>
                    </a:p>
                    <a:p>
                      <a:pPr algn="l"/>
                      <a:r>
                        <a:rPr lang="en-GB" sz="900" b="1" dirty="0">
                          <a:solidFill>
                            <a:schemeClr val="tx1"/>
                          </a:solidFill>
                        </a:rPr>
                        <a:t>Theme 6: </a:t>
                      </a:r>
                      <a:r>
                        <a:rPr lang="en-GB" sz="9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Whale</a:t>
                      </a:r>
                      <a:endParaRPr lang="en-GB" sz="900" b="1" dirty="0">
                        <a:solidFill>
                          <a:schemeClr val="tx1"/>
                        </a:solidFill>
                      </a:endParaRPr>
                    </a:p>
                    <a:p>
                      <a:pPr algn="l"/>
                      <a:r>
                        <a:rPr lang="en-GB" sz="900" b="1" dirty="0">
                          <a:solidFill>
                            <a:schemeClr val="tx1"/>
                          </a:solidFill>
                        </a:rPr>
                        <a:t>Theme 4: </a:t>
                      </a:r>
                      <a:r>
                        <a:rPr lang="en-GB" sz="900" b="0" dirty="0">
                          <a:solidFill>
                            <a:schemeClr val="tx1"/>
                          </a:solidFill>
                        </a:rPr>
                        <a:t>Ocean</a:t>
                      </a:r>
                      <a:endParaRPr lang="en-GB" sz="900" b="1" dirty="0">
                        <a:solidFill>
                          <a:schemeClr val="tx1"/>
                        </a:solidFill>
                      </a:endParaRPr>
                    </a:p>
                    <a:p>
                      <a:pPr algn="l"/>
                      <a:r>
                        <a:rPr lang="en-GB" sz="900" b="1" dirty="0">
                          <a:solidFill>
                            <a:schemeClr val="tx1"/>
                          </a:solidFill>
                        </a:rPr>
                        <a:t>Theme 6: </a:t>
                      </a:r>
                      <a:r>
                        <a:rPr lang="en-GB" sz="900" b="0" dirty="0">
                          <a:solidFill>
                            <a:schemeClr val="tx1"/>
                          </a:solidFill>
                        </a:rPr>
                        <a:t>Fishing vessel</a:t>
                      </a:r>
                      <a:endParaRPr lang="en-GB" sz="9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3</a:t>
                      </a:r>
                    </a:p>
                    <a:p>
                      <a:pPr algn="l"/>
                      <a:r>
                        <a:rPr lang="en-GB" sz="900" b="1" dirty="0">
                          <a:solidFill>
                            <a:schemeClr val="tx1"/>
                          </a:solidFill>
                        </a:rPr>
                        <a:t>Theme 4: </a:t>
                      </a:r>
                      <a:r>
                        <a:rPr lang="en-GB" sz="900" b="0" dirty="0">
                          <a:solidFill>
                            <a:schemeClr val="tx1"/>
                          </a:solidFill>
                        </a:rPr>
                        <a:t>2</a:t>
                      </a:r>
                      <a:endParaRPr lang="en-GB" sz="900" b="1" dirty="0">
                        <a:solidFill>
                          <a:schemeClr val="tx1"/>
                        </a:solidFill>
                      </a:endParaRPr>
                    </a:p>
                    <a:p>
                      <a:pPr algn="l"/>
                      <a:r>
                        <a:rPr lang="en-GB" sz="900" b="1" dirty="0">
                          <a:solidFill>
                            <a:schemeClr val="tx1"/>
                          </a:solidFill>
                        </a:rPr>
                        <a:t>Theme 6: </a:t>
                      </a:r>
                      <a:r>
                        <a:rPr lang="en-GB" sz="900" b="0" dirty="0">
                          <a:solidFill>
                            <a:schemeClr val="tx1"/>
                          </a:solidFill>
                        </a:rPr>
                        <a:t>3</a:t>
                      </a:r>
                      <a:endParaRPr lang="en-GB" sz="900" b="1" dirty="0">
                        <a:solidFill>
                          <a:schemeClr val="tx1"/>
                        </a:solidFill>
                      </a:endParaRPr>
                    </a:p>
                    <a:p>
                      <a:pPr algn="l"/>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dirty="0">
                          <a:solidFill>
                            <a:schemeClr val="tx1"/>
                          </a:solidFill>
                        </a:rPr>
                        <a:t>Whale is drawn with good accuracy and proportion, with a long mouth and small eyes towards the top of the head. Also includes the detail of whale sounds, however is missing its fins</a:t>
                      </a:r>
                    </a:p>
                    <a:p>
                      <a:pPr algn="l"/>
                      <a:r>
                        <a:rPr lang="en-GB" sz="800" b="1" dirty="0">
                          <a:solidFill>
                            <a:schemeClr val="tx1"/>
                          </a:solidFill>
                        </a:rPr>
                        <a:t>Theme 4: </a:t>
                      </a:r>
                      <a:r>
                        <a:rPr lang="en-GB" sz="800" dirty="0">
                          <a:solidFill>
                            <a:schemeClr val="tx1"/>
                          </a:solidFill>
                        </a:rPr>
                        <a:t>Ocean includes waves and is positioning is accurate (under boat, home to the whale), no detail on depth or indication of an understanding of the water column</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3839167"/>
                  </a:ext>
                </a:extLst>
              </a:tr>
              <a:tr h="1316401">
                <a:tc>
                  <a:txBody>
                    <a:bodyPr/>
                    <a:lstStyle/>
                    <a:p>
                      <a:pPr algn="ctr"/>
                      <a:r>
                        <a:rPr lang="en-GB" sz="1100" dirty="0">
                          <a:solidFill>
                            <a:schemeClr val="tx1"/>
                          </a:solidFill>
                        </a:rPr>
                        <a:t>7</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Orca &amp; fish</a:t>
                      </a:r>
                      <a:endParaRPr lang="en-GB" sz="9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4</a:t>
                      </a:r>
                      <a:endParaRPr lang="en-GB" sz="9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800" b="1" dirty="0">
                          <a:solidFill>
                            <a:schemeClr val="tx1"/>
                          </a:solidFill>
                        </a:rPr>
                        <a:t>Theme 1: </a:t>
                      </a:r>
                      <a:r>
                        <a:rPr lang="en-GB" sz="800" b="0" dirty="0">
                          <a:solidFill>
                            <a:schemeClr val="tx1"/>
                          </a:solidFill>
                        </a:rPr>
                        <a:t>Great detail- inclusion of orca markings and the shape make it clear this is the animal being drawn. Details of scales, dorsal, pectoral and chordal fins on fish. Colouration of orca incorrect but a relatively similar shade has been chosen (would have lost more points for choosing pink or red).Orcas can be found in NMP, however, drawn fish is a non native species of the NMP. </a:t>
                      </a:r>
                      <a:r>
                        <a:rPr lang="en-GB" sz="800" i="1" dirty="0">
                          <a:solidFill>
                            <a:schemeClr val="tx1"/>
                          </a:solidFill>
                          <a:highlight>
                            <a:srgbClr val="00FFFF"/>
                          </a:highlight>
                        </a:rPr>
                        <a:t>Note: Doubt over whether a 4 year old actually drew this!</a:t>
                      </a:r>
                    </a:p>
                    <a:p>
                      <a:pPr algn="l"/>
                      <a:endParaRPr lang="en-GB" sz="800" b="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8506128"/>
                  </a:ext>
                </a:extLst>
              </a:tr>
            </a:tbl>
          </a:graphicData>
        </a:graphic>
      </p:graphicFrame>
    </p:spTree>
    <p:extLst>
      <p:ext uri="{BB962C8B-B14F-4D97-AF65-F5344CB8AC3E}">
        <p14:creationId xmlns:p14="http://schemas.microsoft.com/office/powerpoint/2010/main" val="64922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1E1651-F11A-891E-1020-F6AE6DE16037}"/>
              </a:ext>
            </a:extLst>
          </p:cNvPr>
          <p:cNvGraphicFramePr>
            <a:graphicFrameLocks noGrp="1"/>
          </p:cNvGraphicFramePr>
          <p:nvPr>
            <p:extLst>
              <p:ext uri="{D42A27DB-BD31-4B8C-83A1-F6EECF244321}">
                <p14:modId xmlns:p14="http://schemas.microsoft.com/office/powerpoint/2010/main" val="516959849"/>
              </p:ext>
            </p:extLst>
          </p:nvPr>
        </p:nvGraphicFramePr>
        <p:xfrm>
          <a:off x="125865" y="84780"/>
          <a:ext cx="6606273" cy="4401967"/>
        </p:xfrm>
        <a:graphic>
          <a:graphicData uri="http://schemas.openxmlformats.org/drawingml/2006/table">
            <a:tbl>
              <a:tblPr firstRow="1" bandRow="1">
                <a:tableStyleId>{F5AB1C69-6EDB-4FF4-983F-18BD219EF322}</a:tableStyleId>
              </a:tblPr>
              <a:tblGrid>
                <a:gridCol w="385582">
                  <a:extLst>
                    <a:ext uri="{9D8B030D-6E8A-4147-A177-3AD203B41FA5}">
                      <a16:colId xmlns:a16="http://schemas.microsoft.com/office/drawing/2014/main" val="3201443238"/>
                    </a:ext>
                  </a:extLst>
                </a:gridCol>
                <a:gridCol w="629822">
                  <a:extLst>
                    <a:ext uri="{9D8B030D-6E8A-4147-A177-3AD203B41FA5}">
                      <a16:colId xmlns:a16="http://schemas.microsoft.com/office/drawing/2014/main" val="1276030003"/>
                    </a:ext>
                  </a:extLst>
                </a:gridCol>
                <a:gridCol w="1130356">
                  <a:extLst>
                    <a:ext uri="{9D8B030D-6E8A-4147-A177-3AD203B41FA5}">
                      <a16:colId xmlns:a16="http://schemas.microsoft.com/office/drawing/2014/main" val="2706183201"/>
                    </a:ext>
                  </a:extLst>
                </a:gridCol>
                <a:gridCol w="640869">
                  <a:extLst>
                    <a:ext uri="{9D8B030D-6E8A-4147-A177-3AD203B41FA5}">
                      <a16:colId xmlns:a16="http://schemas.microsoft.com/office/drawing/2014/main" val="985869282"/>
                    </a:ext>
                  </a:extLst>
                </a:gridCol>
                <a:gridCol w="1105647">
                  <a:extLst>
                    <a:ext uri="{9D8B030D-6E8A-4147-A177-3AD203B41FA5}">
                      <a16:colId xmlns:a16="http://schemas.microsoft.com/office/drawing/2014/main" val="2342407240"/>
                    </a:ext>
                  </a:extLst>
                </a:gridCol>
                <a:gridCol w="645459">
                  <a:extLst>
                    <a:ext uri="{9D8B030D-6E8A-4147-A177-3AD203B41FA5}">
                      <a16:colId xmlns:a16="http://schemas.microsoft.com/office/drawing/2014/main" val="3897188579"/>
                    </a:ext>
                  </a:extLst>
                </a:gridCol>
                <a:gridCol w="2068538">
                  <a:extLst>
                    <a:ext uri="{9D8B030D-6E8A-4147-A177-3AD203B41FA5}">
                      <a16:colId xmlns:a16="http://schemas.microsoft.com/office/drawing/2014/main" val="1689489245"/>
                    </a:ext>
                  </a:extLst>
                </a:gridCol>
              </a:tblGrid>
              <a:tr h="548627">
                <a:tc>
                  <a:txBody>
                    <a:bodyPr/>
                    <a:lstStyle/>
                    <a:p>
                      <a:pPr algn="ctr"/>
                      <a:r>
                        <a:rPr lang="en-GB" sz="1100" dirty="0">
                          <a:solidFill>
                            <a:schemeClr val="tx1"/>
                          </a:solidFill>
                        </a:rPr>
                        <a:t>ID</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050" dirty="0">
                          <a:solidFill>
                            <a:schemeClr val="tx1"/>
                          </a:solidFill>
                        </a:rPr>
                        <a:t>Breadth Score</a:t>
                      </a:r>
                    </a:p>
                    <a:p>
                      <a:pPr algn="ctr"/>
                      <a:r>
                        <a:rPr lang="en-GB" sz="1050" dirty="0">
                          <a:solidFill>
                            <a:schemeClr val="tx1"/>
                          </a:solidFill>
                        </a:rPr>
                        <a:t>(1-5)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Breadth Reasoning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Extent Score</a:t>
                      </a:r>
                    </a:p>
                    <a:p>
                      <a:pPr algn="ctr"/>
                      <a:r>
                        <a:rPr lang="en-GB" sz="1100" dirty="0">
                          <a:solidFill>
                            <a:schemeClr val="tx1"/>
                          </a:solidFill>
                        </a:rPr>
                        <a:t>(n)</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Extent Reasoning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Depth Score</a:t>
                      </a:r>
                    </a:p>
                    <a:p>
                      <a:pPr algn="ctr"/>
                      <a:r>
                        <a:rPr lang="en-GB" sz="1100" dirty="0">
                          <a:solidFill>
                            <a:schemeClr val="tx1"/>
                          </a:solidFill>
                        </a:rPr>
                        <a:t>(1-5)</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100" dirty="0">
                          <a:solidFill>
                            <a:schemeClr val="tx1"/>
                          </a:solidFill>
                        </a:rPr>
                        <a:t>Depth Reasoning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65995320"/>
                  </a:ext>
                </a:extLst>
              </a:tr>
              <a:tr h="774864">
                <a:tc>
                  <a:txBody>
                    <a:bodyPr/>
                    <a:lstStyle/>
                    <a:p>
                      <a:pPr algn="ctr"/>
                      <a:r>
                        <a:rPr lang="en-GB" sz="1100" dirty="0">
                          <a:solidFill>
                            <a:schemeClr val="tx1"/>
                          </a:solidFill>
                        </a:rPr>
                        <a:t>8</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1" dirty="0">
                          <a:solidFill>
                            <a:schemeClr val="tx1"/>
                          </a:solidFill>
                        </a:rPr>
                        <a:t>Theme</a:t>
                      </a:r>
                      <a:r>
                        <a:rPr lang="en-GB" sz="900" b="0" dirty="0">
                          <a:solidFill>
                            <a:schemeClr val="tx1"/>
                          </a:solidFill>
                        </a:rPr>
                        <a:t> </a:t>
                      </a:r>
                      <a:r>
                        <a:rPr lang="en-GB" sz="900" b="1" dirty="0">
                          <a:solidFill>
                            <a:schemeClr val="tx1"/>
                          </a:solidFill>
                        </a:rPr>
                        <a:t>1:</a:t>
                      </a:r>
                      <a:r>
                        <a:rPr lang="en-GB" sz="900" b="0" dirty="0">
                          <a:solidFill>
                            <a:schemeClr val="tx1"/>
                          </a:solidFill>
                        </a:rPr>
                        <a:t> 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a:t>
                      </a:r>
                      <a:r>
                        <a:rPr lang="en-GB" sz="900" dirty="0">
                          <a:solidFill>
                            <a:schemeClr val="tx1"/>
                          </a:solidFill>
                        </a:rPr>
                        <a:t> </a:t>
                      </a:r>
                      <a:r>
                        <a:rPr lang="en-GB" sz="900" b="1" dirty="0">
                          <a:solidFill>
                            <a:schemeClr val="tx1"/>
                          </a:solidFill>
                        </a:rPr>
                        <a:t>1:</a:t>
                      </a:r>
                      <a:r>
                        <a:rPr lang="en-GB" sz="900" dirty="0">
                          <a:solidFill>
                            <a:schemeClr val="tx1"/>
                          </a:solidFill>
                        </a:rPr>
                        <a:t> Anglerfish</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b="1" dirty="0">
                          <a:solidFill>
                            <a:schemeClr val="tx1"/>
                          </a:solidFill>
                        </a:rPr>
                        <a:t>Theme 1: </a:t>
                      </a:r>
                      <a:r>
                        <a:rPr lang="en-GB" sz="800" b="0" dirty="0">
                          <a:solidFill>
                            <a:schemeClr val="tx1"/>
                          </a:solidFill>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b="0" dirty="0">
                          <a:solidFill>
                            <a:schemeClr val="tx1"/>
                          </a:solidFill>
                        </a:rPr>
                        <a:t>Presence of chordal, dorsal and pectoral fin indicates a marine creature has been drawn, however large teeth and possible lure indicates an anglerfish, which is not an NMP animal</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53963"/>
                  </a:ext>
                </a:extLst>
              </a:tr>
              <a:tr h="1257504">
                <a:tc>
                  <a:txBody>
                    <a:bodyPr/>
                    <a:lstStyle/>
                    <a:p>
                      <a:pPr algn="ctr"/>
                      <a:r>
                        <a:rPr lang="en-GB" sz="1100" dirty="0">
                          <a:solidFill>
                            <a:schemeClr val="tx1"/>
                          </a:solidFill>
                        </a:rPr>
                        <a:t>9</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 </a:t>
                      </a:r>
                    </a:p>
                    <a:p>
                      <a:pPr algn="l"/>
                      <a:r>
                        <a:rPr lang="en-GB" sz="900" b="1" dirty="0">
                          <a:solidFill>
                            <a:schemeClr val="tx1"/>
                          </a:solidFill>
                        </a:rPr>
                        <a:t>Theme 6: </a:t>
                      </a:r>
                      <a:r>
                        <a:rPr lang="en-GB" sz="900" dirty="0">
                          <a:solidFill>
                            <a:schemeClr val="tx1"/>
                          </a:solidFill>
                        </a:rPr>
                        <a:t>Marine industry/careers </a:t>
                      </a:r>
                      <a:r>
                        <a:rPr lang="en-GB" sz="900" b="1" dirty="0">
                          <a:solidFill>
                            <a:schemeClr val="tx1"/>
                          </a:solidFill>
                        </a:rPr>
                        <a:t>Theme 7: </a:t>
                      </a:r>
                      <a:r>
                        <a:rPr lang="en-GB" sz="900" dirty="0">
                          <a:solidFill>
                            <a:schemeClr val="tx1"/>
                          </a:solidFill>
                        </a:rPr>
                        <a:t>Recreational activities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3</a:t>
                      </a:r>
                    </a:p>
                    <a:p>
                      <a:pPr algn="l"/>
                      <a:r>
                        <a:rPr lang="en-GB" sz="900" b="1" dirty="0">
                          <a:solidFill>
                            <a:schemeClr val="tx1"/>
                          </a:solidFill>
                        </a:rPr>
                        <a:t>Theme 6: </a:t>
                      </a:r>
                      <a:r>
                        <a:rPr lang="en-GB" sz="900" b="0" dirty="0">
                          <a:solidFill>
                            <a:schemeClr val="tx1"/>
                          </a:solidFill>
                        </a:rPr>
                        <a:t>1</a:t>
                      </a:r>
                    </a:p>
                    <a:p>
                      <a:pPr algn="l"/>
                      <a:r>
                        <a:rPr lang="en-GB" sz="900" b="1" dirty="0">
                          <a:solidFill>
                            <a:schemeClr val="tx1"/>
                          </a:solidFill>
                        </a:rPr>
                        <a:t>Theme 7: </a:t>
                      </a:r>
                      <a:r>
                        <a:rPr lang="en-GB" sz="900" b="0" dirty="0">
                          <a:solidFill>
                            <a:schemeClr val="tx1"/>
                          </a:solidFill>
                        </a:rPr>
                        <a:t>4</a:t>
                      </a:r>
                    </a:p>
                    <a:p>
                      <a:pPr algn="l"/>
                      <a:endParaRPr lang="en-GB" sz="9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Shark, dolphin, whale</a:t>
                      </a:r>
                    </a:p>
                    <a:p>
                      <a:pPr algn="l"/>
                      <a:r>
                        <a:rPr lang="en-GB" sz="900" b="1" dirty="0">
                          <a:solidFill>
                            <a:schemeClr val="tx1"/>
                          </a:solidFill>
                        </a:rPr>
                        <a:t>Theme 6: </a:t>
                      </a:r>
                      <a:r>
                        <a:rPr lang="en-GB" sz="900" dirty="0">
                          <a:solidFill>
                            <a:schemeClr val="tx1"/>
                          </a:solidFill>
                        </a:rPr>
                        <a:t>Aquarium</a:t>
                      </a:r>
                    </a:p>
                    <a:p>
                      <a:pPr algn="l"/>
                      <a:r>
                        <a:rPr lang="en-GB" sz="900" b="1" dirty="0">
                          <a:solidFill>
                            <a:schemeClr val="tx1"/>
                          </a:solidFill>
                        </a:rPr>
                        <a:t>Theme 7: </a:t>
                      </a:r>
                      <a:r>
                        <a:rPr lang="en-GB" sz="900" dirty="0">
                          <a:solidFill>
                            <a:schemeClr val="tx1"/>
                          </a:solidFill>
                        </a:rPr>
                        <a:t>Scuba diving, snorkelling, paddleboarding, swimming</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2</a:t>
                      </a:r>
                    </a:p>
                    <a:p>
                      <a:pPr algn="l"/>
                      <a:r>
                        <a:rPr lang="en-GB" sz="900" b="1" dirty="0">
                          <a:solidFill>
                            <a:schemeClr val="tx1"/>
                          </a:solidFill>
                        </a:rPr>
                        <a:t>Theme 6: 1</a:t>
                      </a:r>
                      <a:endParaRPr lang="en-GB" sz="900" dirty="0">
                        <a:solidFill>
                          <a:schemeClr val="tx1"/>
                        </a:solidFill>
                      </a:endParaRPr>
                    </a:p>
                    <a:p>
                      <a:pPr algn="l"/>
                      <a:r>
                        <a:rPr lang="en-GB" sz="900" b="1" dirty="0">
                          <a:solidFill>
                            <a:schemeClr val="tx1"/>
                          </a:solidFill>
                        </a:rPr>
                        <a:t>Theme 7: 1</a:t>
                      </a:r>
                      <a:endParaRPr lang="en-GB" sz="900"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dirty="0">
                          <a:solidFill>
                            <a:schemeClr val="tx1"/>
                          </a:solidFill>
                        </a:rPr>
                        <a:t>Theme 1: </a:t>
                      </a:r>
                      <a:r>
                        <a:rPr lang="en-GB" sz="800" b="0" dirty="0">
                          <a:solidFill>
                            <a:schemeClr val="tx1"/>
                          </a:solidFill>
                        </a:rPr>
                        <a:t>Poor accuracy of shape outline to allow identification of animal, some features such as fins and blowholes present on some but missing on others</a:t>
                      </a:r>
                    </a:p>
                    <a:p>
                      <a:pPr algn="l"/>
                      <a:r>
                        <a:rPr lang="en-GB" sz="800" b="0" dirty="0">
                          <a:solidFill>
                            <a:schemeClr val="tx1"/>
                          </a:solidFill>
                        </a:rPr>
                        <a:t>Theme 6: Label for aquarium- no detail</a:t>
                      </a:r>
                    </a:p>
                    <a:p>
                      <a:pPr algn="l"/>
                      <a:r>
                        <a:rPr lang="en-GB" sz="800" b="0" dirty="0">
                          <a:solidFill>
                            <a:schemeClr val="tx1"/>
                          </a:solidFill>
                        </a:rPr>
                        <a:t>Theme 7: Labels for activities- no detail</a:t>
                      </a:r>
                    </a:p>
                    <a:p>
                      <a:pPr algn="l"/>
                      <a:r>
                        <a:rPr lang="en-GB" sz="800" b="0" i="1" dirty="0">
                          <a:solidFill>
                            <a:schemeClr val="tx1"/>
                          </a:solidFill>
                          <a:highlight>
                            <a:srgbClr val="00FFFF"/>
                          </a:highlight>
                        </a:rPr>
                        <a:t>Note: The child appears to not have drawn the NMP at all, but rather a marine themed amusement/water park</a:t>
                      </a:r>
                    </a:p>
                    <a:p>
                      <a:pPr algn="l"/>
                      <a:endParaRPr lang="en-GB" sz="800" b="1" dirty="0">
                        <a:solidFill>
                          <a:schemeClr val="tx1"/>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700644"/>
                  </a:ext>
                </a:extLst>
              </a:tr>
              <a:tr h="1802111">
                <a:tc>
                  <a:txBody>
                    <a:bodyPr/>
                    <a:lstStyle/>
                    <a:p>
                      <a:pPr algn="ctr"/>
                      <a:r>
                        <a:rPr lang="en-GB" sz="1100" dirty="0">
                          <a:solidFill>
                            <a:schemeClr val="tx1"/>
                          </a:solidFill>
                        </a:rPr>
                        <a:t>10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100" dirty="0">
                          <a:solidFill>
                            <a:schemeClr val="tx1"/>
                          </a:solidFill>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Marine fauna</a:t>
                      </a:r>
                    </a:p>
                    <a:p>
                      <a:pPr algn="l"/>
                      <a:r>
                        <a:rPr lang="en-GB" sz="900" b="1" dirty="0">
                          <a:solidFill>
                            <a:schemeClr val="tx1"/>
                          </a:solidFill>
                        </a:rPr>
                        <a:t>Theme 4: </a:t>
                      </a:r>
                      <a:r>
                        <a:rPr lang="en-GB" sz="900" dirty="0">
                          <a:solidFill>
                            <a:schemeClr val="tx1"/>
                          </a:solidFill>
                        </a:rPr>
                        <a:t>Physical features</a:t>
                      </a:r>
                    </a:p>
                    <a:p>
                      <a:pPr algn="l"/>
                      <a:r>
                        <a:rPr lang="en-GB" sz="900" b="1" dirty="0">
                          <a:solidFill>
                            <a:schemeClr val="tx1"/>
                          </a:solidFill>
                        </a:rPr>
                        <a:t>Theme 6: </a:t>
                      </a:r>
                      <a:r>
                        <a:rPr lang="en-GB" sz="900" dirty="0">
                          <a:solidFill>
                            <a:schemeClr val="tx1"/>
                          </a:solidFill>
                        </a:rPr>
                        <a:t>Marine industry/careers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4</a:t>
                      </a:r>
                    </a:p>
                    <a:p>
                      <a:pPr algn="l"/>
                      <a:r>
                        <a:rPr lang="en-GB" sz="900" b="1" dirty="0">
                          <a:solidFill>
                            <a:schemeClr val="tx1"/>
                          </a:solidFill>
                        </a:rPr>
                        <a:t>Theme 4: 2</a:t>
                      </a:r>
                      <a:endParaRPr lang="en-GB" sz="900" dirty="0">
                        <a:solidFill>
                          <a:schemeClr val="tx1"/>
                        </a:solidFill>
                      </a:endParaRPr>
                    </a:p>
                    <a:p>
                      <a:pPr algn="l"/>
                      <a:r>
                        <a:rPr lang="en-GB" sz="900" b="1" dirty="0">
                          <a:solidFill>
                            <a:schemeClr val="tx1"/>
                          </a:solidFill>
                        </a:rPr>
                        <a:t>Theme 6: </a:t>
                      </a:r>
                      <a:r>
                        <a:rPr lang="en-GB" sz="900" dirty="0">
                          <a:solidFill>
                            <a:schemeClr val="tx1"/>
                          </a:solidFill>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dirty="0">
                          <a:solidFill>
                            <a:schemeClr val="tx1"/>
                          </a:solidFill>
                        </a:rPr>
                        <a:t>Lobster, turtle, shark, orange fish</a:t>
                      </a:r>
                    </a:p>
                    <a:p>
                      <a:pPr algn="l"/>
                      <a:r>
                        <a:rPr lang="en-GB" sz="900" b="1" dirty="0">
                          <a:solidFill>
                            <a:schemeClr val="tx1"/>
                          </a:solidFill>
                        </a:rPr>
                        <a:t>Theme 4: </a:t>
                      </a:r>
                      <a:r>
                        <a:rPr lang="en-GB" sz="900" dirty="0">
                          <a:solidFill>
                            <a:schemeClr val="tx1"/>
                          </a:solidFill>
                        </a:rPr>
                        <a:t>Waves, bubbles</a:t>
                      </a:r>
                    </a:p>
                    <a:p>
                      <a:pPr algn="l"/>
                      <a:r>
                        <a:rPr lang="en-GB" sz="900" b="1" dirty="0">
                          <a:solidFill>
                            <a:schemeClr val="tx1"/>
                          </a:solidFill>
                        </a:rPr>
                        <a:t>Theme 6: </a:t>
                      </a:r>
                      <a:r>
                        <a:rPr lang="en-GB" sz="900" dirty="0">
                          <a:solidFill>
                            <a:schemeClr val="tx1"/>
                          </a:solidFill>
                        </a:rPr>
                        <a:t>Submarine</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900" b="1" dirty="0">
                          <a:solidFill>
                            <a:schemeClr val="tx1"/>
                          </a:solidFill>
                        </a:rPr>
                        <a:t>Theme 1: </a:t>
                      </a:r>
                      <a:r>
                        <a:rPr lang="en-GB" sz="900" b="0" dirty="0">
                          <a:solidFill>
                            <a:schemeClr val="tx1"/>
                          </a:solidFill>
                        </a:rPr>
                        <a:t>3</a:t>
                      </a:r>
                    </a:p>
                    <a:p>
                      <a:pPr algn="l"/>
                      <a:r>
                        <a:rPr lang="en-GB" sz="900" b="1" dirty="0">
                          <a:solidFill>
                            <a:schemeClr val="tx1"/>
                          </a:solidFill>
                        </a:rPr>
                        <a:t>Theme 4: </a:t>
                      </a:r>
                      <a:r>
                        <a:rPr lang="en-GB" sz="900" b="0" dirty="0">
                          <a:solidFill>
                            <a:schemeClr val="tx1"/>
                          </a:solidFill>
                        </a:rPr>
                        <a:t>1</a:t>
                      </a:r>
                    </a:p>
                    <a:p>
                      <a:pPr algn="l"/>
                      <a:r>
                        <a:rPr lang="en-GB" sz="900" b="1" dirty="0">
                          <a:solidFill>
                            <a:schemeClr val="tx1"/>
                          </a:solidFill>
                        </a:rPr>
                        <a:t>Theme 6: </a:t>
                      </a:r>
                      <a:r>
                        <a:rPr lang="en-GB" sz="900" b="0" dirty="0">
                          <a:solidFill>
                            <a:schemeClr val="tx1"/>
                          </a:solidFill>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800" b="1" i="0" dirty="0">
                          <a:solidFill>
                            <a:schemeClr val="tx1"/>
                          </a:solidFill>
                        </a:rPr>
                        <a:t>Theme 1: </a:t>
                      </a:r>
                      <a:r>
                        <a:rPr lang="en-GB" sz="800" i="0" dirty="0">
                          <a:solidFill>
                            <a:schemeClr val="tx1"/>
                          </a:solidFill>
                        </a:rPr>
                        <a:t>Lobster is missing legs, shark and fish are missing pectoral fins and colouration for all animals is incorrect (similar colours have been chosen for all however). Despite missing parts, shape outlines for animals are relatively accurate and extra details have been included e.g. </a:t>
                      </a:r>
                      <a:r>
                        <a:rPr lang="en-GB" sz="800" i="0" dirty="0" err="1">
                          <a:solidFill>
                            <a:schemeClr val="tx1"/>
                          </a:solidFill>
                        </a:rPr>
                        <a:t>scutes</a:t>
                      </a:r>
                      <a:r>
                        <a:rPr lang="en-GB" sz="800" i="0" dirty="0">
                          <a:solidFill>
                            <a:schemeClr val="tx1"/>
                          </a:solidFill>
                        </a:rPr>
                        <a:t> on turtle shell, gills on shark</a:t>
                      </a:r>
                    </a:p>
                    <a:p>
                      <a:pPr algn="l"/>
                      <a:r>
                        <a:rPr lang="en-GB" sz="800" i="0" dirty="0">
                          <a:solidFill>
                            <a:schemeClr val="tx1"/>
                          </a:solidFill>
                        </a:rPr>
                        <a:t>Theme 4: Very simple waves and bubbles- no indication of where bubbles are from</a:t>
                      </a:r>
                    </a:p>
                    <a:p>
                      <a:pPr algn="l"/>
                      <a:r>
                        <a:rPr lang="en-GB" sz="800" i="0" dirty="0">
                          <a:solidFill>
                            <a:schemeClr val="tx1"/>
                          </a:solidFill>
                        </a:rPr>
                        <a:t>Theme 6: Accurate colouration and outline to deep sea submarine, however placement does not demonstrate understanding of deep sea exploration (not at very bottom of drawing, amongst non deep sea animals)</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0976154"/>
                  </a:ext>
                </a:extLst>
              </a:tr>
            </a:tbl>
          </a:graphicData>
        </a:graphic>
      </p:graphicFrame>
    </p:spTree>
    <p:extLst>
      <p:ext uri="{BB962C8B-B14F-4D97-AF65-F5344CB8AC3E}">
        <p14:creationId xmlns:p14="http://schemas.microsoft.com/office/powerpoint/2010/main" val="318945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72C26-59B6-7347-6F12-E1E40EDC1233}"/>
              </a:ext>
            </a:extLst>
          </p:cNvPr>
          <p:cNvPicPr>
            <a:picLocks noChangeAspect="1"/>
          </p:cNvPicPr>
          <p:nvPr/>
        </p:nvPicPr>
        <p:blipFill rotWithShape="1">
          <a:blip r:embed="rId2"/>
          <a:srcRect l="32000" t="11392" r="35435" b="5717"/>
          <a:stretch/>
        </p:blipFill>
        <p:spPr>
          <a:xfrm>
            <a:off x="67108" y="139572"/>
            <a:ext cx="6723784" cy="9626856"/>
          </a:xfrm>
          <a:prstGeom prst="rect">
            <a:avLst/>
          </a:prstGeom>
        </p:spPr>
      </p:pic>
    </p:spTree>
    <p:extLst>
      <p:ext uri="{BB962C8B-B14F-4D97-AF65-F5344CB8AC3E}">
        <p14:creationId xmlns:p14="http://schemas.microsoft.com/office/powerpoint/2010/main" val="317366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5C1BD-2538-4B10-1E2F-950D2351BA08}"/>
              </a:ext>
            </a:extLst>
          </p:cNvPr>
          <p:cNvPicPr>
            <a:picLocks noChangeAspect="1"/>
          </p:cNvPicPr>
          <p:nvPr/>
        </p:nvPicPr>
        <p:blipFill rotWithShape="1">
          <a:blip r:embed="rId2"/>
          <a:srcRect l="33153" t="14273" r="36757" b="8306"/>
          <a:stretch/>
        </p:blipFill>
        <p:spPr>
          <a:xfrm>
            <a:off x="308920" y="494271"/>
            <a:ext cx="6343595" cy="9181071"/>
          </a:xfrm>
          <a:prstGeom prst="rect">
            <a:avLst/>
          </a:prstGeom>
        </p:spPr>
      </p:pic>
    </p:spTree>
    <p:extLst>
      <p:ext uri="{BB962C8B-B14F-4D97-AF65-F5344CB8AC3E}">
        <p14:creationId xmlns:p14="http://schemas.microsoft.com/office/powerpoint/2010/main" val="241586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B625C3-7CBD-A5C0-F11D-C702B4777E16}"/>
              </a:ext>
            </a:extLst>
          </p:cNvPr>
          <p:cNvPicPr>
            <a:picLocks noChangeAspect="1"/>
          </p:cNvPicPr>
          <p:nvPr/>
        </p:nvPicPr>
        <p:blipFill rotWithShape="1">
          <a:blip r:embed="rId2"/>
          <a:srcRect l="33333" t="13271" r="36576" b="10868"/>
          <a:stretch/>
        </p:blipFill>
        <p:spPr>
          <a:xfrm>
            <a:off x="86497" y="86498"/>
            <a:ext cx="6683030" cy="9477633"/>
          </a:xfrm>
          <a:prstGeom prst="rect">
            <a:avLst/>
          </a:prstGeom>
        </p:spPr>
      </p:pic>
    </p:spTree>
    <p:extLst>
      <p:ext uri="{BB962C8B-B14F-4D97-AF65-F5344CB8AC3E}">
        <p14:creationId xmlns:p14="http://schemas.microsoft.com/office/powerpoint/2010/main" val="249649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77425-20BB-1210-A81A-BEAE3D281614}"/>
              </a:ext>
            </a:extLst>
          </p:cNvPr>
          <p:cNvPicPr>
            <a:picLocks noChangeAspect="1"/>
          </p:cNvPicPr>
          <p:nvPr/>
        </p:nvPicPr>
        <p:blipFill rotWithShape="1">
          <a:blip r:embed="rId2"/>
          <a:srcRect l="33874" t="11403" r="36936" b="12789"/>
          <a:stretch/>
        </p:blipFill>
        <p:spPr>
          <a:xfrm>
            <a:off x="117582" y="115331"/>
            <a:ext cx="6622839" cy="9675341"/>
          </a:xfrm>
          <a:prstGeom prst="rect">
            <a:avLst/>
          </a:prstGeom>
        </p:spPr>
      </p:pic>
    </p:spTree>
    <p:extLst>
      <p:ext uri="{BB962C8B-B14F-4D97-AF65-F5344CB8AC3E}">
        <p14:creationId xmlns:p14="http://schemas.microsoft.com/office/powerpoint/2010/main" val="12377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B6A6F3-F97E-3CC0-2C4F-CCAB1D205535}"/>
              </a:ext>
            </a:extLst>
          </p:cNvPr>
          <p:cNvPicPr>
            <a:picLocks noChangeAspect="1"/>
          </p:cNvPicPr>
          <p:nvPr/>
        </p:nvPicPr>
        <p:blipFill rotWithShape="1">
          <a:blip r:embed="rId2"/>
          <a:srcRect l="35135" t="22678" r="38378" b="9266"/>
          <a:stretch/>
        </p:blipFill>
        <p:spPr>
          <a:xfrm>
            <a:off x="117391" y="163793"/>
            <a:ext cx="6740611" cy="9742209"/>
          </a:xfrm>
          <a:prstGeom prst="rect">
            <a:avLst/>
          </a:prstGeom>
        </p:spPr>
      </p:pic>
    </p:spTree>
    <p:extLst>
      <p:ext uri="{BB962C8B-B14F-4D97-AF65-F5344CB8AC3E}">
        <p14:creationId xmlns:p14="http://schemas.microsoft.com/office/powerpoint/2010/main" val="144880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B85991-24E2-A65A-1836-9D775AC8E345}"/>
              </a:ext>
            </a:extLst>
          </p:cNvPr>
          <p:cNvPicPr>
            <a:picLocks noChangeAspect="1"/>
          </p:cNvPicPr>
          <p:nvPr/>
        </p:nvPicPr>
        <p:blipFill rotWithShape="1">
          <a:blip r:embed="rId2"/>
          <a:srcRect l="35019" t="12022" r="38069" b="19157"/>
          <a:stretch/>
        </p:blipFill>
        <p:spPr>
          <a:xfrm>
            <a:off x="315099" y="473676"/>
            <a:ext cx="6227805" cy="8958648"/>
          </a:xfrm>
          <a:prstGeom prst="rect">
            <a:avLst/>
          </a:prstGeom>
        </p:spPr>
      </p:pic>
    </p:spTree>
    <p:extLst>
      <p:ext uri="{BB962C8B-B14F-4D97-AF65-F5344CB8AC3E}">
        <p14:creationId xmlns:p14="http://schemas.microsoft.com/office/powerpoint/2010/main" val="1239544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TotalTime>
  <Words>1268</Words>
  <Application>Microsoft Office PowerPoint</Application>
  <PresentationFormat>A4 Paper (210x297 mm)</PresentationFormat>
  <Paragraphs>153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Angell</dc:creator>
  <cp:lastModifiedBy>Kieran Jeffery</cp:lastModifiedBy>
  <cp:revision>4</cp:revision>
  <dcterms:created xsi:type="dcterms:W3CDTF">2022-10-30T12:26:58Z</dcterms:created>
  <dcterms:modified xsi:type="dcterms:W3CDTF">2023-02-13T09:56:49Z</dcterms:modified>
</cp:coreProperties>
</file>