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93" r:id="rId4"/>
    <p:sldId id="258" r:id="rId5"/>
    <p:sldId id="294" r:id="rId6"/>
    <p:sldId id="295" r:id="rId7"/>
    <p:sldId id="296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1" r:id="rId19"/>
    <p:sldId id="297" r:id="rId20"/>
    <p:sldId id="299" r:id="rId21"/>
    <p:sldId id="300" r:id="rId22"/>
    <p:sldId id="301" r:id="rId23"/>
    <p:sldId id="302" r:id="rId24"/>
    <p:sldId id="303" r:id="rId25"/>
    <p:sldId id="278" r:id="rId26"/>
    <p:sldId id="305" r:id="rId27"/>
    <p:sldId id="310" r:id="rId28"/>
    <p:sldId id="306" r:id="rId29"/>
    <p:sldId id="307" r:id="rId30"/>
    <p:sldId id="308" r:id="rId31"/>
    <p:sldId id="309" r:id="rId32"/>
    <p:sldId id="32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2" r:id="rId41"/>
    <p:sldId id="289" r:id="rId42"/>
    <p:sldId id="324" r:id="rId43"/>
  </p:sldIdLst>
  <p:sldSz cx="9144000" cy="6858000" type="screen4x3"/>
  <p:notesSz cx="7315200" cy="9601200"/>
  <p:kinsoku lang="ja-JP" invalStChars="、。，．・：；？！゛゜ヽヾゝゞ々ー’”）〕］｝〉》」』】°‰′″℃％ぁぃぅぇぉっゃゅょゎァィゥェォッャュョヮヵヶ!%),.:;?]}｡｣､･ｧｨｩｪｫｬｭｮｯｰﾞﾟ¢" invalEndChars="‘“（〔［｛〈《「『【￥＄$([\{｢£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eneva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eneva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7C80"/>
    <a:srgbClr val="6E0000"/>
    <a:srgbClr val="5B1717"/>
    <a:srgbClr val="5A0C0C"/>
    <a:srgbClr val="6B0D0D"/>
    <a:srgbClr val="003399"/>
    <a:srgbClr val="840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0" autoAdjust="0"/>
    <p:restoredTop sz="95340" autoAdjust="0"/>
  </p:normalViewPr>
  <p:slideViewPr>
    <p:cSldViewPr>
      <p:cViewPr>
        <p:scale>
          <a:sx n="90" d="100"/>
          <a:sy n="90" d="100"/>
        </p:scale>
        <p:origin x="-11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34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45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1561" y="4560570"/>
            <a:ext cx="5364480" cy="43205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3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526">
              <a:defRPr/>
            </a:pPr>
            <a:r>
              <a:rPr lang="en-US" dirty="0" smtClean="0"/>
              <a:t>Mention</a:t>
            </a:r>
            <a:r>
              <a:rPr lang="en-US" baseline="0" dirty="0" smtClean="0"/>
              <a:t> that using Java notation although talking about C# and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75B2E14F-B98C-4C28-AF15-00B4D57AA1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jpeg"/><Relationship Id="rId5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8" name="Picture 16" descr=" SEAL3.jpg                                                      00006BACMac OS X                       B94893B7: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133600" y="2632075"/>
            <a:ext cx="4267200" cy="4225925"/>
          </a:xfrm>
          <a:prstGeom prst="rect">
            <a:avLst/>
          </a:prstGeom>
          <a:noFill/>
        </p:spPr>
      </p:pic>
      <p:sp>
        <p:nvSpPr>
          <p:cNvPr id="33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0700" y="3124200"/>
            <a:ext cx="55626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43000" y="1447800"/>
            <a:ext cx="6858000" cy="1143000"/>
          </a:xfrm>
        </p:spPr>
        <p:txBody>
          <a:bodyPr/>
          <a:lstStyle>
            <a:lvl1pPr algn="ctr">
              <a:defRPr sz="4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3799" name="Picture 7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</p:spPr>
      </p:pic>
      <p:pic>
        <p:nvPicPr>
          <p:cNvPr id="33800" name="Picture 8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013" y="357188"/>
            <a:ext cx="3049587" cy="404812"/>
          </a:xfrm>
          <a:prstGeom prst="rect">
            <a:avLst/>
          </a:prstGeom>
          <a:noFill/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52400" y="6172200"/>
            <a:ext cx="784860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1400" baseline="0" dirty="0" smtClean="0">
                <a:latin typeface="Verdana" charset="0"/>
              </a:rPr>
              <a:t>Taming the Wildcards: Combining Definition- and Use-Site Variance  </a:t>
            </a:r>
            <a:r>
              <a:rPr lang="en-US" sz="1400" dirty="0" smtClean="0"/>
              <a:t>–</a:t>
            </a:r>
            <a:r>
              <a:rPr lang="en-US" sz="1400" baseline="0" dirty="0" smtClean="0">
                <a:latin typeface="Verdana" charset="0"/>
              </a:rPr>
              <a:t>  </a:t>
            </a:r>
            <a:r>
              <a:rPr lang="en-US" sz="1400" baseline="0" dirty="0" err="1" smtClean="0">
                <a:latin typeface="Verdana" charset="0"/>
              </a:rPr>
              <a:t>Altidor</a:t>
            </a:r>
            <a:endParaRPr lang="en-US" sz="1400" baseline="0" dirty="0" smtClean="0">
              <a:latin typeface="Verdana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22098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4770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153400" cy="449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8392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56325" y="5943600"/>
            <a:ext cx="30130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73" name="Picture 49" descr="Untitled-1.jpg 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457200"/>
          </a:xfrm>
          <a:prstGeom prst="rect">
            <a:avLst/>
          </a:prstGeom>
          <a:noFill/>
        </p:spPr>
      </p:pic>
      <p:pic>
        <p:nvPicPr>
          <p:cNvPr id="1074" name="Picture 50" descr="A [blk-201].jpg                                                00000893 keithpaul                      BC07756D: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114300"/>
            <a:ext cx="2592388" cy="342900"/>
          </a:xfrm>
          <a:prstGeom prst="rect">
            <a:avLst/>
          </a:prstGeom>
          <a:noFill/>
        </p:spPr>
      </p:pic>
      <p:pic>
        <p:nvPicPr>
          <p:cNvPr id="1075" name="Picture 5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096000"/>
            <a:ext cx="9144000" cy="77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8382000" y="6172200"/>
            <a:ext cx="609600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695AEE7-3F9D-40F7-8FC7-683603DEBFFF}" type="slidenum">
              <a:rPr lang="en-US" sz="1400">
                <a:latin typeface="Verdana" charset="0"/>
              </a:rPr>
              <a:pPr>
                <a:spcBef>
                  <a:spcPct val="50000"/>
                </a:spcBef>
              </a:pPr>
              <a:t>‹#›</a:t>
            </a:fld>
            <a:endParaRPr lang="en-US" b="1">
              <a:solidFill>
                <a:srgbClr val="336699"/>
              </a:solidFill>
              <a:latin typeface="Verdana" charset="0"/>
            </a:endParaRPr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152400" y="6172200"/>
            <a:ext cx="739140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1400" baseline="0" dirty="0" smtClean="0">
                <a:latin typeface="Verdana" charset="0"/>
              </a:rPr>
              <a:t>Taming the Wildcards: Combining Definition- and Use-Site Variance </a:t>
            </a:r>
            <a:r>
              <a:rPr lang="en-US" sz="1400" dirty="0" smtClean="0"/>
              <a:t>– </a:t>
            </a:r>
            <a:r>
              <a:rPr lang="en-US" sz="1400" baseline="0" dirty="0" err="1" smtClean="0">
                <a:latin typeface="Verdana" charset="0"/>
              </a:rPr>
              <a:t>Altidor</a:t>
            </a:r>
            <a:endParaRPr lang="en-US" sz="1400" baseline="0" dirty="0" smtClean="0">
              <a:latin typeface="Verdana" charset="0"/>
            </a:endParaRPr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881C1C"/>
          </a:solidFill>
          <a:latin typeface="Georgi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John </a:t>
            </a:r>
            <a:r>
              <a:rPr lang="en-US" b="1" dirty="0" err="1" smtClean="0"/>
              <a:t>Altidor</a:t>
            </a:r>
            <a:endParaRPr lang="en-US" baseline="30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68580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Taming the Wildcards:</a:t>
            </a:r>
            <a:br>
              <a:rPr lang="en-US" dirty="0" smtClean="0"/>
            </a:br>
            <a:r>
              <a:rPr lang="en-US" dirty="0" smtClean="0"/>
              <a:t>Combining Definition- and Use-Site Variance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Variance 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When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C&lt;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 subtype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C&lt;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57400"/>
            <a:ext cx="5410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RList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get(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size() { …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91200" y="2362200"/>
            <a:ext cx="2286000" cy="1600200"/>
          </a:xfrm>
          <a:prstGeom prst="wedgeRoundRectCallout">
            <a:avLst>
              <a:gd name="adj1" fmla="val -80707"/>
              <a:gd name="adj2" fmla="val -5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 </a:t>
            </a:r>
            <a:r>
              <a:rPr lang="en-US" sz="2400" b="1" dirty="0" smtClean="0"/>
              <a:t>read</a:t>
            </a:r>
            <a:r>
              <a:rPr lang="en-US" sz="2400" dirty="0" smtClean="0"/>
              <a:t> from</a:t>
            </a:r>
          </a:p>
          <a:p>
            <a:pPr algn="ctr"/>
            <a:r>
              <a:rPr lang="en-US" sz="2400" dirty="0" smtClean="0"/>
              <a:t>but not </a:t>
            </a:r>
            <a:r>
              <a:rPr lang="en-US" sz="2400" b="1" dirty="0" smtClean="0"/>
              <a:t>write</a:t>
            </a:r>
            <a:r>
              <a:rPr lang="en-US" sz="2400" dirty="0" smtClean="0"/>
              <a:t> to.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4495800"/>
            <a:ext cx="77724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en-US" kern="0" dirty="0" smtClean="0">
                <a:latin typeface="+mn-lt"/>
              </a:rPr>
              <a:t>It is safe to assume</a:t>
            </a:r>
            <a:br>
              <a:rPr lang="en-US" kern="0" dirty="0" smtClean="0">
                <a:latin typeface="+mn-lt"/>
              </a:rPr>
            </a:b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RList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&lt;Dog&gt;</a:t>
            </a:r>
            <a:r>
              <a:rPr lang="en-US" kern="0" dirty="0" smtClean="0">
                <a:latin typeface="+mn-lt"/>
              </a:rPr>
              <a:t> &lt;: 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RList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&lt;Animal&gt;</a:t>
            </a:r>
            <a:r>
              <a:rPr lang="en-US" kern="0" dirty="0" smtClean="0">
                <a:latin typeface="+mn-l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en-US" kern="0" dirty="0" smtClean="0">
                <a:latin typeface="+mn-lt"/>
              </a:rPr>
              <a:t>Why?  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Variance - Covariance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2098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Generic&lt;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24400" y="2209800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Generic&lt;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2819400" y="4648200"/>
            <a:ext cx="3124200" cy="1066800"/>
          </a:xfrm>
          <a:prstGeom prst="roundRect">
            <a:avLst>
              <a:gd name="adj" fmla="val 3686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Covariance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532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Courier New" pitchFamily="49" charset="0"/>
              </a:rPr>
              <a:t>&lt;: </a:t>
            </a:r>
            <a:endParaRPr lang="en-US" sz="28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533400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Courier New" pitchFamily="49" charset="0"/>
              </a:rPr>
              <a:t>Assuming Dog </a:t>
            </a:r>
            <a:r>
              <a:rPr lang="en-US" sz="2000" b="1" dirty="0" smtClean="0">
                <a:solidFill>
                  <a:srgbClr val="00B0F0"/>
                </a:solidFill>
                <a:cs typeface="Courier New" pitchFamily="49" charset="0"/>
              </a:rPr>
              <a:t>&lt;:</a:t>
            </a:r>
            <a:r>
              <a:rPr lang="en-US" sz="2000" dirty="0" smtClean="0">
                <a:cs typeface="Courier New" pitchFamily="49" charset="0"/>
              </a:rPr>
              <a:t> Animal   (Dog </a:t>
            </a:r>
            <a:r>
              <a:rPr lang="en-US" sz="2000" b="1" dirty="0" smtClean="0">
                <a:cs typeface="Courier New" pitchFamily="49" charset="0"/>
              </a:rPr>
              <a:t>is an </a:t>
            </a:r>
            <a:r>
              <a:rPr lang="en-US" sz="2000" dirty="0" smtClean="0">
                <a:cs typeface="Courier New" pitchFamily="49" charset="0"/>
              </a:rPr>
              <a:t>Animal).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Flavors of Variance - </a:t>
            </a:r>
            <a:r>
              <a:rPr lang="en-US" dirty="0" err="1" smtClean="0"/>
              <a:t>Contravariance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2098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Generic&lt;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Dog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24400" y="2209800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Generic&lt;</a:t>
            </a:r>
            <a:r>
              <a:rPr lang="en-US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819400" y="4648200"/>
            <a:ext cx="3124200" cy="1066800"/>
          </a:xfrm>
          <a:prstGeom prst="roundRect">
            <a:avLst>
              <a:gd name="adj" fmla="val 3686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err="1" smtClean="0"/>
              <a:t>Contravariance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733800" y="2209800"/>
            <a:ext cx="5328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Courier New" pitchFamily="49" charset="0"/>
              </a:rPr>
              <a:t>&lt;: 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7772400" cy="533400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Courier New" pitchFamily="49" charset="0"/>
              </a:rPr>
              <a:t>Assuming Dog </a:t>
            </a:r>
            <a:r>
              <a:rPr lang="en-US" sz="2000" b="1" dirty="0" smtClean="0">
                <a:solidFill>
                  <a:srgbClr val="00B0F0"/>
                </a:solidFill>
                <a:cs typeface="Courier New" pitchFamily="49" charset="0"/>
              </a:rPr>
              <a:t>&lt;:</a:t>
            </a:r>
            <a:r>
              <a:rPr lang="en-US" sz="2000" dirty="0" smtClean="0">
                <a:cs typeface="Courier New" pitchFamily="49" charset="0"/>
              </a:rPr>
              <a:t> Animal   (Dog </a:t>
            </a:r>
            <a:r>
              <a:rPr lang="en-US" sz="2000" b="1" dirty="0" smtClean="0">
                <a:cs typeface="Courier New" pitchFamily="49" charset="0"/>
              </a:rPr>
              <a:t>is an </a:t>
            </a:r>
            <a:r>
              <a:rPr lang="en-US" sz="2000" dirty="0" smtClean="0">
                <a:cs typeface="Courier New" pitchFamily="49" charset="0"/>
              </a:rPr>
              <a:t>Animal).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7687E-6 C 0.03108 0.0421 0.12049 0.25694 0.18872 0.25787 C 0.2566 0.26041 0.36233 0.05921 0.40833 0.0064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0" y="13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6 0.00509 C -0.08646 0.12188 -0.18959 0.2389 -0.26459 0.23936 C -0.33959 0.24121 -0.40539 0.04671 -0.43334 0.00832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118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Four Flavors of Variance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800600"/>
            <a:ext cx="7620000" cy="1371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do programmers specify variance?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44696"/>
              </p:ext>
            </p:extLst>
          </p:nvPr>
        </p:nvGraphicFramePr>
        <p:xfrm>
          <a:off x="304800" y="1981200"/>
          <a:ext cx="86106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078"/>
                <a:gridCol w="2676298"/>
                <a:gridCol w="3198224"/>
              </a:tblGrid>
              <a:tr h="64770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Covariance</a:t>
                      </a:r>
                      <a:r>
                        <a:rPr lang="en-US" sz="2200" dirty="0" smtClean="0"/>
                        <a:t>:</a:t>
                      </a:r>
                      <a:endParaRPr lang="en-US" sz="2200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 </a:t>
                      </a:r>
                      <a:r>
                        <a:rPr lang="en-US" sz="2200" b="1" dirty="0" smtClean="0"/>
                        <a:t>&lt;:</a:t>
                      </a:r>
                      <a:r>
                        <a:rPr lang="en-US" sz="2200" dirty="0" smtClean="0"/>
                        <a:t> U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⇒</a:t>
                      </a:r>
                      <a:r>
                        <a:rPr lang="en-US" sz="28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C&lt;</a:t>
                      </a:r>
                      <a:r>
                        <a:rPr lang="en-US" sz="2200" b="0" dirty="0" smtClean="0"/>
                        <a:t>T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2200" b="0" dirty="0" smtClean="0"/>
                        <a:t> </a:t>
                      </a:r>
                      <a:r>
                        <a:rPr lang="en-US" sz="2200" b="1" dirty="0" smtClean="0"/>
                        <a:t>&lt;:</a:t>
                      </a:r>
                      <a:r>
                        <a:rPr lang="en-US" sz="2200" b="0" dirty="0" smtClean="0"/>
                        <a:t> 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C&lt;</a:t>
                      </a:r>
                      <a:r>
                        <a:rPr lang="en-US" sz="2200" b="0" dirty="0" smtClean="0"/>
                        <a:t>U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2200" b="0" dirty="0" smtClean="0"/>
                        <a:t>.</a:t>
                      </a:r>
                      <a:endParaRPr lang="en-US" sz="2200" b="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Contravariance</a:t>
                      </a:r>
                      <a:r>
                        <a:rPr lang="en-US" sz="2200" dirty="0" smtClean="0"/>
                        <a:t>:</a:t>
                      </a:r>
                      <a:endParaRPr lang="en-US" sz="2200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 </a:t>
                      </a:r>
                      <a:r>
                        <a:rPr lang="en-US" sz="2200" b="1" dirty="0" smtClean="0"/>
                        <a:t>&lt;:</a:t>
                      </a:r>
                      <a:r>
                        <a:rPr lang="en-US" sz="2200" dirty="0" smtClean="0"/>
                        <a:t> U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⇒ 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C&lt;</a:t>
                      </a:r>
                      <a:r>
                        <a:rPr lang="en-US" sz="2200" b="0" dirty="0" smtClean="0"/>
                        <a:t>U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2200" b="0" dirty="0" smtClean="0"/>
                        <a:t> </a:t>
                      </a:r>
                      <a:r>
                        <a:rPr lang="en-US" sz="2200" b="1" dirty="0" smtClean="0"/>
                        <a:t>&lt;:</a:t>
                      </a:r>
                      <a:r>
                        <a:rPr lang="en-US" sz="2200" b="0" dirty="0" smtClean="0"/>
                        <a:t> 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C&lt;</a:t>
                      </a:r>
                      <a:r>
                        <a:rPr lang="en-US" sz="2200" b="0" dirty="0" smtClean="0"/>
                        <a:t>T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2200" b="0" dirty="0" smtClean="0"/>
                        <a:t>.</a:t>
                      </a:r>
                      <a:endParaRPr lang="en-US" sz="22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200" b="1" dirty="0" err="1" smtClean="0"/>
                        <a:t>Bivariance</a:t>
                      </a:r>
                      <a:r>
                        <a:rPr lang="en-US" sz="2200" dirty="0" smtClean="0"/>
                        <a:t>: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C&lt;</a:t>
                      </a:r>
                      <a:r>
                        <a:rPr lang="en-US" sz="2200" dirty="0" smtClean="0"/>
                        <a:t>T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b="1" dirty="0" smtClean="0"/>
                        <a:t>&lt;: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C&lt;</a:t>
                      </a:r>
                      <a:r>
                        <a:rPr lang="en-US" sz="2200" dirty="0" smtClean="0"/>
                        <a:t>U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2200" dirty="0" smtClean="0"/>
                        <a:t>,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for</a:t>
                      </a:r>
                      <a:r>
                        <a:rPr lang="en-US" sz="2200" baseline="0" dirty="0" smtClean="0"/>
                        <a:t> all T and U.</a:t>
                      </a:r>
                      <a:endParaRPr lang="en-US" sz="22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Invariance</a:t>
                      </a:r>
                      <a:r>
                        <a:rPr lang="en-US" sz="2200" dirty="0" smtClean="0"/>
                        <a:t>: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C&lt;</a:t>
                      </a:r>
                      <a:r>
                        <a:rPr lang="en-US" sz="2200" dirty="0" smtClean="0"/>
                        <a:t>T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="1" dirty="0" smtClean="0"/>
                        <a:t>&lt;: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C&lt;</a:t>
                      </a:r>
                      <a:r>
                        <a:rPr lang="en-US" sz="2200" baseline="0" dirty="0" smtClean="0"/>
                        <a:t>U</a:t>
                      </a:r>
                      <a:r>
                        <a:rPr lang="en-US" sz="2200" b="1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2200" baseline="0" dirty="0" smtClean="0"/>
                        <a:t>,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if</a:t>
                      </a:r>
                      <a:r>
                        <a:rPr lang="en-US" sz="2200" baseline="0" dirty="0" smtClean="0"/>
                        <a:t> T </a:t>
                      </a:r>
                      <a:r>
                        <a:rPr lang="en-US" sz="2200" b="1" dirty="0" smtClean="0"/>
                        <a:t>&lt;:</a:t>
                      </a:r>
                      <a:r>
                        <a:rPr lang="en-US" sz="2200" baseline="0" dirty="0" smtClean="0"/>
                        <a:t> U and U </a:t>
                      </a:r>
                      <a:r>
                        <a:rPr lang="en-US" sz="2200" b="1" dirty="0" smtClean="0"/>
                        <a:t>&lt;:</a:t>
                      </a:r>
                      <a:r>
                        <a:rPr lang="en-US" sz="2200" baseline="0" dirty="0" smtClean="0"/>
                        <a:t> T.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Definition-Site Variance (C#/ Scala)</a:t>
            </a:r>
            <a:endParaRPr lang="en-US" sz="360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328929"/>
            <a:ext cx="8229600" cy="2404871"/>
          </a:xfrm>
        </p:spPr>
        <p:txBody>
          <a:bodyPr>
            <a:normAutofit/>
          </a:bodyPr>
          <a:lstStyle/>
          <a:p>
            <a:r>
              <a:rPr lang="en-US" dirty="0" smtClean="0"/>
              <a:t>Programmer specifies variance </a:t>
            </a:r>
            <a:r>
              <a:rPr lang="en-US" b="1" dirty="0" smtClean="0"/>
              <a:t>in definition </a:t>
            </a:r>
            <a:r>
              <a:rPr lang="en-US" dirty="0" smtClean="0"/>
              <a:t>as in </a:t>
            </a:r>
            <a:r>
              <a:rPr lang="en-US" dirty="0" err="1" smtClean="0"/>
              <a:t>Scala</a:t>
            </a:r>
            <a:r>
              <a:rPr lang="en-US" dirty="0" smtClean="0"/>
              <a:t> and C#.</a:t>
            </a:r>
          </a:p>
          <a:p>
            <a:r>
              <a:rPr lang="en-US" dirty="0" smtClean="0"/>
              <a:t>Variance of a </a:t>
            </a:r>
            <a:r>
              <a:rPr lang="en-US" b="1" dirty="0" smtClean="0"/>
              <a:t>type position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Return types:  covariant.</a:t>
            </a:r>
          </a:p>
          <a:p>
            <a:pPr lvl="1"/>
            <a:r>
              <a:rPr lang="en-US" dirty="0" smtClean="0"/>
              <a:t>Arguments types:  </a:t>
            </a:r>
            <a:r>
              <a:rPr lang="en-US" dirty="0" err="1" smtClean="0"/>
              <a:t>contravariant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3886200"/>
            <a:ext cx="3733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RList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+X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get(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size() { …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no method to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add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3810000"/>
            <a:ext cx="4038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WList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void add(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size() { …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// no method to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get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09800" y="3733800"/>
            <a:ext cx="5181600" cy="609600"/>
            <a:chOff x="2209800" y="3733800"/>
            <a:chExt cx="5181600" cy="609600"/>
          </a:xfrm>
        </p:grpSpPr>
        <p:sp>
          <p:nvSpPr>
            <p:cNvPr id="6" name="Oval 5"/>
            <p:cNvSpPr/>
            <p:nvPr/>
          </p:nvSpPr>
          <p:spPr bwMode="auto">
            <a:xfrm>
              <a:off x="2209800" y="3810000"/>
              <a:ext cx="838200" cy="5334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553200" y="3733800"/>
              <a:ext cx="838200" cy="5334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3400" y="2514600"/>
            <a:ext cx="4343400" cy="2133600"/>
            <a:chOff x="533400" y="2514600"/>
            <a:chExt cx="4343400" cy="2133600"/>
          </a:xfrm>
        </p:grpSpPr>
        <p:sp>
          <p:nvSpPr>
            <p:cNvPr id="10" name="Oval 9"/>
            <p:cNvSpPr/>
            <p:nvPr/>
          </p:nvSpPr>
          <p:spPr bwMode="auto">
            <a:xfrm>
              <a:off x="533400" y="4267200"/>
              <a:ext cx="609600" cy="3810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62000" y="2514600"/>
              <a:ext cx="4114800" cy="5334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" y="2819400"/>
            <a:ext cx="6400800" cy="1752600"/>
            <a:chOff x="609600" y="2819400"/>
            <a:chExt cx="6400800" cy="1752600"/>
          </a:xfrm>
        </p:grpSpPr>
        <p:sp>
          <p:nvSpPr>
            <p:cNvPr id="13" name="Oval 12"/>
            <p:cNvSpPr/>
            <p:nvPr/>
          </p:nvSpPr>
          <p:spPr bwMode="auto">
            <a:xfrm>
              <a:off x="609600" y="2819400"/>
              <a:ext cx="5181600" cy="6858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400800" y="4191000"/>
              <a:ext cx="609600" cy="3810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Use-Site Variance (Java Wildcards)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981200"/>
            <a:ext cx="449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List&lt;X&gt;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add(X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X get(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size() { …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Use-Site Variance (Java Wildcards)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981200"/>
            <a:ext cx="449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List&lt;X&gt;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add(X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X get(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size() { …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371600" y="2743200"/>
            <a:ext cx="30480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1600" y="2667000"/>
            <a:ext cx="3048000" cy="533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5334000" y="1752600"/>
            <a:ext cx="3276600" cy="990600"/>
          </a:xfrm>
          <a:prstGeom prst="wedgeRoundRectCallout">
            <a:avLst>
              <a:gd name="adj1" fmla="val -65648"/>
              <a:gd name="adj2" fmla="val -136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List&lt;? extends X&gt;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Use-Site Variance (Java Wildcards)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981200"/>
            <a:ext cx="449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List&lt;X&gt;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add(X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X get(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size() { …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95400" y="3505200"/>
            <a:ext cx="30480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3429000"/>
            <a:ext cx="3048000" cy="533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5334000" y="1752600"/>
            <a:ext cx="3276600" cy="990600"/>
          </a:xfrm>
          <a:prstGeom prst="wedgeRoundRectCallout">
            <a:avLst>
              <a:gd name="adj1" fmla="val -65648"/>
              <a:gd name="adj2" fmla="val -136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List&lt;? super X&gt;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Use-Site Variance (Java Wildcards)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981200"/>
            <a:ext cx="449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List&lt;X&gt;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add(X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X get(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size() { …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95400" y="3505200"/>
            <a:ext cx="30480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3429000"/>
            <a:ext cx="3048000" cy="533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95400" y="2743200"/>
            <a:ext cx="30480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2667000"/>
            <a:ext cx="3048000" cy="533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5334000" y="1752600"/>
            <a:ext cx="3276600" cy="990600"/>
          </a:xfrm>
          <a:prstGeom prst="wedgeRoundRectCallout">
            <a:avLst>
              <a:gd name="adj1" fmla="val -65648"/>
              <a:gd name="adj2" fmla="val -136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List&lt;?&gt;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Definition-Site: 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2133600"/>
          </a:xfrm>
        </p:spPr>
        <p:txBody>
          <a:bodyPr/>
          <a:lstStyle/>
          <a:p>
            <a:r>
              <a:rPr lang="en-US" dirty="0" smtClean="0"/>
              <a:t>Conceptual Simplicity</a:t>
            </a:r>
          </a:p>
          <a:p>
            <a:pPr lvl="1"/>
            <a:r>
              <a:rPr lang="en-US" dirty="0" smtClean="0"/>
              <a:t>Simpler Type Expressions – no use-site annotations.</a:t>
            </a:r>
          </a:p>
          <a:p>
            <a:pPr lvl="1"/>
            <a:r>
              <a:rPr lang="en-US" dirty="0" smtClean="0"/>
              <a:t>Subtype policy stated in class definition.</a:t>
            </a:r>
          </a:p>
          <a:p>
            <a:r>
              <a:rPr lang="en-US" dirty="0" smtClean="0"/>
              <a:t>Burden on library designers; not on users.</a:t>
            </a:r>
          </a:p>
          <a:p>
            <a:pPr lvl="1"/>
            <a:r>
              <a:rPr lang="en-US" dirty="0" smtClean="0"/>
              <a:t>Classes declare variance once and for all uses.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810000"/>
            <a:ext cx="76200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9pPr>
          </a:lstStyle>
          <a:p>
            <a:r>
              <a:rPr lang="en-US" sz="2200" b="1" dirty="0" smtClean="0">
                <a:latin typeface="Courier New" charset="0"/>
                <a:cs typeface="Courier New" charset="0"/>
              </a:rPr>
              <a:t>class </a:t>
            </a:r>
            <a:r>
              <a:rPr lang="en-US" sz="2200" b="1" dirty="0" err="1" smtClean="0">
                <a:latin typeface="Courier New" charset="0"/>
                <a:cs typeface="Courier New" charset="0"/>
              </a:rPr>
              <a:t>RList</a:t>
            </a:r>
            <a:r>
              <a:rPr lang="en-US" sz="2200" b="1" dirty="0">
                <a:latin typeface="Courier New" charset="0"/>
                <a:cs typeface="Courier New" charset="0"/>
              </a:rPr>
              <a:t>&lt;</a:t>
            </a:r>
            <a:r>
              <a:rPr lang="en-US" sz="2200" b="1" dirty="0">
                <a:solidFill>
                  <a:srgbClr val="00B0F0"/>
                </a:solidFill>
                <a:latin typeface="Courier New" charset="0"/>
                <a:cs typeface="Courier New" charset="0"/>
              </a:rPr>
              <a:t>+</a:t>
            </a:r>
            <a:r>
              <a:rPr lang="en-US" sz="2200" b="1" dirty="0">
                <a:latin typeface="Courier New" charset="0"/>
                <a:cs typeface="Courier New" charset="0"/>
              </a:rPr>
              <a:t>X&gt; { ... }</a:t>
            </a:r>
          </a:p>
          <a:p>
            <a:r>
              <a:rPr lang="en-US" sz="2200" b="1" dirty="0" smtClean="0">
                <a:latin typeface="Courier New" charset="0"/>
                <a:cs typeface="Courier New" charset="0"/>
              </a:rPr>
              <a:t>class </a:t>
            </a:r>
            <a:r>
              <a:rPr lang="en-US" sz="2200" b="1" dirty="0" err="1" smtClean="0">
                <a:latin typeface="Courier New" charset="0"/>
                <a:cs typeface="Courier New" charset="0"/>
              </a:rPr>
              <a:t>WList</a:t>
            </a:r>
            <a:r>
              <a:rPr lang="en-US" sz="2200" b="1" dirty="0">
                <a:latin typeface="Courier New" charset="0"/>
                <a:cs typeface="Courier New" charset="0"/>
              </a:rPr>
              <a:t>&lt;</a:t>
            </a:r>
            <a:r>
              <a:rPr lang="en-US" sz="2200" b="1" dirty="0">
                <a:solidFill>
                  <a:srgbClr val="00B0F0"/>
                </a:solidFill>
                <a:latin typeface="Courier New" charset="0"/>
                <a:cs typeface="Courier New" charset="0"/>
              </a:rPr>
              <a:t>-</a:t>
            </a:r>
            <a:r>
              <a:rPr lang="en-US" sz="2200" b="1" dirty="0">
                <a:latin typeface="Courier New" charset="0"/>
                <a:cs typeface="Courier New" charset="0"/>
              </a:rPr>
              <a:t>X&gt;  { ... }</a:t>
            </a:r>
          </a:p>
          <a:p>
            <a:endParaRPr lang="en-US" sz="2200" b="1" dirty="0">
              <a:latin typeface="Courier New" charset="0"/>
              <a:cs typeface="Courier New" charset="0"/>
            </a:endParaRPr>
          </a:p>
          <a:p>
            <a:r>
              <a:rPr lang="en-US" sz="2200" b="1" dirty="0">
                <a:latin typeface="Courier New" charset="0"/>
                <a:cs typeface="Courier New" charset="0"/>
              </a:rPr>
              <a:t>class List&lt;X&gt; extends </a:t>
            </a:r>
            <a:r>
              <a:rPr lang="en-US" sz="2200" b="1" dirty="0" err="1">
                <a:latin typeface="Courier New" charset="0"/>
                <a:cs typeface="Courier New" charset="0"/>
              </a:rPr>
              <a:t>RList</a:t>
            </a:r>
            <a:r>
              <a:rPr lang="en-US" sz="2200" b="1" dirty="0">
                <a:latin typeface="Courier New" charset="0"/>
                <a:cs typeface="Courier New" charset="0"/>
              </a:rPr>
              <a:t>&lt;X&gt;, </a:t>
            </a:r>
            <a:r>
              <a:rPr lang="en-US" sz="2200" b="1" dirty="0" err="1">
                <a:latin typeface="Courier New" charset="0"/>
                <a:cs typeface="Courier New" charset="0"/>
              </a:rPr>
              <a:t>WList</a:t>
            </a:r>
            <a:r>
              <a:rPr lang="en-US" sz="2200" b="1" dirty="0">
                <a:latin typeface="Courier New" charset="0"/>
                <a:cs typeface="Courier New" charset="0"/>
              </a:rPr>
              <a:t>&lt;X&gt;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{ ...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486400" y="3657600"/>
            <a:ext cx="2286000" cy="381000"/>
          </a:xfrm>
          <a:prstGeom prst="wedgeRoundRectCallout">
            <a:avLst>
              <a:gd name="adj1" fmla="val -66786"/>
              <a:gd name="adj2" fmla="val 40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covariant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638800" y="4267200"/>
            <a:ext cx="2514600" cy="457200"/>
          </a:xfrm>
          <a:prstGeom prst="wedgeRoundRectCallout">
            <a:avLst>
              <a:gd name="adj1" fmla="val -67757"/>
              <a:gd name="adj2" fmla="val -15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contravariant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743200" y="5562600"/>
            <a:ext cx="2209800" cy="381000"/>
          </a:xfrm>
          <a:prstGeom prst="wedgeRoundRectCallout">
            <a:avLst>
              <a:gd name="adj1" fmla="val -39453"/>
              <a:gd name="adj2" fmla="val -104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invariant</a:t>
            </a:r>
          </a:p>
        </p:txBody>
      </p:sp>
    </p:spTree>
    <p:extLst>
      <p:ext uri="{BB962C8B-B14F-4D97-AF65-F5344CB8AC3E}">
        <p14:creationId xmlns:p14="http://schemas.microsoft.com/office/powerpoint/2010/main" val="181314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 for Variance.</a:t>
            </a:r>
          </a:p>
          <a:p>
            <a:r>
              <a:rPr lang="en-US" dirty="0" smtClean="0"/>
              <a:t>Existing Approaches.</a:t>
            </a:r>
          </a:p>
          <a:p>
            <a:pPr lvl="1"/>
            <a:r>
              <a:rPr lang="en-US" dirty="0" smtClean="0"/>
              <a:t>Java only supports use-site variance.</a:t>
            </a:r>
          </a:p>
          <a:p>
            <a:pPr lvl="1"/>
            <a:r>
              <a:rPr lang="en-US" dirty="0" smtClean="0"/>
              <a:t>C# and </a:t>
            </a:r>
            <a:r>
              <a:rPr lang="en-US" dirty="0" err="1" smtClean="0"/>
              <a:t>Scala</a:t>
            </a:r>
            <a:r>
              <a:rPr lang="en-US" dirty="0" smtClean="0"/>
              <a:t> only support definition-</a:t>
            </a:r>
            <a:r>
              <a:rPr lang="en-US" smtClean="0"/>
              <a:t>site variance.</a:t>
            </a:r>
            <a:endParaRPr lang="en-US" dirty="0" smtClean="0"/>
          </a:p>
          <a:p>
            <a:r>
              <a:rPr lang="en-US" dirty="0" smtClean="0"/>
              <a:t>What Is New Here:</a:t>
            </a:r>
            <a:br>
              <a:rPr lang="en-US" dirty="0" smtClean="0"/>
            </a:br>
            <a:r>
              <a:rPr lang="en-US" dirty="0" smtClean="0"/>
              <a:t>Combine Definition-Site and Use-Site Variance.</a:t>
            </a:r>
          </a:p>
          <a:p>
            <a:pPr lvl="1"/>
            <a:r>
              <a:rPr lang="en-US" dirty="0" smtClean="0"/>
              <a:t>Both in a single language, each using the other</a:t>
            </a:r>
          </a:p>
          <a:p>
            <a:pPr lvl="1"/>
            <a:r>
              <a:rPr lang="en-US" dirty="0" smtClean="0"/>
              <a:t>Case Study – Inferring </a:t>
            </a:r>
            <a:r>
              <a:rPr lang="en-US" dirty="0" err="1" smtClean="0"/>
              <a:t>Def</a:t>
            </a:r>
            <a:r>
              <a:rPr lang="en-US" dirty="0" smtClean="0"/>
              <a:t>-Site for Java.</a:t>
            </a:r>
          </a:p>
          <a:p>
            <a:pPr lvl="1"/>
            <a:r>
              <a:rPr lang="en-US" dirty="0"/>
              <a:t>Insights into Formal </a:t>
            </a:r>
            <a:r>
              <a:rPr lang="en-US" dirty="0" smtClean="0"/>
              <a:t>Reasoning.</a:t>
            </a:r>
          </a:p>
          <a:p>
            <a:r>
              <a:rPr lang="en-US" dirty="0" smtClean="0"/>
              <a:t>Summary.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Definition-Site:  Cons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810000"/>
            <a:ext cx="76200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9pPr>
          </a:lstStyle>
          <a:p>
            <a:r>
              <a:rPr lang="en-US" sz="2200" b="1" dirty="0" smtClean="0">
                <a:latin typeface="Courier New" charset="0"/>
                <a:cs typeface="Courier New" charset="0"/>
              </a:rPr>
              <a:t>class </a:t>
            </a:r>
            <a:r>
              <a:rPr lang="en-US" sz="2200" b="1" dirty="0" err="1" smtClean="0">
                <a:latin typeface="Courier New" charset="0"/>
                <a:cs typeface="Courier New" charset="0"/>
              </a:rPr>
              <a:t>RList</a:t>
            </a:r>
            <a:r>
              <a:rPr lang="en-US" sz="2200" b="1" dirty="0">
                <a:latin typeface="Courier New" charset="0"/>
                <a:cs typeface="Courier New" charset="0"/>
              </a:rPr>
              <a:t>&lt;</a:t>
            </a:r>
            <a:r>
              <a:rPr lang="en-US" sz="2200" b="1" dirty="0">
                <a:solidFill>
                  <a:srgbClr val="00B0F0"/>
                </a:solidFill>
                <a:latin typeface="Courier New" charset="0"/>
                <a:cs typeface="Courier New" charset="0"/>
              </a:rPr>
              <a:t>+</a:t>
            </a:r>
            <a:r>
              <a:rPr lang="en-US" sz="2200" b="1" dirty="0">
                <a:latin typeface="Courier New" charset="0"/>
                <a:cs typeface="Courier New" charset="0"/>
              </a:rPr>
              <a:t>X&gt; { ... }</a:t>
            </a:r>
          </a:p>
          <a:p>
            <a:r>
              <a:rPr lang="en-US" sz="2200" b="1" dirty="0" smtClean="0">
                <a:latin typeface="Courier New" charset="0"/>
                <a:cs typeface="Courier New" charset="0"/>
              </a:rPr>
              <a:t>class </a:t>
            </a:r>
            <a:r>
              <a:rPr lang="en-US" sz="2200" b="1" dirty="0" err="1" smtClean="0">
                <a:latin typeface="Courier New" charset="0"/>
                <a:cs typeface="Courier New" charset="0"/>
              </a:rPr>
              <a:t>WList</a:t>
            </a:r>
            <a:r>
              <a:rPr lang="en-US" sz="2200" b="1" dirty="0">
                <a:latin typeface="Courier New" charset="0"/>
                <a:cs typeface="Courier New" charset="0"/>
              </a:rPr>
              <a:t>&lt;</a:t>
            </a:r>
            <a:r>
              <a:rPr lang="en-US" sz="2200" b="1" dirty="0">
                <a:solidFill>
                  <a:srgbClr val="00B0F0"/>
                </a:solidFill>
                <a:latin typeface="Courier New" charset="0"/>
                <a:cs typeface="Courier New" charset="0"/>
              </a:rPr>
              <a:t>-</a:t>
            </a:r>
            <a:r>
              <a:rPr lang="en-US" sz="2200" b="1" dirty="0">
                <a:latin typeface="Courier New" charset="0"/>
                <a:cs typeface="Courier New" charset="0"/>
              </a:rPr>
              <a:t>X&gt;  { ... }</a:t>
            </a:r>
          </a:p>
          <a:p>
            <a:endParaRPr lang="en-US" sz="2200" b="1" dirty="0">
              <a:latin typeface="Courier New" charset="0"/>
              <a:cs typeface="Courier New" charset="0"/>
            </a:endParaRPr>
          </a:p>
          <a:p>
            <a:r>
              <a:rPr lang="en-US" sz="2200" b="1" dirty="0">
                <a:latin typeface="Courier New" charset="0"/>
                <a:cs typeface="Courier New" charset="0"/>
              </a:rPr>
              <a:t>class List&lt;X&gt; extends </a:t>
            </a:r>
            <a:r>
              <a:rPr lang="en-US" sz="2200" b="1" dirty="0" err="1">
                <a:latin typeface="Courier New" charset="0"/>
                <a:cs typeface="Courier New" charset="0"/>
              </a:rPr>
              <a:t>RList</a:t>
            </a:r>
            <a:r>
              <a:rPr lang="en-US" sz="2200" b="1" dirty="0">
                <a:latin typeface="Courier New" charset="0"/>
                <a:cs typeface="Courier New" charset="0"/>
              </a:rPr>
              <a:t>&lt;X&gt;, </a:t>
            </a:r>
            <a:r>
              <a:rPr lang="en-US" sz="2200" b="1" dirty="0" err="1">
                <a:latin typeface="Courier New" charset="0"/>
                <a:cs typeface="Courier New" charset="0"/>
              </a:rPr>
              <a:t>WList</a:t>
            </a:r>
            <a:r>
              <a:rPr lang="en-US" sz="2200" b="1" dirty="0">
                <a:latin typeface="Courier New" charset="0"/>
                <a:cs typeface="Courier New" charset="0"/>
              </a:rPr>
              <a:t>&lt;X&gt;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{ ... 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486400" y="3657600"/>
            <a:ext cx="2286000" cy="381000"/>
          </a:xfrm>
          <a:prstGeom prst="wedgeRoundRectCallout">
            <a:avLst>
              <a:gd name="adj1" fmla="val -66786"/>
              <a:gd name="adj2" fmla="val 40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covariant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638800" y="4267200"/>
            <a:ext cx="2514600" cy="457200"/>
          </a:xfrm>
          <a:prstGeom prst="wedgeRoundRectCallout">
            <a:avLst>
              <a:gd name="adj1" fmla="val -67757"/>
              <a:gd name="adj2" fmla="val -15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/>
              <a:t>contravariant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743200" y="5562600"/>
            <a:ext cx="2209800" cy="381000"/>
          </a:xfrm>
          <a:prstGeom prst="wedgeRoundRectCallout">
            <a:avLst>
              <a:gd name="adj1" fmla="val -39453"/>
              <a:gd name="adj2" fmla="val -104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/>
              <a:t>invariant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2057400"/>
          </a:xfrm>
        </p:spPr>
        <p:txBody>
          <a:bodyPr/>
          <a:lstStyle/>
          <a:p>
            <a:r>
              <a:rPr lang="en-US" dirty="0"/>
              <a:t>Redundant Types</a:t>
            </a:r>
          </a:p>
          <a:p>
            <a:pPr lvl="1"/>
            <a:r>
              <a:rPr lang="en-US" b="1" dirty="0" err="1">
                <a:latin typeface="Courier New" charset="0"/>
                <a:cs typeface="Courier New" charset="0"/>
              </a:rPr>
              <a:t>scala.collection.immutable.Map</a:t>
            </a:r>
            <a:r>
              <a:rPr lang="en-US" b="1" dirty="0">
                <a:latin typeface="Courier New" charset="0"/>
                <a:cs typeface="Courier New" charset="0"/>
              </a:rPr>
              <a:t>&lt;A, +B&gt;</a:t>
            </a:r>
          </a:p>
          <a:p>
            <a:pPr lvl="1"/>
            <a:r>
              <a:rPr lang="en-US" b="1" dirty="0" err="1">
                <a:latin typeface="Courier New" charset="0"/>
                <a:cs typeface="Courier New" charset="0"/>
              </a:rPr>
              <a:t>scala.collection.mutable.Map</a:t>
            </a:r>
            <a:r>
              <a:rPr lang="en-US" b="1" dirty="0">
                <a:latin typeface="Courier New" charset="0"/>
                <a:cs typeface="Courier New" charset="0"/>
              </a:rPr>
              <a:t>&lt;A, B&gt;</a:t>
            </a:r>
          </a:p>
          <a:p>
            <a:pPr lvl="1"/>
            <a:r>
              <a:rPr lang="en-US" dirty="0"/>
              <a:t>Generic with </a:t>
            </a:r>
            <a:r>
              <a:rPr lang="en-US" i="1" dirty="0"/>
              <a:t>n</a:t>
            </a:r>
            <a:r>
              <a:rPr lang="en-US" dirty="0"/>
              <a:t> parameters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⇒</a:t>
            </a:r>
            <a:r>
              <a:rPr lang="en-US" dirty="0"/>
              <a:t> 3</a:t>
            </a:r>
            <a:r>
              <a:rPr lang="en-US" baseline="30000" dirty="0"/>
              <a:t>n</a:t>
            </a:r>
            <a:r>
              <a:rPr lang="en-US" dirty="0"/>
              <a:t> interfaces (or </a:t>
            </a:r>
            <a:r>
              <a:rPr lang="en-US" dirty="0" smtClean="0"/>
              <a:t>4</a:t>
            </a:r>
            <a:r>
              <a:rPr lang="en-US" baseline="30000" dirty="0" smtClean="0"/>
              <a:t>n</a:t>
            </a:r>
            <a:r>
              <a:rPr lang="en-US" dirty="0" smtClean="0"/>
              <a:t> if </a:t>
            </a:r>
            <a:r>
              <a:rPr lang="en-US" dirty="0" err="1" smtClean="0"/>
              <a:t>bivariance</a:t>
            </a:r>
            <a:r>
              <a:rPr lang="en-US" dirty="0" smtClean="0"/>
              <a:t> is allowed)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86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Use-Site: 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2133600"/>
          </a:xfrm>
        </p:spPr>
        <p:txBody>
          <a:bodyPr/>
          <a:lstStyle/>
          <a:p>
            <a:r>
              <a:rPr lang="en-US" dirty="0" smtClean="0"/>
              <a:t>Flexibility:</a:t>
            </a:r>
          </a:p>
          <a:p>
            <a:pPr lvl="1"/>
            <a:r>
              <a:rPr lang="en-US" dirty="0" smtClean="0"/>
              <a:t>co-, contra-, </a:t>
            </a:r>
            <a:r>
              <a:rPr lang="en-US" dirty="0" err="1" smtClean="0"/>
              <a:t>bivariant</a:t>
            </a:r>
            <a:r>
              <a:rPr lang="en-US" dirty="0" smtClean="0"/>
              <a:t> versions on the fly.</a:t>
            </a:r>
          </a:p>
          <a:p>
            <a:r>
              <a:rPr lang="en-US" dirty="0" smtClean="0"/>
              <a:t>Easier on library designers</a:t>
            </a:r>
          </a:p>
          <a:p>
            <a:pPr lvl="1"/>
            <a:r>
              <a:rPr lang="en-US" dirty="0" smtClean="0"/>
              <a:t>Design classes in natural way</a:t>
            </a:r>
          </a:p>
          <a:p>
            <a:pPr lvl="1"/>
            <a:r>
              <a:rPr lang="en-US" dirty="0" smtClean="0"/>
              <a:t>No need for fractured classes.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5814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List&lt;X&gt;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void add(X x) { …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X get(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size() { … }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1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Use-Site Cons: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2819400"/>
          </a:xfrm>
        </p:spPr>
        <p:txBody>
          <a:bodyPr/>
          <a:lstStyle/>
          <a:p>
            <a:r>
              <a:rPr lang="en-US" dirty="0" smtClean="0"/>
              <a:t>Burden shifts to users of generics.</a:t>
            </a:r>
          </a:p>
          <a:p>
            <a:pPr lvl="1"/>
            <a:r>
              <a:rPr lang="en-US" dirty="0" smtClean="0"/>
              <a:t>Library designers are often users as well.</a:t>
            </a:r>
          </a:p>
          <a:p>
            <a:r>
              <a:rPr lang="en-US" dirty="0" smtClean="0"/>
              <a:t>Type signatures quickly become complicated.</a:t>
            </a:r>
          </a:p>
          <a:p>
            <a:r>
              <a:rPr lang="en-US" dirty="0" smtClean="0"/>
              <a:t>Heavy variance annotation required for subtyping.</a:t>
            </a:r>
          </a:p>
          <a:p>
            <a:r>
              <a:rPr lang="en-US" dirty="0" smtClean="0"/>
              <a:t>From Apache</a:t>
            </a:r>
            <a:r>
              <a:rPr lang="en-US" dirty="0"/>
              <a:t> </a:t>
            </a:r>
            <a:r>
              <a:rPr lang="en-US" dirty="0" smtClean="0"/>
              <a:t>Commons-Collections Library: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4419600"/>
            <a:ext cx="876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K, V&gt;&gt;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createEntrySetIterator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K, V&gt;&gt;)</a:t>
            </a: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9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 Criticism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419600"/>
            <a:ext cx="876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K, V&gt;&gt;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createEntrySetIterator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K, V&gt;&gt;)</a:t>
            </a: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r>
              <a:rPr lang="en-US" b="1" dirty="0" smtClean="0"/>
              <a:t>“We simply cannot afford another wildcards” – Joshua Bloch.</a:t>
            </a:r>
          </a:p>
          <a:p>
            <a:r>
              <a:rPr lang="en-US" b="1" dirty="0" smtClean="0"/>
              <a:t>“Simplifying Java Generics by Eliminating Wildcards” – Howard </a:t>
            </a:r>
            <a:r>
              <a:rPr lang="en-US" b="1" dirty="0" err="1" smtClean="0"/>
              <a:t>Lovatt</a:t>
            </a:r>
            <a:r>
              <a:rPr lang="en-US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16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Approach:  Take Best of Both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0010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Take advantages.  Remove disadvantages.</a:t>
            </a:r>
          </a:p>
          <a:p>
            <a:pPr lvl="1"/>
            <a:r>
              <a:rPr lang="en-US" b="1" dirty="0" smtClean="0"/>
              <a:t>Simpler type</a:t>
            </a:r>
            <a:r>
              <a:rPr lang="en-US" dirty="0" smtClean="0"/>
              <a:t> expressions </a:t>
            </a:r>
            <a:r>
              <a:rPr lang="en-US" smtClean="0"/>
              <a:t>than in </a:t>
            </a:r>
            <a:r>
              <a:rPr lang="en-US" dirty="0" smtClean="0"/>
              <a:t>Java</a:t>
            </a:r>
            <a:br>
              <a:rPr lang="en-US" dirty="0" smtClean="0"/>
            </a:br>
            <a:r>
              <a:rPr lang="en-US" dirty="0" smtClean="0"/>
              <a:t>(burden off clients).</a:t>
            </a:r>
          </a:p>
          <a:p>
            <a:pPr lvl="1"/>
            <a:r>
              <a:rPr lang="en-US" b="1" dirty="0" smtClean="0"/>
              <a:t>Less redundant</a:t>
            </a:r>
            <a:r>
              <a:rPr lang="en-US" dirty="0" smtClean="0"/>
              <a:t> type definitions in C# and </a:t>
            </a:r>
            <a:r>
              <a:rPr lang="en-US" dirty="0" err="1" smtClean="0"/>
              <a:t>Scala</a:t>
            </a:r>
            <a:r>
              <a:rPr lang="en-US" dirty="0" smtClean="0"/>
              <a:t>.</a:t>
            </a:r>
          </a:p>
          <a:p>
            <a:pPr algn="ctr"/>
            <a:r>
              <a:rPr lang="en-US" sz="3200" b="1" dirty="0" smtClean="0"/>
              <a:t>Inferring definition-site</a:t>
            </a:r>
            <a:r>
              <a:rPr lang="en-US" sz="3200" dirty="0" smtClean="0"/>
              <a:t> variance from only use-site annotations. [1]</a:t>
            </a:r>
          </a:p>
          <a:p>
            <a:pPr lvl="1"/>
            <a:r>
              <a:rPr lang="en-US" dirty="0" smtClean="0"/>
              <a:t>Added </a:t>
            </a:r>
            <a:r>
              <a:rPr lang="en-US" dirty="0"/>
              <a:t>notion of </a:t>
            </a:r>
            <a:r>
              <a:rPr lang="en-US" dirty="0" err="1" smtClean="0"/>
              <a:t>def</a:t>
            </a:r>
            <a:r>
              <a:rPr lang="en-US" dirty="0" smtClean="0"/>
              <a:t>-site variance </a:t>
            </a:r>
            <a:r>
              <a:rPr lang="en-US" dirty="0"/>
              <a:t>without extending Java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VarLang</a:t>
            </a:r>
            <a:r>
              <a:rPr lang="en-US" dirty="0" smtClean="0"/>
              <a:t> Calculus:</a:t>
            </a:r>
          </a:p>
          <a:p>
            <a:pPr lvl="2"/>
            <a:r>
              <a:rPr lang="en-US" dirty="0" err="1"/>
              <a:t>Denotational</a:t>
            </a:r>
            <a:r>
              <a:rPr lang="en-US" dirty="0"/>
              <a:t> and language neutral approach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[1] PLDI 2011 (</a:t>
            </a:r>
            <a:r>
              <a:rPr lang="en-US" dirty="0" err="1" smtClean="0"/>
              <a:t>Altidor</a:t>
            </a:r>
            <a:r>
              <a:rPr lang="en-US" dirty="0" smtClean="0"/>
              <a:t>, Huang, </a:t>
            </a:r>
            <a:r>
              <a:rPr lang="en-US" dirty="0" err="1" smtClean="0"/>
              <a:t>Smaragdakis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52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Fewer Wildcard Annotations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4419600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Iterator&lt;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&lt;K, V&gt;&gt;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createEntrySetIterator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Iterator&lt;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&lt;K, V&gt;&gt;)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657600" y="3048000"/>
            <a:ext cx="6858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K, V&gt;&gt;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createEntrySetIterator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Map.Entry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 extends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K, V&gt;&gt;)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VarLang</a:t>
            </a:r>
            <a:r>
              <a:rPr lang="en-US" dirty="0" smtClean="0"/>
              <a:t>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1981200"/>
          </a:xfrm>
        </p:spPr>
        <p:txBody>
          <a:bodyPr/>
          <a:lstStyle/>
          <a:p>
            <a:r>
              <a:rPr lang="en-US" sz="2200" dirty="0" smtClean="0"/>
              <a:t>Language neutral approach.</a:t>
            </a:r>
          </a:p>
          <a:p>
            <a:r>
              <a:rPr lang="en-US" sz="2200" dirty="0" smtClean="0"/>
              <a:t>Simplifies and generalizes all previous work.</a:t>
            </a:r>
          </a:p>
          <a:p>
            <a:r>
              <a:rPr lang="en-US" sz="2200" dirty="0" smtClean="0"/>
              <a:t>Sample Applications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Infer</a:t>
            </a:r>
            <a:r>
              <a:rPr lang="en-US" dirty="0" smtClean="0"/>
              <a:t> definition-site variance for Java.</a:t>
            </a:r>
          </a:p>
          <a:p>
            <a:pPr lvl="1"/>
            <a:r>
              <a:rPr lang="en-US" b="1" dirty="0" smtClean="0"/>
              <a:t>Add</a:t>
            </a:r>
            <a:r>
              <a:rPr lang="en-US" dirty="0" smtClean="0"/>
              <a:t> use-site variance to C#.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3400" y="3505200"/>
            <a:ext cx="7627257" cy="2514600"/>
            <a:chOff x="533400" y="3505200"/>
            <a:chExt cx="7627257" cy="2514600"/>
          </a:xfrm>
        </p:grpSpPr>
        <p:pic>
          <p:nvPicPr>
            <p:cNvPr id="4" name="Picture 3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657600"/>
              <a:ext cx="6477000" cy="217684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 bwMode="auto">
            <a:xfrm>
              <a:off x="533400" y="3505200"/>
              <a:ext cx="7627257" cy="2514600"/>
            </a:xfrm>
            <a:prstGeom prst="roundRect">
              <a:avLst>
                <a:gd name="adj" fmla="val 19698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105729" y="400309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9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029200"/>
            <a:ext cx="8153400" cy="838200"/>
          </a:xfrm>
        </p:spPr>
        <p:txBody>
          <a:bodyPr/>
          <a:lstStyle/>
          <a:p>
            <a:r>
              <a:rPr lang="en-US" dirty="0" smtClean="0"/>
              <a:t>Ordering details later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524000"/>
            <a:ext cx="6781800" cy="32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to </a:t>
            </a:r>
            <a:r>
              <a:rPr lang="en-US" dirty="0" err="1" smtClean="0"/>
              <a:t>VarLang</a:t>
            </a:r>
            <a:r>
              <a:rPr lang="en-US" dirty="0" smtClean="0"/>
              <a:t> Calculus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7391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C&lt;X&gt; 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 foo(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C&lt;? super X&gt;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arg1) { ...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void  bar(D&lt;? extends X&gt; arg2) { ...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D&lt;Y&gt; { void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baz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(C&lt;Y&gt; arg3) { ... } }</a:t>
            </a:r>
          </a:p>
        </p:txBody>
      </p:sp>
      <p:sp>
        <p:nvSpPr>
          <p:cNvPr id="5" name="Down Arrow 4"/>
          <p:cNvSpPr/>
          <p:nvPr/>
        </p:nvSpPr>
        <p:spPr>
          <a:xfrm>
            <a:off x="4114800" y="3505200"/>
            <a:ext cx="6858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50292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module C&lt;X&gt; {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X+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C&lt;-X&gt;-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 void+, D&lt;+X&gt;-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module D&lt;Y&gt; { void+, C&lt;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oY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&gt;- 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7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 Definition-Site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00600"/>
            <a:ext cx="8153400" cy="1066800"/>
          </a:xfrm>
        </p:spPr>
        <p:txBody>
          <a:bodyPr/>
          <a:lstStyle/>
          <a:p>
            <a:pPr lvl="0"/>
            <a:r>
              <a:rPr lang="en-US" sz="2200" dirty="0" err="1" smtClean="0"/>
              <a:t>Def</a:t>
            </a:r>
            <a:r>
              <a:rPr lang="en-US" sz="2200" dirty="0" smtClean="0"/>
              <a:t>-Site Variance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C&lt;X&gt;</a:t>
            </a:r>
            <a:r>
              <a:rPr lang="en-US" dirty="0"/>
              <a:t> = c = </a:t>
            </a:r>
            <a:r>
              <a:rPr lang="en-US" b="1" dirty="0"/>
              <a:t>+</a:t>
            </a:r>
            <a:r>
              <a:rPr lang="en-US" dirty="0"/>
              <a:t>.  </a:t>
            </a:r>
            <a:r>
              <a:rPr lang="en-US" sz="2200" dirty="0"/>
              <a:t>(C is covariant</a:t>
            </a:r>
            <a:r>
              <a:rPr lang="en-US" sz="2200" dirty="0" smtClean="0"/>
              <a:t>)</a:t>
            </a:r>
          </a:p>
          <a:p>
            <a:r>
              <a:rPr lang="en-US" sz="2200" dirty="0" err="1"/>
              <a:t>Def</a:t>
            </a:r>
            <a:r>
              <a:rPr lang="en-US" sz="2200" dirty="0"/>
              <a:t>-Site Variance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D&lt;Y&gt;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–</a:t>
            </a:r>
            <a:r>
              <a:rPr lang="en-US" dirty="0" smtClean="0"/>
              <a:t>.</a:t>
            </a:r>
            <a:r>
              <a:rPr lang="en-US" sz="2000" dirty="0" smtClean="0"/>
              <a:t>  </a:t>
            </a:r>
            <a:r>
              <a:rPr lang="en-US" sz="2200" dirty="0" smtClean="0"/>
              <a:t>(D </a:t>
            </a:r>
            <a:r>
              <a:rPr lang="en-US" sz="2200" dirty="0"/>
              <a:t>is </a:t>
            </a:r>
            <a:r>
              <a:rPr lang="en-US" sz="2200" dirty="0" err="1" smtClean="0"/>
              <a:t>contravariant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module C&lt;X&gt; {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X+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C&lt;-X&gt;-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, void+, D&lt;+X&gt;-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module D&lt;Y&gt; { void+, C&lt;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oY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&gt;- 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0" y="2286000"/>
            <a:ext cx="7772400" cy="2326619"/>
            <a:chOff x="762000" y="2286000"/>
            <a:chExt cx="7772400" cy="2326619"/>
          </a:xfrm>
        </p:grpSpPr>
        <p:sp>
          <p:nvSpPr>
            <p:cNvPr id="6" name="Down Arrow 5"/>
            <p:cNvSpPr/>
            <p:nvPr/>
          </p:nvSpPr>
          <p:spPr>
            <a:xfrm>
              <a:off x="3886200" y="2286000"/>
              <a:ext cx="533400" cy="685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3124200"/>
              <a:ext cx="7772400" cy="1488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31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reusable software is hard; many factors:</a:t>
            </a:r>
          </a:p>
          <a:p>
            <a:pPr lvl="1"/>
            <a:r>
              <a:rPr lang="en-US" dirty="0" smtClean="0"/>
              <a:t>Generality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Adaptability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Modularity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Simplicity of interface / Ease of use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Programming language support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Enable reusable code without introducing bugs.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Focus on integrating two flavors of genericity: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Generics – Parametric Polymorphism</a:t>
            </a:r>
          </a:p>
          <a:p>
            <a:pPr lvl="2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Subtyping – Inclusion Polymorphism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1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 Definition-Site Inference for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benefit if Java’s type system </a:t>
            </a:r>
            <a:r>
              <a:rPr lang="en-US" b="1" dirty="0" smtClean="0"/>
              <a:t>inferred</a:t>
            </a:r>
            <a:r>
              <a:rPr lang="en-US" dirty="0" smtClean="0"/>
              <a:t> definition-site variance?</a:t>
            </a:r>
          </a:p>
          <a:p>
            <a:r>
              <a:rPr lang="en-US" dirty="0" smtClean="0"/>
              <a:t>Mapped Java classes to </a:t>
            </a:r>
            <a:r>
              <a:rPr lang="en-US" b="1" dirty="0" err="1" smtClean="0"/>
              <a:t>VarLang</a:t>
            </a:r>
            <a:r>
              <a:rPr lang="en-US" dirty="0" smtClean="0"/>
              <a:t> modules.</a:t>
            </a:r>
          </a:p>
          <a:p>
            <a:r>
              <a:rPr lang="en-US" dirty="0" smtClean="0"/>
              <a:t>Applied inference to large, standard libraries</a:t>
            </a:r>
          </a:p>
          <a:p>
            <a:pPr lvl="1"/>
            <a:r>
              <a:rPr lang="en-US" dirty="0" smtClean="0"/>
              <a:t>e.g., Sun’s JDK 1.6</a:t>
            </a:r>
          </a:p>
          <a:p>
            <a:r>
              <a:rPr lang="en-US" dirty="0" smtClean="0"/>
              <a:t>Example inferences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java.util.Iterator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dirty="0"/>
              <a:t> is </a:t>
            </a:r>
            <a:r>
              <a:rPr lang="en-US" dirty="0" smtClean="0"/>
              <a:t>covariant.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java.util.Comparator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err="1" smtClean="0"/>
              <a:t>contravariant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3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 from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05400"/>
            <a:ext cx="8153400" cy="914400"/>
          </a:xfrm>
        </p:spPr>
        <p:txBody>
          <a:bodyPr/>
          <a:lstStyle/>
          <a:p>
            <a:r>
              <a:rPr lang="en-US" sz="2000" dirty="0" smtClean="0"/>
              <a:t>Analysis was conservative (e.g. ignored method bodies).</a:t>
            </a:r>
          </a:p>
          <a:p>
            <a:pPr lvl="1"/>
            <a:r>
              <a:rPr lang="en-US" sz="1600" dirty="0" smtClean="0"/>
              <a:t>“</a:t>
            </a:r>
            <a:r>
              <a:rPr lang="en-US" sz="1600" b="1" dirty="0" smtClean="0">
                <a:latin typeface="Courier New"/>
                <a:cs typeface="Courier New"/>
              </a:rPr>
              <a:t>foo(List&lt;Animal&gt; </a:t>
            </a:r>
            <a:r>
              <a:rPr lang="en-US" sz="1600" b="1" dirty="0" err="1" smtClean="0">
                <a:latin typeface="Courier New"/>
                <a:cs typeface="Courier New"/>
              </a:rPr>
              <a:t>arg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r>
              <a:rPr lang="en-US" sz="1600" dirty="0" smtClean="0"/>
              <a:t>” could have been</a:t>
            </a:r>
            <a:br>
              <a:rPr lang="en-US" sz="1600" dirty="0" smtClean="0"/>
            </a:br>
            <a:r>
              <a:rPr lang="en-US" sz="1600" dirty="0" smtClean="0"/>
              <a:t>“</a:t>
            </a:r>
            <a:r>
              <a:rPr lang="en-US" sz="1600" b="1" dirty="0">
                <a:latin typeface="Courier New"/>
                <a:cs typeface="Courier New"/>
              </a:rPr>
              <a:t>foo(List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cs typeface="Courier New"/>
              </a:rPr>
              <a:t>? extends</a:t>
            </a:r>
            <a:r>
              <a:rPr lang="en-US" sz="1600" b="1" dirty="0" smtClean="0">
                <a:latin typeface="Courier New"/>
                <a:cs typeface="Courier New"/>
              </a:rPr>
              <a:t> Animal</a:t>
            </a:r>
            <a:r>
              <a:rPr lang="en-US" sz="1600" b="1" dirty="0">
                <a:latin typeface="Courier New"/>
                <a:cs typeface="Courier New"/>
              </a:rPr>
              <a:t>&gt; </a:t>
            </a:r>
            <a:r>
              <a:rPr lang="en-US" sz="1600" b="1" dirty="0" err="1" smtClean="0">
                <a:latin typeface="Courier New"/>
                <a:cs typeface="Courier New"/>
              </a:rPr>
              <a:t>arg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r>
              <a:rPr lang="en-US" sz="1600" dirty="0" smtClean="0"/>
              <a:t>”.</a:t>
            </a:r>
            <a:endParaRPr lang="en-US" sz="16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5943600" cy="3687679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239000" y="2057400"/>
            <a:ext cx="1505904" cy="457200"/>
          </a:xfrm>
          <a:prstGeom prst="wedgeRoundRectCallout">
            <a:avLst>
              <a:gd name="adj1" fmla="val -75648"/>
              <a:gd name="adj2" fmla="val -195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majority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3110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into Formal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724400"/>
          </a:xfrm>
        </p:spPr>
        <p:txBody>
          <a:bodyPr/>
          <a:lstStyle/>
          <a:p>
            <a:r>
              <a:rPr lang="en-US" dirty="0" smtClean="0"/>
              <a:t>Variance composition:</a:t>
            </a:r>
            <a:br>
              <a:rPr lang="en-US" dirty="0" smtClean="0"/>
            </a:br>
            <a:r>
              <a:rPr lang="en-US" dirty="0" smtClean="0"/>
              <a:t>	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⊗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 = v</a:t>
            </a:r>
            <a:r>
              <a:rPr lang="en-US" baseline="-25000" dirty="0" smtClean="0"/>
              <a:t>3</a:t>
            </a:r>
            <a:endParaRPr lang="en-US" dirty="0" smtClean="0"/>
          </a:p>
          <a:p>
            <a:r>
              <a:rPr lang="en-US" dirty="0" smtClean="0"/>
              <a:t>Variance binary predicate:</a:t>
            </a:r>
            <a:br>
              <a:rPr lang="en-US" dirty="0" smtClean="0"/>
            </a:br>
            <a:r>
              <a:rPr lang="en-US" dirty="0" smtClean="0"/>
              <a:t>	v(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T; T’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Variance lattice:</a:t>
            </a:r>
            <a:br>
              <a:rPr lang="en-US" dirty="0" smtClean="0"/>
            </a:br>
            <a:r>
              <a:rPr lang="en-US" dirty="0" smtClean="0"/>
              <a:t>	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Variance of a type: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Relating variance to </a:t>
            </a:r>
            <a:r>
              <a:rPr lang="en-US" dirty="0" err="1" smtClean="0"/>
              <a:t>subtyping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Subtype Lifting Lemma</a:t>
            </a:r>
          </a:p>
          <a:p>
            <a:r>
              <a:rPr lang="en-US" dirty="0" smtClean="0"/>
              <a:t>Variance of a position</a:t>
            </a:r>
          </a:p>
        </p:txBody>
      </p:sp>
    </p:spTree>
    <p:extLst>
      <p:ext uri="{BB962C8B-B14F-4D97-AF65-F5344CB8AC3E}">
        <p14:creationId xmlns:p14="http://schemas.microsoft.com/office/powerpoint/2010/main" val="830683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60438"/>
          </a:xfrm>
        </p:spPr>
        <p:txBody>
          <a:bodyPr>
            <a:normAutofit/>
          </a:bodyPr>
          <a:lstStyle/>
          <a:p>
            <a:r>
              <a:rPr lang="en-US" dirty="0" smtClean="0"/>
              <a:t>Standard Modeling: Variance Lattice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4876800"/>
            <a:ext cx="8534400" cy="533400"/>
          </a:xfrm>
        </p:spPr>
        <p:txBody>
          <a:bodyPr/>
          <a:lstStyle/>
          <a:p>
            <a:r>
              <a:rPr lang="en-US" dirty="0" smtClean="0"/>
              <a:t>Ordered by subtype constraint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410200"/>
            <a:ext cx="4724400" cy="59167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62000" y="2971800"/>
            <a:ext cx="7239000" cy="1765848"/>
            <a:chOff x="762000" y="2895600"/>
            <a:chExt cx="7239000" cy="1765848"/>
          </a:xfrm>
        </p:grpSpPr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3962400"/>
              <a:ext cx="7086600" cy="699048"/>
            </a:xfrm>
            <a:prstGeom prst="rect">
              <a:avLst/>
            </a:prstGeom>
          </p:spPr>
        </p:pic>
        <p:sp>
          <p:nvSpPr>
            <p:cNvPr id="8" name="Rounded Rectangular Callout 7"/>
            <p:cNvSpPr/>
            <p:nvPr/>
          </p:nvSpPr>
          <p:spPr>
            <a:xfrm>
              <a:off x="762000" y="2895600"/>
              <a:ext cx="1981200" cy="762000"/>
            </a:xfrm>
            <a:prstGeom prst="wedgeRoundRectCallout">
              <a:avLst>
                <a:gd name="adj1" fmla="val -19572"/>
                <a:gd name="adj2" fmla="val 8309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Courier New" pitchFamily="49" charset="0"/>
                  <a:cs typeface="Courier New" pitchFamily="49" charset="0"/>
                </a:rPr>
                <a:t>binary predicate</a:t>
              </a:r>
              <a:endParaRPr lang="en-US" sz="22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0" y="1295400"/>
            <a:ext cx="5562601" cy="26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7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8305800" cy="4495800"/>
          </a:xfrm>
        </p:spPr>
        <p:txBody>
          <a:bodyPr/>
          <a:lstStyle/>
          <a:p>
            <a:r>
              <a:rPr lang="en-US" dirty="0" smtClean="0"/>
              <a:t>When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C&lt;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 subtype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C&lt;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Expr2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What about existential types?</a:t>
            </a:r>
            <a:b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msy10"/>
              </a:rPr>
              <a:t>∃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X-&gt;[⊥-String].Stack&lt;X&gt;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We answer a more general question:</a:t>
            </a:r>
            <a:b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When is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[U/X]T &lt;: [U’/X]T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?</a:t>
            </a:r>
          </a:p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Key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: defined very general predicate:</a:t>
            </a:r>
            <a:b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; </a:t>
            </a:r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  <a:b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= </a:t>
            </a:r>
            <a:b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variance of type </a:t>
            </a:r>
            <a:r>
              <a:rPr lang="en-US" b="1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with respect to type variable </a:t>
            </a:r>
            <a:r>
              <a:rPr lang="en-US" b="1" i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37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Subtype Lifting Lemma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2438400"/>
            <a:ext cx="4572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If:</a:t>
            </a:r>
          </a:p>
          <a:p>
            <a:pPr marL="514350" indent="-514350">
              <a:buAutoNum type="alphaLcParenBoth"/>
            </a:pPr>
            <a:r>
              <a:rPr lang="en-US" sz="2600" dirty="0" smtClean="0"/>
              <a:t>    v </a:t>
            </a:r>
            <a:r>
              <a:rPr lang="en-US" sz="2600" dirty="0" smtClean="0"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sz="2600" dirty="0" smtClean="0"/>
              <a:t> </a:t>
            </a:r>
            <a:r>
              <a:rPr lang="en-US" sz="2800" dirty="0" err="1" smtClean="0"/>
              <a:t>var</a:t>
            </a:r>
            <a:r>
              <a:rPr lang="en-US" sz="2800" dirty="0" smtClean="0"/>
              <a:t>(</a:t>
            </a:r>
            <a:r>
              <a:rPr lang="en-US" sz="2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 smtClean="0"/>
              <a:t>; </a:t>
            </a:r>
            <a:r>
              <a:rPr lang="en-US" sz="26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dirty="0" smtClean="0"/>
              <a:t>)</a:t>
            </a:r>
          </a:p>
          <a:p>
            <a:pPr marL="514350" indent="-514350">
              <a:buAutoNum type="alphaLcParenBoth"/>
            </a:pPr>
            <a:r>
              <a:rPr lang="en-US" sz="2600" dirty="0" smtClean="0"/>
              <a:t>    v(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U; U’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 Then: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[U/X]T &lt;: [U’/X]T</a:t>
            </a:r>
            <a:endParaRPr lang="en-US" sz="260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343400"/>
            <a:ext cx="7924800" cy="16002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var</a:t>
            </a:r>
            <a:r>
              <a:rPr lang="en-US" sz="2200" dirty="0" smtClean="0"/>
              <a:t>(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X; Iterator&lt;X&gt;</a:t>
            </a:r>
            <a:r>
              <a:rPr lang="en-US" sz="2200" dirty="0" smtClean="0"/>
              <a:t>) = </a:t>
            </a:r>
            <a:r>
              <a:rPr lang="en-US" sz="2200" b="1" dirty="0" smtClean="0"/>
              <a:t>+</a:t>
            </a:r>
            <a:br>
              <a:rPr lang="en-US" sz="2200" b="1" dirty="0" smtClean="0"/>
            </a:br>
            <a:r>
              <a:rPr lang="en-US" sz="2200" b="1" dirty="0" smtClean="0"/>
              <a:t>and    +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(Dog; Animal</a:t>
            </a:r>
            <a:r>
              <a:rPr lang="en-US" sz="2200" b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 ≡  Dog 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&lt;: Animal</a:t>
            </a:r>
            <a:b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b="1" dirty="0" smtClean="0"/>
              <a:t>implies</a:t>
            </a:r>
            <a:r>
              <a:rPr lang="en-US" sz="2200" dirty="0" smtClean="0"/>
              <a:t>   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Iterator&lt;Dog&gt;  &lt;: Iterator&lt;Animal&gt;</a:t>
            </a:r>
            <a:endParaRPr lang="en-US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2296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generalize Emir et al.’s subtype lifting lemma.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charset="2"/>
              <a:buChar char="§"/>
              <a:tabLst/>
              <a:defRPr/>
            </a:pPr>
            <a:r>
              <a:rPr lang="en-US" kern="0" baseline="0" dirty="0" smtClean="0">
                <a:latin typeface="+mn-lt"/>
              </a:rPr>
              <a:t>Goal</a:t>
            </a:r>
            <a:r>
              <a:rPr lang="en-US" kern="0" dirty="0" smtClean="0">
                <a:latin typeface="+mn-lt"/>
              </a:rPr>
              <a:t> property of </a:t>
            </a:r>
            <a:r>
              <a:rPr lang="en-US" b="1" kern="0" dirty="0" smtClean="0">
                <a:latin typeface="+mn-lt"/>
              </a:rPr>
              <a:t>var</a:t>
            </a:r>
            <a:r>
              <a:rPr lang="en-US" kern="0" dirty="0" smtClean="0">
                <a:latin typeface="+mn-lt"/>
              </a:rPr>
              <a:t>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66800" y="2743200"/>
            <a:ext cx="4343400" cy="2209800"/>
            <a:chOff x="1066800" y="2743200"/>
            <a:chExt cx="4343400" cy="2209800"/>
          </a:xfrm>
        </p:grpSpPr>
        <p:sp>
          <p:nvSpPr>
            <p:cNvPr id="14" name="Oval 13"/>
            <p:cNvSpPr/>
            <p:nvPr/>
          </p:nvSpPr>
          <p:spPr bwMode="auto">
            <a:xfrm>
              <a:off x="1828800" y="2743200"/>
              <a:ext cx="2819400" cy="6858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066800" y="4114800"/>
              <a:ext cx="4343400" cy="8382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05000" y="3200400"/>
            <a:ext cx="6019800" cy="2057400"/>
            <a:chOff x="1905000" y="3200400"/>
            <a:chExt cx="6019800" cy="2057400"/>
          </a:xfrm>
        </p:grpSpPr>
        <p:sp>
          <p:nvSpPr>
            <p:cNvPr id="17" name="Oval 16"/>
            <p:cNvSpPr/>
            <p:nvPr/>
          </p:nvSpPr>
          <p:spPr bwMode="auto">
            <a:xfrm>
              <a:off x="1905000" y="3200400"/>
              <a:ext cx="2286000" cy="6096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057400" y="4572000"/>
              <a:ext cx="5867400" cy="6858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09800" y="3429000"/>
            <a:ext cx="6553200" cy="2667000"/>
            <a:chOff x="2209800" y="3429000"/>
            <a:chExt cx="6553200" cy="2667000"/>
          </a:xfrm>
        </p:grpSpPr>
        <p:sp>
          <p:nvSpPr>
            <p:cNvPr id="21" name="Oval 20"/>
            <p:cNvSpPr/>
            <p:nvPr/>
          </p:nvSpPr>
          <p:spPr bwMode="auto">
            <a:xfrm>
              <a:off x="2209800" y="3429000"/>
              <a:ext cx="3733800" cy="9906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514600" y="5105400"/>
              <a:ext cx="6248400" cy="99060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ene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85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smtClean="0"/>
              <a:t>Variance Composition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572000"/>
          </a:xfrm>
        </p:spPr>
        <p:txBody>
          <a:bodyPr/>
          <a:lstStyle/>
          <a:p>
            <a:r>
              <a:rPr lang="en-US" sz="2200" dirty="0" smtClean="0"/>
              <a:t>Variance of variable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 smtClean="0"/>
              <a:t> in type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A&lt;B&lt;C&lt;X&gt;&gt;&gt;</a:t>
            </a:r>
            <a:r>
              <a:rPr lang="en-US" sz="2200" dirty="0" smtClean="0"/>
              <a:t>?</a:t>
            </a:r>
          </a:p>
          <a:p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 general, variance of variable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in type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C&lt;</a:t>
            </a:r>
            <a:r>
              <a:rPr lang="en-US" sz="22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?</a:t>
            </a:r>
          </a:p>
          <a:p>
            <a:pPr>
              <a:buNone/>
            </a:pPr>
            <a:endParaRPr lang="en-US" sz="22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sz="22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sz="22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2200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⊗</a:t>
            </a:r>
            <a:r>
              <a:rPr lang="en-US" sz="2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2200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= v</a:t>
            </a:r>
            <a:r>
              <a:rPr lang="en-US" sz="2200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  If: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Variance of variable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in type expression </a:t>
            </a:r>
            <a:r>
              <a:rPr lang="en-US" sz="22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is v</a:t>
            </a:r>
            <a:r>
              <a:rPr lang="en-US" sz="2200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def-site variance of class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is v</a:t>
            </a:r>
            <a:r>
              <a:rPr lang="en-US" sz="2200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Then:  variance of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in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C&lt;</a:t>
            </a:r>
            <a:r>
              <a:rPr lang="en-US" sz="22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is v</a:t>
            </a:r>
            <a:r>
              <a:rPr lang="en-US" sz="2200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838200" y="2667000"/>
            <a:ext cx="3581400" cy="685800"/>
          </a:xfrm>
          <a:prstGeom prst="wedgeRoundRectCallout">
            <a:avLst>
              <a:gd name="adj1" fmla="val -20997"/>
              <a:gd name="adj2" fmla="val 77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Transform Operator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4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Deriving Transform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2057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Example Case:  </a:t>
            </a:r>
            <a:r>
              <a:rPr lang="en-US" sz="2200" b="1" dirty="0" smtClean="0"/>
              <a:t>+ </a:t>
            </a:r>
            <a:r>
              <a:rPr lang="en-US" b="1" dirty="0" smtClean="0"/>
              <a:t>⊗</a:t>
            </a:r>
            <a:r>
              <a:rPr lang="en-US" sz="2200" b="1" dirty="0" smtClean="0"/>
              <a:t> – = </a:t>
            </a:r>
            <a:r>
              <a:rPr lang="en-US" sz="2200" b="1" dirty="0" smtClean="0">
                <a:solidFill>
                  <a:prstClr val="black"/>
                </a:solidFill>
              </a:rPr>
              <a:t>–</a:t>
            </a:r>
            <a:endParaRPr lang="en-US" sz="2200" dirty="0" smtClean="0">
              <a:solidFill>
                <a:prstClr val="black"/>
              </a:solidFill>
            </a:endParaRPr>
          </a:p>
          <a:p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Class C is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covariant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Type E is </a:t>
            </a:r>
            <a:r>
              <a:rPr lang="en-US" sz="22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contravariant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in 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Need to show C&lt;E&gt; is </a:t>
            </a:r>
            <a:r>
              <a:rPr lang="en-US" sz="22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contravariant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X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For any </a:t>
            </a:r>
            <a:r>
              <a:rPr lang="en-US" sz="22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200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200" i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200" baseline="-25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54102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840C22"/>
              </a:buClr>
              <a:buSzPct val="100000"/>
              <a:buFont typeface="Wingdings" charset="2"/>
              <a:buChar char="§"/>
            </a:pPr>
            <a:r>
              <a:rPr lang="en-US" sz="2200" kern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He</a:t>
            </a:r>
            <a:r>
              <a:rPr lang="en-US" sz="2200" noProof="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nce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,</a:t>
            </a:r>
            <a:r>
              <a:rPr lang="en-US" sz="22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 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C&lt;E&gt;</a:t>
            </a:r>
            <a:r>
              <a:rPr lang="en-US" sz="22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 is </a:t>
            </a:r>
            <a:r>
              <a:rPr lang="en-US" sz="2200" b="1" noProof="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contravariant</a:t>
            </a:r>
            <a:r>
              <a:rPr lang="en-US" sz="22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 </a:t>
            </a: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in</a:t>
            </a:r>
            <a:r>
              <a:rPr lang="en-US" sz="2200" b="1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 X</a:t>
            </a:r>
            <a:r>
              <a:rPr lang="en-US" sz="22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cs typeface="Verdana (Body)"/>
              </a:rPr>
              <a:t>.</a:t>
            </a: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33799"/>
            <a:ext cx="7543800" cy="138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7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38600"/>
            <a:ext cx="8382000" cy="1680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r>
              <a:rPr lang="en-US" sz="2200" dirty="0" smtClean="0"/>
              <a:t>Invariance transforms everything into invariance.</a:t>
            </a:r>
          </a:p>
          <a:p>
            <a:r>
              <a:rPr lang="en-US" sz="2200" dirty="0" err="1" smtClean="0"/>
              <a:t>Bivariance</a:t>
            </a:r>
            <a:r>
              <a:rPr lang="en-US" sz="2200" dirty="0" smtClean="0"/>
              <a:t> transforms everything into </a:t>
            </a:r>
            <a:r>
              <a:rPr lang="en-US" sz="2200" dirty="0" err="1" smtClean="0"/>
              <a:t>bivariance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Covariance preserves a variance.</a:t>
            </a:r>
          </a:p>
          <a:p>
            <a:r>
              <a:rPr lang="en-US" sz="2200" dirty="0" err="1" smtClean="0"/>
              <a:t>Contravariance</a:t>
            </a:r>
            <a:r>
              <a:rPr lang="en-US" sz="2200" dirty="0" smtClean="0"/>
              <a:t> reverses a variance.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0879667" y="443088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4724400"/>
            <a:ext cx="1524000" cy="3048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43552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</a:t>
            </a:r>
            <a:r>
              <a:rPr lang="en-US" b="1" dirty="0" err="1" smtClean="0"/>
              <a:t>var</a:t>
            </a:r>
            <a:r>
              <a:rPr lang="en-US" dirty="0" smtClean="0"/>
              <a:t> predicate</a:t>
            </a: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419600"/>
            <a:ext cx="7772400" cy="1600200"/>
          </a:xfrm>
        </p:spPr>
        <p:txBody>
          <a:bodyPr/>
          <a:lstStyle/>
          <a:p>
            <a:r>
              <a:rPr lang="en-US" dirty="0"/>
              <a:t>Definition-site variance annotations are type checked using </a:t>
            </a:r>
            <a:r>
              <a:rPr lang="en-US" b="1" i="1" dirty="0" err="1"/>
              <a:t>var</a:t>
            </a:r>
            <a:r>
              <a:rPr lang="en-US" dirty="0"/>
              <a:t> </a:t>
            </a:r>
            <a:r>
              <a:rPr lang="en-US" dirty="0" smtClean="0"/>
              <a:t>predicate.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 further details:</a:t>
            </a:r>
          </a:p>
          <a:p>
            <a:pPr lvl="1"/>
            <a:r>
              <a:rPr lang="en-US" sz="1600" dirty="0"/>
              <a:t>[2] ECOOP 2012 (</a:t>
            </a:r>
            <a:r>
              <a:rPr lang="en-US" sz="1600" dirty="0" err="1"/>
              <a:t>Altidor</a:t>
            </a:r>
            <a:r>
              <a:rPr lang="en-US" sz="1600" dirty="0"/>
              <a:t>, </a:t>
            </a:r>
            <a:r>
              <a:rPr lang="en-US" sz="1600" dirty="0" err="1"/>
              <a:t>Reichenbach</a:t>
            </a:r>
            <a:r>
              <a:rPr lang="en-US" sz="1600" dirty="0"/>
              <a:t>, </a:t>
            </a:r>
            <a:r>
              <a:rPr lang="en-US" sz="1600" dirty="0" err="1"/>
              <a:t>Smaragdakis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152400" y="2362200"/>
            <a:ext cx="8839200" cy="501838"/>
          </a:xfrm>
          <a:prstGeom prst="roundRect">
            <a:avLst>
              <a:gd name="adj" fmla="val 19698"/>
            </a:avLst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eneva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673655" cy="27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9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Subtyping</a:t>
            </a:r>
            <a:r>
              <a:rPr lang="en-US" dirty="0" smtClean="0"/>
              <a:t> – Inclusion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24000"/>
            <a:ext cx="7772400" cy="609600"/>
          </a:xfrm>
        </p:spPr>
        <p:txBody>
          <a:bodyPr/>
          <a:lstStyle/>
          <a:p>
            <a:r>
              <a:rPr lang="en-US" dirty="0" smtClean="0"/>
              <a:t>Example:  Java inheritance.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4384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Animal 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speak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 {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Dog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Animal 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speak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 { print(“bark”);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Cat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Animal 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speak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 { print(“meow”);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724400"/>
          </a:xfrm>
        </p:spPr>
        <p:txBody>
          <a:bodyPr/>
          <a:lstStyle/>
          <a:p>
            <a:r>
              <a:rPr lang="en-US" dirty="0" smtClean="0"/>
              <a:t>Variance composition:</a:t>
            </a:r>
            <a:br>
              <a:rPr lang="en-US" dirty="0" smtClean="0"/>
            </a:br>
            <a:r>
              <a:rPr lang="en-US" dirty="0" smtClean="0"/>
              <a:t>	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⊗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 = v</a:t>
            </a:r>
            <a:r>
              <a:rPr lang="en-US" baseline="-25000" dirty="0" smtClean="0"/>
              <a:t>3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Variance binary predicate: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v(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T; T’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Variance lattice: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v</a:t>
            </a:r>
            <a:r>
              <a:rPr lang="en-US" baseline="-250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ＭＳ ゴシック"/>
                <a:ea typeface="ＭＳ ゴシック"/>
                <a:cs typeface="ＭＳ ゴシック"/>
              </a:rPr>
              <a:t>≤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v</a:t>
            </a:r>
            <a:r>
              <a:rPr lang="en-US" baseline="-25000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Variance of a type: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;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Relating variance to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subtyping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	Subtype Lifting Lemma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Variance of a position:  See [2] for derivation.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Theory – Template for Adding Variance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953000" y="1371600"/>
            <a:ext cx="2286000" cy="457200"/>
          </a:xfrm>
          <a:prstGeom prst="wedgeRoundRectCallout">
            <a:avLst>
              <a:gd name="adj1" fmla="val -75648"/>
              <a:gd name="adj2" fmla="val -195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ourier New" pitchFamily="49" charset="0"/>
                <a:cs typeface="Courier New" pitchFamily="49" charset="0"/>
              </a:rPr>
              <a:t>A&lt;B&lt;C&lt;X&gt;&gt;&gt;</a:t>
            </a:r>
            <a:endParaRPr lang="en-US" sz="2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334000" y="2133600"/>
            <a:ext cx="3048000" cy="457200"/>
          </a:xfrm>
          <a:prstGeom prst="wedgeRoundRectCallout">
            <a:avLst>
              <a:gd name="adj1" fmla="val -61883"/>
              <a:gd name="adj2" fmla="val -121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cs typeface="Courier New" pitchFamily="49" charset="0"/>
              </a:rPr>
              <a:t>Subtype Policy</a:t>
            </a:r>
            <a:endParaRPr lang="en-US" sz="2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038600" y="2971800"/>
            <a:ext cx="3352800" cy="457200"/>
          </a:xfrm>
          <a:prstGeom prst="wedgeRoundRectCallout">
            <a:avLst>
              <a:gd name="adj1" fmla="val -69729"/>
              <a:gd name="adj2" fmla="val -22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cs typeface="Courier New" pitchFamily="49" charset="0"/>
              </a:rPr>
              <a:t>Comparing Variances</a:t>
            </a:r>
            <a:endParaRPr lang="en-US" sz="2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3733800"/>
            <a:ext cx="3352800" cy="457200"/>
          </a:xfrm>
          <a:prstGeom prst="wedgeRoundRectCallout">
            <a:avLst>
              <a:gd name="adj1" fmla="val -63303"/>
              <a:gd name="adj2" fmla="val -71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cs typeface="Courier New" pitchFamily="49" charset="0"/>
              </a:rPr>
              <a:t>Computing Variances</a:t>
            </a:r>
            <a:endParaRPr lang="en-US" sz="2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4343400"/>
            <a:ext cx="3048000" cy="457200"/>
          </a:xfrm>
          <a:prstGeom prst="wedgeRoundRectCallout">
            <a:avLst>
              <a:gd name="adj1" fmla="val -60255"/>
              <a:gd name="adj2" fmla="val 281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cs typeface="Courier New" pitchFamily="49" charset="0"/>
              </a:rPr>
              <a:t>Variance Soundness</a:t>
            </a:r>
            <a:endParaRPr lang="en-US" sz="2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334000" y="4876800"/>
            <a:ext cx="3657600" cy="457200"/>
          </a:xfrm>
          <a:prstGeom prst="wedgeRoundRectCallout">
            <a:avLst>
              <a:gd name="adj1" fmla="val -75075"/>
              <a:gd name="adj2" fmla="val 593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cs typeface="Courier New" pitchFamily="49" charset="0"/>
              </a:rPr>
              <a:t>Check </a:t>
            </a:r>
            <a:r>
              <a:rPr lang="en-US" sz="2200" dirty="0" err="1" smtClean="0">
                <a:cs typeface="Courier New" pitchFamily="49" charset="0"/>
              </a:rPr>
              <a:t>Def</a:t>
            </a:r>
            <a:r>
              <a:rPr lang="en-US" sz="2200" dirty="0" smtClean="0">
                <a:cs typeface="Courier New" pitchFamily="49" charset="0"/>
              </a:rPr>
              <a:t>-Site Variance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4921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Contributions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343400"/>
          </a:xfrm>
        </p:spPr>
        <p:txBody>
          <a:bodyPr/>
          <a:lstStyle/>
          <a:p>
            <a:r>
              <a:rPr lang="en-US" dirty="0" smtClean="0"/>
              <a:t>Generics and subtyping coexist fruitfully.</a:t>
            </a:r>
          </a:p>
          <a:p>
            <a:pPr lvl="1"/>
            <a:r>
              <a:rPr lang="en-US" dirty="0" smtClean="0"/>
              <a:t>Subtyping between two different instantiations.</a:t>
            </a:r>
          </a:p>
          <a:p>
            <a:r>
              <a:rPr lang="en-US" dirty="0" smtClean="0"/>
              <a:t>Combine </a:t>
            </a:r>
            <a:r>
              <a:rPr lang="en-US" dirty="0" err="1" smtClean="0"/>
              <a:t>def</a:t>
            </a:r>
            <a:r>
              <a:rPr lang="en-US" dirty="0" smtClean="0"/>
              <a:t>-site and use-site variance to reap their advantages and remove disadvantages.</a:t>
            </a:r>
          </a:p>
          <a:p>
            <a:r>
              <a:rPr lang="en-US" dirty="0" smtClean="0"/>
              <a:t>Generalize all previous related work.</a:t>
            </a:r>
          </a:p>
          <a:p>
            <a:r>
              <a:rPr lang="en-US" dirty="0" smtClean="0"/>
              <a:t>Resolve central questions in the design of any language involving parametric polymorphism and </a:t>
            </a:r>
            <a:r>
              <a:rPr lang="en-US" dirty="0" err="1" smtClean="0"/>
              <a:t>subtyping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Variance of a type.</a:t>
            </a:r>
          </a:p>
          <a:p>
            <a:pPr lvl="1"/>
            <a:r>
              <a:rPr lang="en-US" dirty="0" smtClean="0"/>
              <a:t>Variance of </a:t>
            </a:r>
            <a:r>
              <a:rPr lang="en-US" smtClean="0"/>
              <a:t>a position.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752600"/>
            <a:ext cx="8153400" cy="4114800"/>
          </a:xfrm>
        </p:spPr>
        <p:txBody>
          <a:bodyPr/>
          <a:lstStyle/>
          <a:p>
            <a:r>
              <a:rPr lang="en-US" dirty="0" smtClean="0"/>
              <a:t>To my collaborators:</a:t>
            </a:r>
          </a:p>
          <a:p>
            <a:pPr lvl="1"/>
            <a:r>
              <a:rPr lang="en-US" dirty="0" err="1" smtClean="0"/>
              <a:t>Smaragdakis</a:t>
            </a:r>
            <a:r>
              <a:rPr lang="en-US" dirty="0" smtClean="0"/>
              <a:t>, </a:t>
            </a:r>
            <a:r>
              <a:rPr lang="en-US" dirty="0" err="1" smtClean="0"/>
              <a:t>Reichenbach</a:t>
            </a:r>
            <a:r>
              <a:rPr lang="en-US" dirty="0" smtClean="0"/>
              <a:t>, Huang, </a:t>
            </a:r>
            <a:r>
              <a:rPr lang="en-US" dirty="0" err="1" smtClean="0"/>
              <a:t>Palsberg</a:t>
            </a:r>
            <a:r>
              <a:rPr lang="en-US" dirty="0" smtClean="0"/>
              <a:t>, Tate, Cameron, Kennedy, </a:t>
            </a:r>
            <a:r>
              <a:rPr lang="en-US" dirty="0" smtClean="0"/>
              <a:t>Urban</a:t>
            </a:r>
          </a:p>
          <a:p>
            <a:r>
              <a:rPr lang="en-US" dirty="0" smtClean="0"/>
              <a:t>To CLC </a:t>
            </a:r>
            <a:r>
              <a:rPr lang="en-US" smtClean="0"/>
              <a:t>for hosting.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04800"/>
            <a:ext cx="4676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720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– Example Client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00200" y="1524000"/>
            <a:ext cx="5715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9pPr>
          </a:lstStyle>
          <a:p>
            <a:r>
              <a:rPr lang="en-US" sz="2200" b="1" dirty="0">
                <a:latin typeface="Courier New" charset="0"/>
                <a:cs typeface="Courier New" charset="0"/>
              </a:rPr>
              <a:t>void </a:t>
            </a:r>
            <a:r>
              <a:rPr lang="en-US" sz="2200" b="1" dirty="0" err="1" smtClean="0">
                <a:latin typeface="Courier New" charset="0"/>
                <a:cs typeface="Courier New" charset="0"/>
              </a:rPr>
              <a:t>performSpeak</a:t>
            </a:r>
            <a:r>
              <a:rPr lang="en-US" sz="2200" b="1" dirty="0">
                <a:latin typeface="Courier New" charset="0"/>
                <a:cs typeface="Courier New" charset="0"/>
              </a:rPr>
              <a:t>(Animal animal)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  </a:t>
            </a:r>
            <a:r>
              <a:rPr lang="en-US" sz="2200" b="1" dirty="0" err="1">
                <a:latin typeface="Courier New" charset="0"/>
                <a:cs typeface="Courier New" charset="0"/>
              </a:rPr>
              <a:t>animal.speak</a:t>
            </a:r>
            <a:r>
              <a:rPr lang="en-US" sz="2200" b="1" dirty="0">
                <a:latin typeface="Courier New" charset="0"/>
                <a:cs typeface="Courier New" charset="0"/>
              </a:rPr>
              <a:t>();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752600" y="3733800"/>
            <a:ext cx="2819400" cy="2133600"/>
          </a:xfrm>
          <a:prstGeom prst="wedgeRoundRectCallout">
            <a:avLst>
              <a:gd name="adj1" fmla="val -20602"/>
              <a:gd name="adj2" fmla="val -951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Can be 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Dog,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Cat,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or any other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Animal</a:t>
            </a:r>
            <a:r>
              <a:rPr lang="en-US" sz="2000" dirty="0"/>
              <a:t>.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0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Code Structure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1905000"/>
            <a:ext cx="6705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9pPr>
          </a:lstStyle>
          <a:p>
            <a:r>
              <a:rPr lang="en-US" sz="2200" b="1" dirty="0">
                <a:latin typeface="Courier New" charset="0"/>
                <a:cs typeface="Courier New" charset="0"/>
              </a:rPr>
              <a:t>class </a:t>
            </a:r>
            <a:r>
              <a:rPr lang="en-US" sz="2200" b="1" dirty="0" err="1" smtClean="0">
                <a:latin typeface="Courier New" charset="0"/>
                <a:cs typeface="Courier New" charset="0"/>
              </a:rPr>
              <a:t>ListOfDogs</a:t>
            </a:r>
            <a:endParaRPr lang="en-US" sz="2200" b="1" dirty="0">
              <a:latin typeface="Courier New" charset="0"/>
              <a:cs typeface="Courier New" charset="0"/>
            </a:endParaRPr>
          </a:p>
          <a:p>
            <a:r>
              <a:rPr lang="en-US" sz="2200" b="1" dirty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  void add</a:t>
            </a:r>
            <a:r>
              <a:rPr lang="en-US" sz="22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200" b="1" dirty="0" smtClean="0">
                <a:solidFill>
                  <a:srgbClr val="00B0F0"/>
                </a:solidFill>
                <a:latin typeface="Courier New" charset="0"/>
                <a:cs typeface="Courier New" charset="0"/>
              </a:rPr>
              <a:t>Dog</a:t>
            </a:r>
            <a:r>
              <a:rPr lang="en-US" sz="22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200" b="1" dirty="0" err="1">
                <a:latin typeface="Courier New" charset="0"/>
                <a:cs typeface="Courier New" charset="0"/>
              </a:rPr>
              <a:t>num</a:t>
            </a:r>
            <a:r>
              <a:rPr lang="en-US" sz="2200" b="1" dirty="0">
                <a:latin typeface="Courier New" charset="0"/>
                <a:cs typeface="Courier New" charset="0"/>
              </a:rPr>
              <a:t>) { … }</a:t>
            </a:r>
          </a:p>
          <a:p>
            <a:endParaRPr lang="en-US" sz="2200" b="1" dirty="0">
              <a:latin typeface="Courier New" charset="0"/>
              <a:cs typeface="Courier New" charset="0"/>
            </a:endParaRPr>
          </a:p>
          <a:p>
            <a:r>
              <a:rPr lang="en-US" sz="2200" b="1" dirty="0">
                <a:latin typeface="Courier New" charset="0"/>
                <a:cs typeface="Courier New" charset="0"/>
              </a:rPr>
              <a:t>  </a:t>
            </a:r>
            <a:r>
              <a:rPr lang="en-US" sz="2200" b="1" dirty="0" smtClean="0">
                <a:solidFill>
                  <a:srgbClr val="00B0F0"/>
                </a:solidFill>
                <a:latin typeface="Courier New" charset="0"/>
                <a:cs typeface="Courier New" charset="0"/>
              </a:rPr>
              <a:t>Dog</a:t>
            </a:r>
            <a:r>
              <a:rPr lang="en-US" sz="22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200" b="1" dirty="0">
                <a:latin typeface="Courier New" charset="0"/>
                <a:cs typeface="Courier New" charset="0"/>
              </a:rPr>
              <a:t>get(</a:t>
            </a:r>
            <a:r>
              <a:rPr lang="en-US" sz="2200" b="1" dirty="0" err="1">
                <a:latin typeface="Courier New" charset="0"/>
                <a:cs typeface="Courier New" charset="0"/>
              </a:rPr>
              <a:t>int</a:t>
            </a:r>
            <a:r>
              <a:rPr lang="en-US" sz="2200" b="1" dirty="0">
                <a:latin typeface="Courier New" charset="0"/>
                <a:cs typeface="Courier New" charset="0"/>
              </a:rPr>
              <a:t> </a:t>
            </a:r>
            <a:r>
              <a:rPr lang="en-US" sz="2200" b="1" dirty="0" err="1">
                <a:latin typeface="Courier New" charset="0"/>
                <a:cs typeface="Courier New" charset="0"/>
              </a:rPr>
              <a:t>i</a:t>
            </a:r>
            <a:r>
              <a:rPr lang="en-US" sz="2200" b="1" dirty="0">
                <a:latin typeface="Courier New" charset="0"/>
                <a:cs typeface="Courier New" charset="0"/>
              </a:rPr>
              <a:t>) { … }</a:t>
            </a:r>
          </a:p>
          <a:p>
            <a:endParaRPr lang="en-US" sz="2200" b="1" dirty="0">
              <a:latin typeface="Courier New" charset="0"/>
              <a:cs typeface="Courier New" charset="0"/>
            </a:endParaRPr>
          </a:p>
          <a:p>
            <a:r>
              <a:rPr lang="en-US" sz="2200" b="1" dirty="0">
                <a:latin typeface="Courier New" charset="0"/>
                <a:cs typeface="Courier New" charset="0"/>
              </a:rPr>
              <a:t>  </a:t>
            </a:r>
            <a:r>
              <a:rPr lang="en-US" sz="2200" b="1" dirty="0" err="1">
                <a:latin typeface="Courier New" charset="0"/>
                <a:cs typeface="Courier New" charset="0"/>
              </a:rPr>
              <a:t>int</a:t>
            </a:r>
            <a:r>
              <a:rPr lang="en-US" sz="2200" b="1" dirty="0">
                <a:latin typeface="Courier New" charset="0"/>
                <a:cs typeface="Courier New" charset="0"/>
              </a:rPr>
              <a:t> size() { … }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852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Code Structure (cont.)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1905000"/>
            <a:ext cx="6705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charset="0"/>
                <a:ea typeface="ＭＳ Ｐゴシック" charset="0"/>
              </a:defRPr>
            </a:lvl9pPr>
          </a:lstStyle>
          <a:p>
            <a:r>
              <a:rPr lang="en-US" sz="2200" b="1" dirty="0">
                <a:latin typeface="Courier New" charset="0"/>
                <a:cs typeface="Courier New" charset="0"/>
              </a:rPr>
              <a:t>class </a:t>
            </a:r>
            <a:r>
              <a:rPr lang="en-US" sz="2200" b="1" dirty="0" err="1" smtClean="0">
                <a:latin typeface="Courier New" charset="0"/>
                <a:cs typeface="Courier New" charset="0"/>
              </a:rPr>
              <a:t>ListOfAnimals</a:t>
            </a:r>
            <a:endParaRPr lang="en-US" sz="2200" b="1" dirty="0">
              <a:latin typeface="Courier New" charset="0"/>
              <a:cs typeface="Courier New" charset="0"/>
            </a:endParaRPr>
          </a:p>
          <a:p>
            <a:r>
              <a:rPr lang="en-US" sz="2200" b="1" dirty="0">
                <a:latin typeface="Courier New" charset="0"/>
                <a:cs typeface="Courier New" charset="0"/>
              </a:rPr>
              <a:t>{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  void add</a:t>
            </a:r>
            <a:r>
              <a:rPr lang="en-US" sz="2200" b="1" dirty="0" smtClean="0">
                <a:latin typeface="Courier New" charset="0"/>
                <a:cs typeface="Courier New" charset="0"/>
              </a:rPr>
              <a:t>(</a:t>
            </a:r>
            <a:r>
              <a:rPr lang="en-US" sz="2200" b="1" dirty="0" smtClean="0">
                <a:solidFill>
                  <a:srgbClr val="00B0F0"/>
                </a:solidFill>
                <a:latin typeface="Courier New" charset="0"/>
                <a:cs typeface="Courier New" charset="0"/>
              </a:rPr>
              <a:t>Animal</a:t>
            </a:r>
            <a:r>
              <a:rPr lang="en-US" sz="22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200" b="1" dirty="0" err="1">
                <a:latin typeface="Courier New" charset="0"/>
                <a:cs typeface="Courier New" charset="0"/>
              </a:rPr>
              <a:t>num</a:t>
            </a:r>
            <a:r>
              <a:rPr lang="en-US" sz="2200" b="1" dirty="0">
                <a:latin typeface="Courier New" charset="0"/>
                <a:cs typeface="Courier New" charset="0"/>
              </a:rPr>
              <a:t>) { … }</a:t>
            </a:r>
          </a:p>
          <a:p>
            <a:endParaRPr lang="en-US" sz="2200" b="1" dirty="0">
              <a:latin typeface="Courier New" charset="0"/>
              <a:cs typeface="Courier New" charset="0"/>
            </a:endParaRPr>
          </a:p>
          <a:p>
            <a:r>
              <a:rPr lang="en-US" sz="2200" b="1" dirty="0">
                <a:latin typeface="Courier New" charset="0"/>
                <a:cs typeface="Courier New" charset="0"/>
              </a:rPr>
              <a:t>  </a:t>
            </a:r>
            <a:r>
              <a:rPr lang="en-US" sz="2200" b="1" dirty="0" smtClean="0">
                <a:solidFill>
                  <a:srgbClr val="00B0F0"/>
                </a:solidFill>
                <a:latin typeface="Courier New" charset="0"/>
                <a:cs typeface="Courier New" charset="0"/>
              </a:rPr>
              <a:t>Animal</a:t>
            </a:r>
            <a:r>
              <a:rPr lang="en-US" sz="22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2200" b="1" dirty="0">
                <a:latin typeface="Courier New" charset="0"/>
                <a:cs typeface="Courier New" charset="0"/>
              </a:rPr>
              <a:t>get(</a:t>
            </a:r>
            <a:r>
              <a:rPr lang="en-US" sz="2200" b="1" dirty="0" err="1">
                <a:latin typeface="Courier New" charset="0"/>
                <a:cs typeface="Courier New" charset="0"/>
              </a:rPr>
              <a:t>int</a:t>
            </a:r>
            <a:r>
              <a:rPr lang="en-US" sz="2200" b="1" dirty="0">
                <a:latin typeface="Courier New" charset="0"/>
                <a:cs typeface="Courier New" charset="0"/>
              </a:rPr>
              <a:t> </a:t>
            </a:r>
            <a:r>
              <a:rPr lang="en-US" sz="2200" b="1" dirty="0" err="1">
                <a:latin typeface="Courier New" charset="0"/>
                <a:cs typeface="Courier New" charset="0"/>
              </a:rPr>
              <a:t>i</a:t>
            </a:r>
            <a:r>
              <a:rPr lang="en-US" sz="2200" b="1" dirty="0">
                <a:latin typeface="Courier New" charset="0"/>
                <a:cs typeface="Courier New" charset="0"/>
              </a:rPr>
              <a:t>) { … }</a:t>
            </a:r>
          </a:p>
          <a:p>
            <a:endParaRPr lang="en-US" sz="2200" b="1" dirty="0">
              <a:latin typeface="Courier New" charset="0"/>
              <a:cs typeface="Courier New" charset="0"/>
            </a:endParaRPr>
          </a:p>
          <a:p>
            <a:r>
              <a:rPr lang="en-US" sz="2200" b="1" dirty="0">
                <a:latin typeface="Courier New" charset="0"/>
                <a:cs typeface="Courier New" charset="0"/>
              </a:rPr>
              <a:t>  </a:t>
            </a:r>
            <a:r>
              <a:rPr lang="en-US" sz="2200" b="1" dirty="0" err="1">
                <a:latin typeface="Courier New" charset="0"/>
                <a:cs typeface="Courier New" charset="0"/>
              </a:rPr>
              <a:t>int</a:t>
            </a:r>
            <a:r>
              <a:rPr lang="en-US" sz="2200" b="1" dirty="0">
                <a:latin typeface="Courier New" charset="0"/>
                <a:cs typeface="Courier New" charset="0"/>
              </a:rPr>
              <a:t> size() { … }</a:t>
            </a:r>
          </a:p>
          <a:p>
            <a:r>
              <a:rPr lang="en-US" sz="2200" b="1" dirty="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200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792162"/>
          </a:xfrm>
        </p:spPr>
        <p:txBody>
          <a:bodyPr/>
          <a:lstStyle/>
          <a:p>
            <a:r>
              <a:rPr lang="en-US" dirty="0" smtClean="0"/>
              <a:t>Generics – Parametric Polymorphism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2057400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List&lt;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void add(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get(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 { … }</a:t>
            </a:r>
          </a:p>
          <a:p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size() { … }</a:t>
            </a:r>
          </a:p>
          <a:p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124200" y="1447800"/>
            <a:ext cx="3200400" cy="381000"/>
          </a:xfrm>
          <a:prstGeom prst="wedgeRoundRectCallout">
            <a:avLst>
              <a:gd name="adj1" fmla="val -20321"/>
              <a:gd name="adj2" fmla="val 1171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parameter</a:t>
            </a:r>
            <a:endParaRPr lang="en-US" sz="2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2743200"/>
            <a:ext cx="1905000" cy="381000"/>
          </a:xfrm>
          <a:prstGeom prst="wedgeRoundRectCallout">
            <a:avLst>
              <a:gd name="adj1" fmla="val -69043"/>
              <a:gd name="adj2" fmla="val -1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</a:t>
            </a:r>
            <a:r>
              <a:rPr lang="en-US" b="1" dirty="0" smtClean="0"/>
              <a:t>X</a:t>
            </a:r>
            <a:endParaRPr lang="en-US" sz="2400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3505200"/>
            <a:ext cx="1905000" cy="381000"/>
          </a:xfrm>
          <a:prstGeom prst="wedgeRoundRectCallout">
            <a:avLst>
              <a:gd name="adj1" fmla="val -69043"/>
              <a:gd name="adj2" fmla="val -1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</a:t>
            </a:r>
            <a:r>
              <a:rPr lang="en-US" b="1" dirty="0" smtClean="0"/>
              <a:t>X</a:t>
            </a:r>
            <a:endParaRPr lang="en-US" sz="2400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5791200" y="4114800"/>
            <a:ext cx="1905000" cy="381000"/>
          </a:xfrm>
          <a:prstGeom prst="wedgeRoundRectCallout">
            <a:avLst>
              <a:gd name="adj1" fmla="val -69043"/>
              <a:gd name="adj2" fmla="val -15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</a:t>
            </a:r>
            <a:r>
              <a:rPr lang="en-US" b="1" dirty="0" smtClean="0"/>
              <a:t>X</a:t>
            </a:r>
            <a:endParaRPr lang="en-US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4953000"/>
            <a:ext cx="8458200" cy="1143000"/>
            <a:chOff x="457200" y="4953000"/>
            <a:chExt cx="8458200" cy="1143000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57200" y="4953000"/>
              <a:ext cx="7391400" cy="1143000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ts val="580"/>
                </a:spcBef>
                <a:spcAft>
                  <a:spcPts val="0"/>
                </a:spcAft>
                <a:buClr>
                  <a:schemeClr val="accent1"/>
                </a:buClr>
                <a:buSzPct val="85000"/>
                <a:buFont typeface="Wingdings 2"/>
                <a:buChar char=""/>
                <a:tabLst/>
                <a:defRPr/>
              </a:pPr>
              <a:r>
                <a:rPr lang="en-US" sz="2200" b="1" dirty="0" smtClean="0">
                  <a:latin typeface="Courier New" pitchFamily="49" charset="0"/>
                  <a:cs typeface="Courier New" pitchFamily="49" charset="0"/>
                </a:rPr>
                <a:t>List&lt;Animal&gt;</a:t>
              </a:r>
              <a:r>
                <a:rPr lang="en-US" sz="2600" dirty="0" smtClean="0"/>
                <a:t> ≡ </a:t>
              </a:r>
              <a:r>
                <a:rPr lang="en-US" sz="2200" b="1" dirty="0" smtClean="0">
                  <a:latin typeface="Courier New" pitchFamily="49" charset="0"/>
                  <a:cs typeface="Courier New" pitchFamily="49" charset="0"/>
                </a:rPr>
                <a:t>List </a:t>
              </a:r>
              <a:r>
                <a:rPr lang="en-US" sz="2200" dirty="0" smtClean="0">
                  <a:cs typeface="Courier New" pitchFamily="49" charset="0"/>
                </a:rPr>
                <a:t>of</a:t>
              </a:r>
              <a:r>
                <a:rPr lang="en-US" sz="2200" b="1" dirty="0" smtClean="0">
                  <a:latin typeface="Courier New" pitchFamily="49" charset="0"/>
                  <a:cs typeface="Courier New" pitchFamily="49" charset="0"/>
                </a:rPr>
                <a:t> Animal</a:t>
              </a:r>
              <a:r>
                <a:rPr lang="en-US" sz="2200" b="1" dirty="0" smtClean="0">
                  <a:cs typeface="Courier New" pitchFamily="49" charset="0"/>
                </a:rPr>
                <a:t>s</a:t>
              </a:r>
              <a:endParaRPr lang="en-US" sz="2200" b="1" dirty="0" smtClean="0">
                <a:latin typeface="Courier New" pitchFamily="49" charset="0"/>
                <a:cs typeface="Courier New" pitchFamily="49" charset="0"/>
              </a:endParaRPr>
            </a:p>
            <a:p>
              <a:pPr marL="274320" indent="-274320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/>
              </a:pPr>
              <a:r>
                <a:rPr kumimoji="0" lang="en-US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List&lt;Dog&gt;</a:t>
              </a:r>
              <a:r>
                <a:rPr kumimoji="0" lang="en-US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lang="en-US" sz="2600" dirty="0"/>
                <a:t>≡</a:t>
              </a:r>
              <a:r>
                <a:rPr kumimoji="0" lang="en-US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lang="en-US" sz="22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List </a:t>
              </a:r>
              <a:r>
                <a:rPr lang="en-US" sz="2200" dirty="0" smtClean="0">
                  <a:solidFill>
                    <a:prstClr val="black"/>
                  </a:solidFill>
                  <a:cs typeface="Courier New" pitchFamily="49" charset="0"/>
                </a:rPr>
                <a:t>of</a:t>
              </a:r>
              <a:r>
                <a:rPr lang="en-US" sz="2200" b="1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Dog</a:t>
              </a:r>
              <a:r>
                <a:rPr lang="en-US" sz="2200" b="1" dirty="0" smtClean="0">
                  <a:solidFill>
                    <a:prstClr val="black"/>
                  </a:solidFill>
                  <a:cs typeface="Courier New" pitchFamily="49" charset="0"/>
                </a:rPr>
                <a:t>s</a:t>
              </a:r>
              <a:endPara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6705600" y="4953000"/>
              <a:ext cx="2209800" cy="990600"/>
            </a:xfrm>
            <a:prstGeom prst="wedgeRoundRectCallout">
              <a:avLst>
                <a:gd name="adj1" fmla="val -62345"/>
                <a:gd name="adj2" fmla="val -1576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Customized</a:t>
              </a:r>
            </a:p>
            <a:p>
              <a:pPr algn="ctr"/>
              <a:r>
                <a:rPr lang="en-US" dirty="0" smtClean="0"/>
                <a:t>Lists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and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209800"/>
          </a:xfrm>
        </p:spPr>
        <p:txBody>
          <a:bodyPr>
            <a:noAutofit/>
          </a:bodyPr>
          <a:lstStyle/>
          <a:p>
            <a:r>
              <a:rPr lang="en-US" dirty="0" smtClean="0">
                <a:cs typeface="Courier New" pitchFamily="49" charset="0"/>
              </a:rPr>
              <a:t>Dog </a:t>
            </a:r>
            <a:r>
              <a:rPr lang="en-US" b="1" dirty="0" smtClean="0">
                <a:solidFill>
                  <a:srgbClr val="00B0F0"/>
                </a:solidFill>
                <a:cs typeface="Courier New" pitchFamily="49" charset="0"/>
              </a:rPr>
              <a:t>&lt;:</a:t>
            </a:r>
            <a:r>
              <a:rPr lang="en-US" dirty="0" smtClean="0">
                <a:cs typeface="Courier New" pitchFamily="49" charset="0"/>
              </a:rPr>
              <a:t> Animal   (Dog </a:t>
            </a:r>
            <a:r>
              <a:rPr lang="en-US" b="1" dirty="0" smtClean="0">
                <a:cs typeface="Courier New" pitchFamily="49" charset="0"/>
              </a:rPr>
              <a:t>is an </a:t>
            </a:r>
            <a:r>
              <a:rPr lang="en-US" dirty="0" smtClean="0">
                <a:cs typeface="Courier New" pitchFamily="49" charset="0"/>
              </a:rPr>
              <a:t>Animal).</a:t>
            </a:r>
          </a:p>
          <a:p>
            <a:r>
              <a:rPr lang="en-US" dirty="0" smtClean="0">
                <a:cs typeface="Courier New" pitchFamily="49" charset="0"/>
              </a:rPr>
              <a:t>Cat </a:t>
            </a:r>
            <a:r>
              <a:rPr lang="en-US" b="1" dirty="0" smtClean="0">
                <a:solidFill>
                  <a:srgbClr val="00B0F0"/>
                </a:solidFill>
                <a:cs typeface="Courier New" pitchFamily="49" charset="0"/>
              </a:rPr>
              <a:t>&lt;:</a:t>
            </a:r>
            <a:r>
              <a:rPr lang="en-US" dirty="0" smtClean="0">
                <a:cs typeface="Courier New" pitchFamily="49" charset="0"/>
              </a:rPr>
              <a:t> Animal   (Cat </a:t>
            </a:r>
            <a:r>
              <a:rPr lang="en-US" b="1" dirty="0" smtClean="0">
                <a:cs typeface="Courier New" pitchFamily="49" charset="0"/>
              </a:rPr>
              <a:t>is an </a:t>
            </a:r>
            <a:r>
              <a:rPr lang="en-US" dirty="0" smtClean="0">
                <a:cs typeface="Courier New" pitchFamily="49" charset="0"/>
              </a:rPr>
              <a:t>Animal).</a:t>
            </a:r>
          </a:p>
          <a:p>
            <a:pPr>
              <a:buNone/>
            </a:pP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List&lt;Dog&gt;  </a:t>
            </a:r>
            <a:r>
              <a:rPr lang="en-US" b="1" dirty="0" smtClean="0">
                <a:solidFill>
                  <a:srgbClr val="00B0F0"/>
                </a:solidFill>
                <a:cs typeface="Courier New" pitchFamily="49" charset="0"/>
              </a:rPr>
              <a:t>&lt;:</a:t>
            </a:r>
            <a:r>
              <a:rPr lang="en-US" dirty="0" smtClean="0">
                <a:cs typeface="Courier New" pitchFamily="49" charset="0"/>
              </a:rPr>
              <a:t>  List&lt;Animal&gt;</a:t>
            </a:r>
            <a:endParaRPr lang="en-US" dirty="0">
              <a:solidFill>
                <a:srgbClr val="00B0F0"/>
              </a:solidFill>
              <a:cs typeface="Courier New" pitchFamily="49" charset="0"/>
            </a:endParaRPr>
          </a:p>
        </p:txBody>
      </p:sp>
      <p:pic>
        <p:nvPicPr>
          <p:cNvPr id="1028" name="Picture 4" descr="C:\Documents and Settings\John\Local Settings\Temporary Internet Files\Content.IE5\E15G90WO\MC90043156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590800"/>
            <a:ext cx="838200" cy="838200"/>
          </a:xfrm>
          <a:prstGeom prst="rect">
            <a:avLst/>
          </a:prstGeom>
          <a:noFill/>
        </p:spPr>
      </p:pic>
      <p:sp>
        <p:nvSpPr>
          <p:cNvPr id="5" name="Vertical Scroll 4"/>
          <p:cNvSpPr/>
          <p:nvPr/>
        </p:nvSpPr>
        <p:spPr>
          <a:xfrm>
            <a:off x="2895600" y="3581400"/>
            <a:ext cx="1927022" cy="978975"/>
          </a:xfrm>
          <a:prstGeom prst="verticalScroll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No!</a:t>
            </a:r>
            <a:endParaRPr lang="en-US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4876800"/>
            <a:ext cx="6629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 List&lt;Animal&gt; can add a Cat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to itself.</a:t>
            </a:r>
            <a:b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A List&lt;Dog&gt; cannot.</a:t>
            </a:r>
            <a:endParaRPr lang="en-US" kern="0" dirty="0">
              <a:solidFill>
                <a:srgbClr val="00B0F0"/>
              </a:solidFill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Blank Presentation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va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</TotalTime>
  <Words>2040</Words>
  <Application>Microsoft Macintosh PowerPoint</Application>
  <PresentationFormat>On-screen Show (4:3)</PresentationFormat>
  <Paragraphs>358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 Presentation</vt:lpstr>
      <vt:lpstr>Taming the Wildcards: Combining Definition- and Use-Site Variance</vt:lpstr>
      <vt:lpstr>Outline</vt:lpstr>
      <vt:lpstr>Software Reusability</vt:lpstr>
      <vt:lpstr>Subtyping – Inclusion Polymorphism</vt:lpstr>
      <vt:lpstr>Subtyping – Example Client</vt:lpstr>
      <vt:lpstr>Common Code Structure</vt:lpstr>
      <vt:lpstr>Common Code Structure (cont.)</vt:lpstr>
      <vt:lpstr>Generics – Parametric Polymorphism</vt:lpstr>
      <vt:lpstr>Generics and Subtyping</vt:lpstr>
      <vt:lpstr>Variance Introduction</vt:lpstr>
      <vt:lpstr>Flavors of Variance - Covariance</vt:lpstr>
      <vt:lpstr>Flavors of Variance - Contravariance</vt:lpstr>
      <vt:lpstr>Four Flavors of Variance</vt:lpstr>
      <vt:lpstr>Definition-Site Variance (C#/ Scala)</vt:lpstr>
      <vt:lpstr>Use-Site Variance (Java Wildcards)</vt:lpstr>
      <vt:lpstr>Use-Site Variance (Java Wildcards)</vt:lpstr>
      <vt:lpstr>Use-Site Variance (Java Wildcards)</vt:lpstr>
      <vt:lpstr>Use-Site Variance (Java Wildcards)</vt:lpstr>
      <vt:lpstr>Definition-Site:  Pros</vt:lpstr>
      <vt:lpstr>Definition-Site:  Cons</vt:lpstr>
      <vt:lpstr>Use-Site:  Pros</vt:lpstr>
      <vt:lpstr>Use-Site Cons:</vt:lpstr>
      <vt:lpstr>Wildcards Criticism</vt:lpstr>
      <vt:lpstr>Our Approach:  Take Best of Both Worlds</vt:lpstr>
      <vt:lpstr>Fewer Wildcard Annotations</vt:lpstr>
      <vt:lpstr>VarLang Calculus</vt:lpstr>
      <vt:lpstr>Variance Lattice</vt:lpstr>
      <vt:lpstr>Java to VarLang Calculus</vt:lpstr>
      <vt:lpstr>Infer Definition-Site Variance</vt:lpstr>
      <vt:lpstr>Case Study:  Definition-Site Inference for Java</vt:lpstr>
      <vt:lpstr>Sample Results from Case Study</vt:lpstr>
      <vt:lpstr>Insights into Formal Reasoning</vt:lpstr>
      <vt:lpstr>Standard Modeling: Variance Lattice</vt:lpstr>
      <vt:lpstr>Variance of a Type</vt:lpstr>
      <vt:lpstr>Subtype Lifting Lemma</vt:lpstr>
      <vt:lpstr>Variance Composition</vt:lpstr>
      <vt:lpstr>Deriving Transform Operator</vt:lpstr>
      <vt:lpstr>Summary of Transform</vt:lpstr>
      <vt:lpstr>Definition of var predicate</vt:lpstr>
      <vt:lpstr>General Theory – Template for Adding Variance</vt:lpstr>
      <vt:lpstr>Summary of Contributions</vt:lpstr>
      <vt:lpstr>PowerPoint Presentation</vt:lpstr>
    </vt:vector>
  </TitlesOfParts>
  <Company>Ž退Ԝজ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goes here</dc:title>
  <dc:creator>Nina Sossen</dc:creator>
  <cp:lastModifiedBy>John</cp:lastModifiedBy>
  <cp:revision>295</cp:revision>
  <dcterms:created xsi:type="dcterms:W3CDTF">2004-04-06T18:28:08Z</dcterms:created>
  <dcterms:modified xsi:type="dcterms:W3CDTF">2013-02-06T03:06:31Z</dcterms:modified>
</cp:coreProperties>
</file>