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8"/>
  </p:notesMasterIdLst>
  <p:sldIdLst>
    <p:sldId id="256" r:id="rId2"/>
    <p:sldId id="278" r:id="rId3"/>
    <p:sldId id="277" r:id="rId4"/>
    <p:sldId id="257" r:id="rId5"/>
    <p:sldId id="262" r:id="rId6"/>
    <p:sldId id="286" r:id="rId7"/>
    <p:sldId id="279" r:id="rId8"/>
    <p:sldId id="280" r:id="rId9"/>
    <p:sldId id="282" r:id="rId10"/>
    <p:sldId id="290" r:id="rId11"/>
    <p:sldId id="283" r:id="rId12"/>
    <p:sldId id="284" r:id="rId13"/>
    <p:sldId id="298" r:id="rId14"/>
    <p:sldId id="291" r:id="rId15"/>
    <p:sldId id="292" r:id="rId16"/>
    <p:sldId id="293" r:id="rId17"/>
    <p:sldId id="295" r:id="rId18"/>
    <p:sldId id="267" r:id="rId19"/>
    <p:sldId id="301" r:id="rId20"/>
    <p:sldId id="270" r:id="rId21"/>
    <p:sldId id="296" r:id="rId22"/>
    <p:sldId id="303" r:id="rId23"/>
    <p:sldId id="302" r:id="rId24"/>
    <p:sldId id="274" r:id="rId25"/>
    <p:sldId id="299" r:id="rId26"/>
    <p:sldId id="29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BAED44-6BC3-E549-BDFF-DCE8F89BEB29}" v="463" dt="2025-04-03T18:51:55.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66"/>
    <p:restoredTop sz="94683"/>
  </p:normalViewPr>
  <p:slideViewPr>
    <p:cSldViewPr snapToGrid="0">
      <p:cViewPr varScale="1">
        <p:scale>
          <a:sx n="139" d="100"/>
          <a:sy n="139" d="100"/>
        </p:scale>
        <p:origin x="122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52F0BF-1CCA-453C-8282-73099BEAA3F4}" type="doc">
      <dgm:prSet loTypeId="urn:microsoft.com/office/officeart/2018/2/layout/IconLabelList" loCatId="icon" qsTypeId="urn:microsoft.com/office/officeart/2005/8/quickstyle/simple1" qsCatId="simple" csTypeId="urn:microsoft.com/office/officeart/2005/8/colors/accent4_5" csCatId="accent4" phldr="1"/>
      <dgm:spPr/>
      <dgm:t>
        <a:bodyPr/>
        <a:lstStyle/>
        <a:p>
          <a:endParaRPr lang="en-US"/>
        </a:p>
      </dgm:t>
    </dgm:pt>
    <dgm:pt modelId="{26D2D02F-C51D-4747-8494-C0FBEF3AE6B9}">
      <dgm:prSet/>
      <dgm:spPr/>
      <dgm:t>
        <a:bodyPr/>
        <a:lstStyle/>
        <a:p>
          <a:pPr>
            <a:lnSpc>
              <a:spcPct val="100000"/>
            </a:lnSpc>
          </a:pPr>
          <a:r>
            <a:rPr lang="en-US"/>
            <a:t>Current Challenges in CVE Reporting</a:t>
          </a:r>
        </a:p>
      </dgm:t>
    </dgm:pt>
    <dgm:pt modelId="{205ACCA1-299E-4B10-99F1-0E4CFE091BAD}" type="parTrans" cxnId="{A43359E9-D362-4975-9224-8FE43454E1B2}">
      <dgm:prSet/>
      <dgm:spPr/>
      <dgm:t>
        <a:bodyPr/>
        <a:lstStyle/>
        <a:p>
          <a:endParaRPr lang="en-US"/>
        </a:p>
      </dgm:t>
    </dgm:pt>
    <dgm:pt modelId="{3BC2C534-126A-469E-B4F4-E630CD470C47}" type="sibTrans" cxnId="{A43359E9-D362-4975-9224-8FE43454E1B2}">
      <dgm:prSet/>
      <dgm:spPr/>
      <dgm:t>
        <a:bodyPr/>
        <a:lstStyle/>
        <a:p>
          <a:pPr>
            <a:lnSpc>
              <a:spcPct val="100000"/>
            </a:lnSpc>
          </a:pPr>
          <a:endParaRPr lang="en-US"/>
        </a:p>
      </dgm:t>
    </dgm:pt>
    <dgm:pt modelId="{69B94C16-5F05-447B-B74C-361DD27CFC9C}">
      <dgm:prSet/>
      <dgm:spPr/>
      <dgm:t>
        <a:bodyPr/>
        <a:lstStyle/>
        <a:p>
          <a:pPr>
            <a:lnSpc>
              <a:spcPct val="100000"/>
            </a:lnSpc>
          </a:pPr>
          <a:r>
            <a:rPr lang="en-US" dirty="0"/>
            <a:t>Proposed Enhancements to CVE Data Quality</a:t>
          </a:r>
        </a:p>
      </dgm:t>
    </dgm:pt>
    <dgm:pt modelId="{CB5253B1-53D4-440F-B6AC-C707A9894466}" type="parTrans" cxnId="{F3CE8478-EE59-4440-8C7F-DA95FBBAFFC2}">
      <dgm:prSet/>
      <dgm:spPr/>
      <dgm:t>
        <a:bodyPr/>
        <a:lstStyle/>
        <a:p>
          <a:endParaRPr lang="en-US"/>
        </a:p>
      </dgm:t>
    </dgm:pt>
    <dgm:pt modelId="{F2E00A0E-4DF2-422E-A971-9E5AA76098D7}" type="sibTrans" cxnId="{F3CE8478-EE59-4440-8C7F-DA95FBBAFFC2}">
      <dgm:prSet/>
      <dgm:spPr/>
      <dgm:t>
        <a:bodyPr/>
        <a:lstStyle/>
        <a:p>
          <a:pPr>
            <a:lnSpc>
              <a:spcPct val="100000"/>
            </a:lnSpc>
          </a:pPr>
          <a:endParaRPr lang="en-US"/>
        </a:p>
      </dgm:t>
    </dgm:pt>
    <dgm:pt modelId="{26BA791C-4757-4144-A3DD-4EE8DB9D1DFA}">
      <dgm:prSet/>
      <dgm:spPr/>
      <dgm:t>
        <a:bodyPr/>
        <a:lstStyle/>
        <a:p>
          <a:pPr>
            <a:lnSpc>
              <a:spcPct val="100000"/>
            </a:lnSpc>
          </a:pPr>
          <a:r>
            <a:rPr lang="en-US" dirty="0"/>
            <a:t>Stakeholder Collaboration</a:t>
          </a:r>
        </a:p>
      </dgm:t>
    </dgm:pt>
    <dgm:pt modelId="{E9F77683-1AF6-4280-A46C-FA24E90D9673}" type="parTrans" cxnId="{38F6AB6C-34C4-43D8-BDF2-C8DA9C48ADE2}">
      <dgm:prSet/>
      <dgm:spPr/>
      <dgm:t>
        <a:bodyPr/>
        <a:lstStyle/>
        <a:p>
          <a:endParaRPr lang="en-US"/>
        </a:p>
      </dgm:t>
    </dgm:pt>
    <dgm:pt modelId="{48247A9D-8B59-4E4D-B74E-215372674845}" type="sibTrans" cxnId="{38F6AB6C-34C4-43D8-BDF2-C8DA9C48ADE2}">
      <dgm:prSet/>
      <dgm:spPr/>
      <dgm:t>
        <a:bodyPr/>
        <a:lstStyle/>
        <a:p>
          <a:endParaRPr lang="en-US"/>
        </a:p>
      </dgm:t>
    </dgm:pt>
    <dgm:pt modelId="{FD8FE941-E8E0-4D52-BA50-506897497481}" type="pres">
      <dgm:prSet presAssocID="{B052F0BF-1CCA-453C-8282-73099BEAA3F4}" presName="root" presStyleCnt="0">
        <dgm:presLayoutVars>
          <dgm:dir/>
          <dgm:resizeHandles val="exact"/>
        </dgm:presLayoutVars>
      </dgm:prSet>
      <dgm:spPr/>
    </dgm:pt>
    <dgm:pt modelId="{237CDEE4-FFB0-4067-8E0B-E40A64192680}" type="pres">
      <dgm:prSet presAssocID="{26D2D02F-C51D-4747-8494-C0FBEF3AE6B9}" presName="compNode" presStyleCnt="0"/>
      <dgm:spPr/>
    </dgm:pt>
    <dgm:pt modelId="{D908CBFF-D6C4-4B3D-A038-6389BD93147B}" type="pres">
      <dgm:prSet presAssocID="{26D2D02F-C51D-4747-8494-C0FBEF3AE6B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00C5AF3F-774A-4CF8-8EEC-100991369C2E}" type="pres">
      <dgm:prSet presAssocID="{26D2D02F-C51D-4747-8494-C0FBEF3AE6B9}" presName="spaceRect" presStyleCnt="0"/>
      <dgm:spPr/>
    </dgm:pt>
    <dgm:pt modelId="{5EA3857B-622E-4662-8BF4-C669509E9266}" type="pres">
      <dgm:prSet presAssocID="{26D2D02F-C51D-4747-8494-C0FBEF3AE6B9}" presName="textRect" presStyleLbl="revTx" presStyleIdx="0" presStyleCnt="3">
        <dgm:presLayoutVars>
          <dgm:chMax val="1"/>
          <dgm:chPref val="1"/>
        </dgm:presLayoutVars>
      </dgm:prSet>
      <dgm:spPr/>
    </dgm:pt>
    <dgm:pt modelId="{F34E42C3-9EDA-4AF8-B0BE-6B5AE60626E6}" type="pres">
      <dgm:prSet presAssocID="{3BC2C534-126A-469E-B4F4-E630CD470C47}" presName="sibTrans" presStyleCnt="0"/>
      <dgm:spPr/>
    </dgm:pt>
    <dgm:pt modelId="{DC6B2351-ECCB-4FE2-97BA-428339B3EB45}" type="pres">
      <dgm:prSet presAssocID="{69B94C16-5F05-447B-B74C-361DD27CFC9C}" presName="compNode" presStyleCnt="0"/>
      <dgm:spPr/>
    </dgm:pt>
    <dgm:pt modelId="{6DE6AC4D-AB3F-487A-895E-F16A054E735A}" type="pres">
      <dgm:prSet presAssocID="{69B94C16-5F05-447B-B74C-361DD27CFC9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 List"/>
        </a:ext>
      </dgm:extLst>
    </dgm:pt>
    <dgm:pt modelId="{8107D2EC-A622-4828-B39D-703945335F82}" type="pres">
      <dgm:prSet presAssocID="{69B94C16-5F05-447B-B74C-361DD27CFC9C}" presName="spaceRect" presStyleCnt="0"/>
      <dgm:spPr/>
    </dgm:pt>
    <dgm:pt modelId="{AD9FE64A-322A-4322-B8DE-F7722F856568}" type="pres">
      <dgm:prSet presAssocID="{69B94C16-5F05-447B-B74C-361DD27CFC9C}" presName="textRect" presStyleLbl="revTx" presStyleIdx="1" presStyleCnt="3">
        <dgm:presLayoutVars>
          <dgm:chMax val="1"/>
          <dgm:chPref val="1"/>
        </dgm:presLayoutVars>
      </dgm:prSet>
      <dgm:spPr/>
    </dgm:pt>
    <dgm:pt modelId="{DC6B538F-E834-4C89-A3A1-9D720E47A249}" type="pres">
      <dgm:prSet presAssocID="{F2E00A0E-4DF2-422E-A971-9E5AA76098D7}" presName="sibTrans" presStyleCnt="0"/>
      <dgm:spPr/>
    </dgm:pt>
    <dgm:pt modelId="{5ABCA940-A7A9-4991-B812-411C79BC9516}" type="pres">
      <dgm:prSet presAssocID="{26BA791C-4757-4144-A3DD-4EE8DB9D1DFA}" presName="compNode" presStyleCnt="0"/>
      <dgm:spPr/>
    </dgm:pt>
    <dgm:pt modelId="{F1FA629A-F311-45EF-83E5-675C0430141D}" type="pres">
      <dgm:prSet presAssocID="{26BA791C-4757-4144-A3DD-4EE8DB9D1DF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sers"/>
        </a:ext>
      </dgm:extLst>
    </dgm:pt>
    <dgm:pt modelId="{00CAF339-F841-483F-820D-9A9CEA0EE9AE}" type="pres">
      <dgm:prSet presAssocID="{26BA791C-4757-4144-A3DD-4EE8DB9D1DFA}" presName="spaceRect" presStyleCnt="0"/>
      <dgm:spPr/>
    </dgm:pt>
    <dgm:pt modelId="{0C4DAE61-6D34-4DEB-ACBD-44689EDB9A6A}" type="pres">
      <dgm:prSet presAssocID="{26BA791C-4757-4144-A3DD-4EE8DB9D1DFA}" presName="textRect" presStyleLbl="revTx" presStyleIdx="2" presStyleCnt="3">
        <dgm:presLayoutVars>
          <dgm:chMax val="1"/>
          <dgm:chPref val="1"/>
        </dgm:presLayoutVars>
      </dgm:prSet>
      <dgm:spPr/>
    </dgm:pt>
  </dgm:ptLst>
  <dgm:cxnLst>
    <dgm:cxn modelId="{710BFA02-9921-B54C-A540-09C60F7380FF}" type="presOf" srcId="{69B94C16-5F05-447B-B74C-361DD27CFC9C}" destId="{AD9FE64A-322A-4322-B8DE-F7722F856568}" srcOrd="0" destOrd="0" presId="urn:microsoft.com/office/officeart/2018/2/layout/IconLabelList"/>
    <dgm:cxn modelId="{21835E6C-89F5-6E4B-A33F-3D756630E36A}" type="presOf" srcId="{B052F0BF-1CCA-453C-8282-73099BEAA3F4}" destId="{FD8FE941-E8E0-4D52-BA50-506897497481}" srcOrd="0" destOrd="0" presId="urn:microsoft.com/office/officeart/2018/2/layout/IconLabelList"/>
    <dgm:cxn modelId="{38F6AB6C-34C4-43D8-BDF2-C8DA9C48ADE2}" srcId="{B052F0BF-1CCA-453C-8282-73099BEAA3F4}" destId="{26BA791C-4757-4144-A3DD-4EE8DB9D1DFA}" srcOrd="2" destOrd="0" parTransId="{E9F77683-1AF6-4280-A46C-FA24E90D9673}" sibTransId="{48247A9D-8B59-4E4D-B74E-215372674845}"/>
    <dgm:cxn modelId="{0813AE73-9DE4-9D45-986B-B2999337F2CC}" type="presOf" srcId="{26D2D02F-C51D-4747-8494-C0FBEF3AE6B9}" destId="{5EA3857B-622E-4662-8BF4-C669509E9266}" srcOrd="0" destOrd="0" presId="urn:microsoft.com/office/officeart/2018/2/layout/IconLabelList"/>
    <dgm:cxn modelId="{F3CE8478-EE59-4440-8C7F-DA95FBBAFFC2}" srcId="{B052F0BF-1CCA-453C-8282-73099BEAA3F4}" destId="{69B94C16-5F05-447B-B74C-361DD27CFC9C}" srcOrd="1" destOrd="0" parTransId="{CB5253B1-53D4-440F-B6AC-C707A9894466}" sibTransId="{F2E00A0E-4DF2-422E-A971-9E5AA76098D7}"/>
    <dgm:cxn modelId="{B8306ADA-B4B0-6148-B2B5-AEC5BA4B50A6}" type="presOf" srcId="{26BA791C-4757-4144-A3DD-4EE8DB9D1DFA}" destId="{0C4DAE61-6D34-4DEB-ACBD-44689EDB9A6A}" srcOrd="0" destOrd="0" presId="urn:microsoft.com/office/officeart/2018/2/layout/IconLabelList"/>
    <dgm:cxn modelId="{A43359E9-D362-4975-9224-8FE43454E1B2}" srcId="{B052F0BF-1CCA-453C-8282-73099BEAA3F4}" destId="{26D2D02F-C51D-4747-8494-C0FBEF3AE6B9}" srcOrd="0" destOrd="0" parTransId="{205ACCA1-299E-4B10-99F1-0E4CFE091BAD}" sibTransId="{3BC2C534-126A-469E-B4F4-E630CD470C47}"/>
    <dgm:cxn modelId="{AB923110-4DD8-814F-94BA-9F1A03A1D7B2}" type="presParOf" srcId="{FD8FE941-E8E0-4D52-BA50-506897497481}" destId="{237CDEE4-FFB0-4067-8E0B-E40A64192680}" srcOrd="0" destOrd="0" presId="urn:microsoft.com/office/officeart/2018/2/layout/IconLabelList"/>
    <dgm:cxn modelId="{A3606458-9785-4A43-A239-4541567ACC3D}" type="presParOf" srcId="{237CDEE4-FFB0-4067-8E0B-E40A64192680}" destId="{D908CBFF-D6C4-4B3D-A038-6389BD93147B}" srcOrd="0" destOrd="0" presId="urn:microsoft.com/office/officeart/2018/2/layout/IconLabelList"/>
    <dgm:cxn modelId="{B7789813-2C3B-804B-A76C-B86DFDF65108}" type="presParOf" srcId="{237CDEE4-FFB0-4067-8E0B-E40A64192680}" destId="{00C5AF3F-774A-4CF8-8EEC-100991369C2E}" srcOrd="1" destOrd="0" presId="urn:microsoft.com/office/officeart/2018/2/layout/IconLabelList"/>
    <dgm:cxn modelId="{03468A46-D0D7-CB4E-99DE-36C39E1E0BF9}" type="presParOf" srcId="{237CDEE4-FFB0-4067-8E0B-E40A64192680}" destId="{5EA3857B-622E-4662-8BF4-C669509E9266}" srcOrd="2" destOrd="0" presId="urn:microsoft.com/office/officeart/2018/2/layout/IconLabelList"/>
    <dgm:cxn modelId="{221F4ED1-821B-B24D-8F3C-FE5106221652}" type="presParOf" srcId="{FD8FE941-E8E0-4D52-BA50-506897497481}" destId="{F34E42C3-9EDA-4AF8-B0BE-6B5AE60626E6}" srcOrd="1" destOrd="0" presId="urn:microsoft.com/office/officeart/2018/2/layout/IconLabelList"/>
    <dgm:cxn modelId="{E83098D2-F1B4-444E-9CB7-FF098312C0F1}" type="presParOf" srcId="{FD8FE941-E8E0-4D52-BA50-506897497481}" destId="{DC6B2351-ECCB-4FE2-97BA-428339B3EB45}" srcOrd="2" destOrd="0" presId="urn:microsoft.com/office/officeart/2018/2/layout/IconLabelList"/>
    <dgm:cxn modelId="{392D83DF-69A1-AA4E-A33D-AF4F12C45DBD}" type="presParOf" srcId="{DC6B2351-ECCB-4FE2-97BA-428339B3EB45}" destId="{6DE6AC4D-AB3F-487A-895E-F16A054E735A}" srcOrd="0" destOrd="0" presId="urn:microsoft.com/office/officeart/2018/2/layout/IconLabelList"/>
    <dgm:cxn modelId="{D4658E02-CAA1-784E-B0FA-97ED5DEAA81B}" type="presParOf" srcId="{DC6B2351-ECCB-4FE2-97BA-428339B3EB45}" destId="{8107D2EC-A622-4828-B39D-703945335F82}" srcOrd="1" destOrd="0" presId="urn:microsoft.com/office/officeart/2018/2/layout/IconLabelList"/>
    <dgm:cxn modelId="{013CB34F-BDA0-6041-87A9-F0DF5D941D56}" type="presParOf" srcId="{DC6B2351-ECCB-4FE2-97BA-428339B3EB45}" destId="{AD9FE64A-322A-4322-B8DE-F7722F856568}" srcOrd="2" destOrd="0" presId="urn:microsoft.com/office/officeart/2018/2/layout/IconLabelList"/>
    <dgm:cxn modelId="{C258A614-9439-9E43-B527-FB9DAB016F63}" type="presParOf" srcId="{FD8FE941-E8E0-4D52-BA50-506897497481}" destId="{DC6B538F-E834-4C89-A3A1-9D720E47A249}" srcOrd="3" destOrd="0" presId="urn:microsoft.com/office/officeart/2018/2/layout/IconLabelList"/>
    <dgm:cxn modelId="{988087FC-5B20-B045-9B05-090B4E056D45}" type="presParOf" srcId="{FD8FE941-E8E0-4D52-BA50-506897497481}" destId="{5ABCA940-A7A9-4991-B812-411C79BC9516}" srcOrd="4" destOrd="0" presId="urn:microsoft.com/office/officeart/2018/2/layout/IconLabelList"/>
    <dgm:cxn modelId="{0DF56E5F-DA20-1940-AA14-DB904DAAC44A}" type="presParOf" srcId="{5ABCA940-A7A9-4991-B812-411C79BC9516}" destId="{F1FA629A-F311-45EF-83E5-675C0430141D}" srcOrd="0" destOrd="0" presId="urn:microsoft.com/office/officeart/2018/2/layout/IconLabelList"/>
    <dgm:cxn modelId="{0960E588-5AF9-D440-8E21-5086F2CA14B5}" type="presParOf" srcId="{5ABCA940-A7A9-4991-B812-411C79BC9516}" destId="{00CAF339-F841-483F-820D-9A9CEA0EE9AE}" srcOrd="1" destOrd="0" presId="urn:microsoft.com/office/officeart/2018/2/layout/IconLabelList"/>
    <dgm:cxn modelId="{0B8CC35A-6D28-DA41-BBA9-3FEE1B27C658}" type="presParOf" srcId="{5ABCA940-A7A9-4991-B812-411C79BC9516}" destId="{0C4DAE61-6D34-4DEB-ACBD-44689EDB9A6A}"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04B92B-2E05-4C6E-B7D6-1A6DD6EAC8CA}" type="doc">
      <dgm:prSet loTypeId="urn:microsoft.com/office/officeart/2005/8/layout/list1" loCatId="list" qsTypeId="urn:microsoft.com/office/officeart/2005/8/quickstyle/simple1" qsCatId="simple" csTypeId="urn:microsoft.com/office/officeart/2005/8/colors/accent4_2" csCatId="accent4" phldr="1"/>
      <dgm:spPr/>
      <dgm:t>
        <a:bodyPr/>
        <a:lstStyle/>
        <a:p>
          <a:endParaRPr lang="en-US"/>
        </a:p>
      </dgm:t>
    </dgm:pt>
    <dgm:pt modelId="{CC2147B7-5021-4130-A1FC-F75498C7F98C}">
      <dgm:prSet/>
      <dgm:spPr/>
      <dgm:t>
        <a:bodyPr/>
        <a:lstStyle/>
        <a:p>
          <a:r>
            <a:rPr lang="en-US" dirty="0"/>
            <a:t>Data Quality</a:t>
          </a:r>
        </a:p>
      </dgm:t>
    </dgm:pt>
    <dgm:pt modelId="{76ECFD51-C4AD-4075-9CF3-694AF410265E}" type="parTrans" cxnId="{3C1EB74D-05D0-4454-9BDC-2424D7E2CBCA}">
      <dgm:prSet/>
      <dgm:spPr/>
      <dgm:t>
        <a:bodyPr/>
        <a:lstStyle/>
        <a:p>
          <a:endParaRPr lang="en-US"/>
        </a:p>
      </dgm:t>
    </dgm:pt>
    <dgm:pt modelId="{80B4FA94-3D35-4E4A-AC54-835F8A2DCA0F}" type="sibTrans" cxnId="{3C1EB74D-05D0-4454-9BDC-2424D7E2CBCA}">
      <dgm:prSet/>
      <dgm:spPr/>
      <dgm:t>
        <a:bodyPr/>
        <a:lstStyle/>
        <a:p>
          <a:endParaRPr lang="en-US"/>
        </a:p>
      </dgm:t>
    </dgm:pt>
    <dgm:pt modelId="{FF6122F7-FC7A-4859-84F4-3BF04D4BEAD7}">
      <dgm:prSet/>
      <dgm:spPr/>
      <dgm:t>
        <a:bodyPr/>
        <a:lstStyle/>
        <a:p>
          <a:r>
            <a:rPr lang="en-US" dirty="0"/>
            <a:t>Schema variations from CVE &amp; NVD</a:t>
          </a:r>
        </a:p>
      </dgm:t>
    </dgm:pt>
    <dgm:pt modelId="{28F2762A-A160-4B3A-B44A-EAC95D9E0859}" type="parTrans" cxnId="{E2312B3C-A2F6-4EB6-B4FE-78CAEA692286}">
      <dgm:prSet/>
      <dgm:spPr/>
      <dgm:t>
        <a:bodyPr/>
        <a:lstStyle/>
        <a:p>
          <a:endParaRPr lang="en-US"/>
        </a:p>
      </dgm:t>
    </dgm:pt>
    <dgm:pt modelId="{A33B01C9-4602-4A1C-820B-5EC00851FB44}" type="sibTrans" cxnId="{E2312B3C-A2F6-4EB6-B4FE-78CAEA692286}">
      <dgm:prSet/>
      <dgm:spPr/>
      <dgm:t>
        <a:bodyPr/>
        <a:lstStyle/>
        <a:p>
          <a:endParaRPr lang="en-US"/>
        </a:p>
      </dgm:t>
    </dgm:pt>
    <dgm:pt modelId="{7203ECA5-6A5C-414D-BEEB-BE3D40ED7866}">
      <dgm:prSet/>
      <dgm:spPr/>
      <dgm:t>
        <a:bodyPr/>
        <a:lstStyle/>
        <a:p>
          <a:r>
            <a:rPr lang="en-US" dirty="0"/>
            <a:t>Data completeness varies by CNA</a:t>
          </a:r>
        </a:p>
      </dgm:t>
    </dgm:pt>
    <dgm:pt modelId="{E009A040-F550-4F7C-A5F4-EE139DD13399}" type="parTrans" cxnId="{F8AC1EB9-437C-48F6-82E0-745FFD1640CC}">
      <dgm:prSet/>
      <dgm:spPr/>
      <dgm:t>
        <a:bodyPr/>
        <a:lstStyle/>
        <a:p>
          <a:endParaRPr lang="en-US"/>
        </a:p>
      </dgm:t>
    </dgm:pt>
    <dgm:pt modelId="{CE8F7F3F-45FC-468E-B74E-9C6158DC9BD7}" type="sibTrans" cxnId="{F8AC1EB9-437C-48F6-82E0-745FFD1640CC}">
      <dgm:prSet/>
      <dgm:spPr/>
      <dgm:t>
        <a:bodyPr/>
        <a:lstStyle/>
        <a:p>
          <a:endParaRPr lang="en-US"/>
        </a:p>
      </dgm:t>
    </dgm:pt>
    <dgm:pt modelId="{278002D6-37CE-45B6-B34F-84A7022D0F81}">
      <dgm:prSet/>
      <dgm:spPr/>
      <dgm:t>
        <a:bodyPr/>
        <a:lstStyle/>
        <a:p>
          <a:r>
            <a:rPr lang="en-US" dirty="0"/>
            <a:t>Incomplete or Inaccurate Information</a:t>
          </a:r>
        </a:p>
      </dgm:t>
    </dgm:pt>
    <dgm:pt modelId="{7932BF48-C5BE-4F16-8949-DB6D3DB4B31F}" type="parTrans" cxnId="{E9030189-B569-4127-9ADA-066E549314FF}">
      <dgm:prSet/>
      <dgm:spPr/>
      <dgm:t>
        <a:bodyPr/>
        <a:lstStyle/>
        <a:p>
          <a:endParaRPr lang="en-US"/>
        </a:p>
      </dgm:t>
    </dgm:pt>
    <dgm:pt modelId="{96B7192C-901A-457B-8768-E6802D040579}" type="sibTrans" cxnId="{E9030189-B569-4127-9ADA-066E549314FF}">
      <dgm:prSet/>
      <dgm:spPr/>
      <dgm:t>
        <a:bodyPr/>
        <a:lstStyle/>
        <a:p>
          <a:endParaRPr lang="en-US"/>
        </a:p>
      </dgm:t>
    </dgm:pt>
    <dgm:pt modelId="{CC29AAF6-38CE-42B0-839C-7BCD98F6A6B1}">
      <dgm:prSet/>
      <dgm:spPr/>
      <dgm:t>
        <a:bodyPr/>
        <a:lstStyle/>
        <a:p>
          <a:r>
            <a:rPr lang="en-US" dirty="0"/>
            <a:t>Minimal required fields</a:t>
          </a:r>
        </a:p>
      </dgm:t>
    </dgm:pt>
    <dgm:pt modelId="{DE9C3354-BD9A-4F89-9FB7-B86B6D1EC283}" type="parTrans" cxnId="{005B96FE-9B7F-4B7E-B97D-8A2AC06F1C7A}">
      <dgm:prSet/>
      <dgm:spPr/>
      <dgm:t>
        <a:bodyPr/>
        <a:lstStyle/>
        <a:p>
          <a:endParaRPr lang="en-US"/>
        </a:p>
      </dgm:t>
    </dgm:pt>
    <dgm:pt modelId="{68ED36AC-03FC-4C00-9E71-288A320E288E}" type="sibTrans" cxnId="{005B96FE-9B7F-4B7E-B97D-8A2AC06F1C7A}">
      <dgm:prSet/>
      <dgm:spPr/>
      <dgm:t>
        <a:bodyPr/>
        <a:lstStyle/>
        <a:p>
          <a:endParaRPr lang="en-US"/>
        </a:p>
      </dgm:t>
    </dgm:pt>
    <dgm:pt modelId="{775E7C4D-6C04-4DC0-A83A-D99365C6BAFD}">
      <dgm:prSet/>
      <dgm:spPr/>
      <dgm:t>
        <a:bodyPr/>
        <a:lstStyle/>
        <a:p>
          <a:r>
            <a:rPr lang="en-US" dirty="0"/>
            <a:t>Minimal Data Provided</a:t>
          </a:r>
        </a:p>
      </dgm:t>
    </dgm:pt>
    <dgm:pt modelId="{0709CE91-21C6-4E72-A9BB-BFB290884191}" type="parTrans" cxnId="{D6CC3643-292C-49A0-9154-F1B3C4AC5010}">
      <dgm:prSet/>
      <dgm:spPr/>
      <dgm:t>
        <a:bodyPr/>
        <a:lstStyle/>
        <a:p>
          <a:endParaRPr lang="en-US"/>
        </a:p>
      </dgm:t>
    </dgm:pt>
    <dgm:pt modelId="{0E964FA0-3F09-4CF2-8806-FCD9AFAD0BAB}" type="sibTrans" cxnId="{D6CC3643-292C-49A0-9154-F1B3C4AC5010}">
      <dgm:prSet/>
      <dgm:spPr/>
      <dgm:t>
        <a:bodyPr/>
        <a:lstStyle/>
        <a:p>
          <a:endParaRPr lang="en-US"/>
        </a:p>
      </dgm:t>
    </dgm:pt>
    <dgm:pt modelId="{77621A44-D444-D045-895F-F08DAAACFA1E}">
      <dgm:prSet/>
      <dgm:spPr/>
      <dgm:t>
        <a:bodyPr/>
        <a:lstStyle/>
        <a:p>
          <a:r>
            <a:rPr lang="en-US" dirty="0"/>
            <a:t>Data Issues</a:t>
          </a:r>
        </a:p>
      </dgm:t>
    </dgm:pt>
    <dgm:pt modelId="{19652488-A878-5647-B373-78467E8EB7CD}" type="parTrans" cxnId="{0F631855-8FDC-5749-8176-152E2A5B1DA3}">
      <dgm:prSet/>
      <dgm:spPr/>
      <dgm:t>
        <a:bodyPr/>
        <a:lstStyle/>
        <a:p>
          <a:endParaRPr lang="en-US"/>
        </a:p>
      </dgm:t>
    </dgm:pt>
    <dgm:pt modelId="{8A0C898A-C88F-6549-A5BB-7D086590E0AA}" type="sibTrans" cxnId="{0F631855-8FDC-5749-8176-152E2A5B1DA3}">
      <dgm:prSet/>
      <dgm:spPr/>
      <dgm:t>
        <a:bodyPr/>
        <a:lstStyle/>
        <a:p>
          <a:endParaRPr lang="en-US"/>
        </a:p>
      </dgm:t>
    </dgm:pt>
    <dgm:pt modelId="{5CBBCE0B-1F69-CE4D-A608-51AFFD890E5F}">
      <dgm:prSet/>
      <dgm:spPr/>
      <dgm:t>
        <a:bodyPr/>
        <a:lstStyle/>
        <a:p>
          <a:r>
            <a:rPr lang="en-US" dirty="0"/>
            <a:t>Source Of Truth</a:t>
          </a:r>
        </a:p>
      </dgm:t>
    </dgm:pt>
    <dgm:pt modelId="{49674132-621D-B643-9412-F85D1230ACAE}" type="sibTrans" cxnId="{2BE62A83-412C-BE4C-BBA2-ADE7B83F164D}">
      <dgm:prSet/>
      <dgm:spPr/>
      <dgm:t>
        <a:bodyPr/>
        <a:lstStyle/>
        <a:p>
          <a:endParaRPr lang="en-US"/>
        </a:p>
      </dgm:t>
    </dgm:pt>
    <dgm:pt modelId="{3B790FB1-DD59-1543-A9BD-E09016548477}" type="parTrans" cxnId="{2BE62A83-412C-BE4C-BBA2-ADE7B83F164D}">
      <dgm:prSet/>
      <dgm:spPr/>
      <dgm:t>
        <a:bodyPr/>
        <a:lstStyle/>
        <a:p>
          <a:endParaRPr lang="en-US"/>
        </a:p>
      </dgm:t>
    </dgm:pt>
    <dgm:pt modelId="{4FC39308-966F-7645-828D-8A82E026C6EF}">
      <dgm:prSet/>
      <dgm:spPr/>
      <dgm:t>
        <a:bodyPr/>
        <a:lstStyle/>
        <a:p>
          <a:endParaRPr lang="en-US" dirty="0"/>
        </a:p>
      </dgm:t>
    </dgm:pt>
    <dgm:pt modelId="{9E7B213E-6AEB-B241-983A-9945B1C89C1C}" type="sibTrans" cxnId="{563850E9-EE47-7441-876D-4521EE57FDC2}">
      <dgm:prSet/>
      <dgm:spPr/>
      <dgm:t>
        <a:bodyPr/>
        <a:lstStyle/>
        <a:p>
          <a:endParaRPr lang="en-US"/>
        </a:p>
      </dgm:t>
    </dgm:pt>
    <dgm:pt modelId="{2A55EFD5-62EA-6540-AD3F-B8AE86632C04}" type="parTrans" cxnId="{563850E9-EE47-7441-876D-4521EE57FDC2}">
      <dgm:prSet/>
      <dgm:spPr/>
      <dgm:t>
        <a:bodyPr/>
        <a:lstStyle/>
        <a:p>
          <a:endParaRPr lang="en-US"/>
        </a:p>
      </dgm:t>
    </dgm:pt>
    <dgm:pt modelId="{D59D1B37-8C91-A144-8F4E-8DD941E3E2BD}">
      <dgm:prSet/>
      <dgm:spPr/>
      <dgm:t>
        <a:bodyPr/>
        <a:lstStyle/>
        <a:p>
          <a:r>
            <a:rPr lang="en-US" dirty="0"/>
            <a:t>Ease of Bulk Data Access </a:t>
          </a:r>
        </a:p>
      </dgm:t>
    </dgm:pt>
    <dgm:pt modelId="{4A350FB8-09E7-7248-80C6-A08CE70F766C}" type="parTrans" cxnId="{0D315F86-D1B4-F545-8FD3-8A575874FBEF}">
      <dgm:prSet/>
      <dgm:spPr/>
      <dgm:t>
        <a:bodyPr/>
        <a:lstStyle/>
        <a:p>
          <a:endParaRPr lang="en-US"/>
        </a:p>
      </dgm:t>
    </dgm:pt>
    <dgm:pt modelId="{F08FA2C5-736C-FE4E-A6DD-BD6D07E94C5F}" type="sibTrans" cxnId="{0D315F86-D1B4-F545-8FD3-8A575874FBEF}">
      <dgm:prSet/>
      <dgm:spPr/>
      <dgm:t>
        <a:bodyPr/>
        <a:lstStyle/>
        <a:p>
          <a:endParaRPr lang="en-US"/>
        </a:p>
      </dgm:t>
    </dgm:pt>
    <dgm:pt modelId="{2DD97992-941E-084E-AFF1-F90AD5E09CAE}" type="pres">
      <dgm:prSet presAssocID="{CE04B92B-2E05-4C6E-B7D6-1A6DD6EAC8CA}" presName="linear" presStyleCnt="0">
        <dgm:presLayoutVars>
          <dgm:dir/>
          <dgm:animLvl val="lvl"/>
          <dgm:resizeHandles val="exact"/>
        </dgm:presLayoutVars>
      </dgm:prSet>
      <dgm:spPr/>
    </dgm:pt>
    <dgm:pt modelId="{67612A64-72F8-3B44-A2D3-F52E7A0AAB77}" type="pres">
      <dgm:prSet presAssocID="{278002D6-37CE-45B6-B34F-84A7022D0F81}" presName="parentLin" presStyleCnt="0"/>
      <dgm:spPr/>
    </dgm:pt>
    <dgm:pt modelId="{C0E5594F-B58E-AD4B-AC55-5FE69445646D}" type="pres">
      <dgm:prSet presAssocID="{278002D6-37CE-45B6-B34F-84A7022D0F81}" presName="parentLeftMargin" presStyleLbl="node1" presStyleIdx="0" presStyleCnt="3"/>
      <dgm:spPr/>
    </dgm:pt>
    <dgm:pt modelId="{C5A780B2-F7C1-DF40-9BDC-DE45EACB4BFE}" type="pres">
      <dgm:prSet presAssocID="{278002D6-37CE-45B6-B34F-84A7022D0F81}" presName="parentText" presStyleLbl="node1" presStyleIdx="0" presStyleCnt="3">
        <dgm:presLayoutVars>
          <dgm:chMax val="0"/>
          <dgm:bulletEnabled val="1"/>
        </dgm:presLayoutVars>
      </dgm:prSet>
      <dgm:spPr/>
    </dgm:pt>
    <dgm:pt modelId="{B2453E3E-BF99-374C-AA35-FCA4708A0AAE}" type="pres">
      <dgm:prSet presAssocID="{278002D6-37CE-45B6-B34F-84A7022D0F81}" presName="negativeSpace" presStyleCnt="0"/>
      <dgm:spPr/>
    </dgm:pt>
    <dgm:pt modelId="{AFEE78C0-D487-3145-89BA-A9ABB4B57AA5}" type="pres">
      <dgm:prSet presAssocID="{278002D6-37CE-45B6-B34F-84A7022D0F81}" presName="childText" presStyleLbl="conFgAcc1" presStyleIdx="0" presStyleCnt="3">
        <dgm:presLayoutVars>
          <dgm:bulletEnabled val="1"/>
        </dgm:presLayoutVars>
      </dgm:prSet>
      <dgm:spPr/>
    </dgm:pt>
    <dgm:pt modelId="{721CBAF3-FEEC-864C-861E-CDDD8B89B424}" type="pres">
      <dgm:prSet presAssocID="{96B7192C-901A-457B-8768-E6802D040579}" presName="spaceBetweenRectangles" presStyleCnt="0"/>
      <dgm:spPr/>
    </dgm:pt>
    <dgm:pt modelId="{6DC25238-9D18-2B45-8553-26FEA4762944}" type="pres">
      <dgm:prSet presAssocID="{CC2147B7-5021-4130-A1FC-F75498C7F98C}" presName="parentLin" presStyleCnt="0"/>
      <dgm:spPr/>
    </dgm:pt>
    <dgm:pt modelId="{E9A13812-B690-4649-B77E-C460CFCF6DB4}" type="pres">
      <dgm:prSet presAssocID="{CC2147B7-5021-4130-A1FC-F75498C7F98C}" presName="parentLeftMargin" presStyleLbl="node1" presStyleIdx="0" presStyleCnt="3"/>
      <dgm:spPr/>
    </dgm:pt>
    <dgm:pt modelId="{FF730DCB-199C-414B-BB14-825DD7052EF1}" type="pres">
      <dgm:prSet presAssocID="{CC2147B7-5021-4130-A1FC-F75498C7F98C}" presName="parentText" presStyleLbl="node1" presStyleIdx="1" presStyleCnt="3">
        <dgm:presLayoutVars>
          <dgm:chMax val="0"/>
          <dgm:bulletEnabled val="1"/>
        </dgm:presLayoutVars>
      </dgm:prSet>
      <dgm:spPr/>
    </dgm:pt>
    <dgm:pt modelId="{FC3B7186-B7B9-BE45-8AA8-86E300336624}" type="pres">
      <dgm:prSet presAssocID="{CC2147B7-5021-4130-A1FC-F75498C7F98C}" presName="negativeSpace" presStyleCnt="0"/>
      <dgm:spPr/>
    </dgm:pt>
    <dgm:pt modelId="{5E29AF8A-D3AE-C548-B298-A194BC08BB74}" type="pres">
      <dgm:prSet presAssocID="{CC2147B7-5021-4130-A1FC-F75498C7F98C}" presName="childText" presStyleLbl="conFgAcc1" presStyleIdx="1" presStyleCnt="3">
        <dgm:presLayoutVars>
          <dgm:bulletEnabled val="1"/>
        </dgm:presLayoutVars>
      </dgm:prSet>
      <dgm:spPr/>
    </dgm:pt>
    <dgm:pt modelId="{355360EE-0A23-0C4E-825C-7689BEAB69F0}" type="pres">
      <dgm:prSet presAssocID="{80B4FA94-3D35-4E4A-AC54-835F8A2DCA0F}" presName="spaceBetweenRectangles" presStyleCnt="0"/>
      <dgm:spPr/>
    </dgm:pt>
    <dgm:pt modelId="{620AA5C1-6440-7A44-93F5-EA33317051F7}" type="pres">
      <dgm:prSet presAssocID="{77621A44-D444-D045-895F-F08DAAACFA1E}" presName="parentLin" presStyleCnt="0"/>
      <dgm:spPr/>
    </dgm:pt>
    <dgm:pt modelId="{75C08259-E35F-414D-B667-2AE9C382BB56}" type="pres">
      <dgm:prSet presAssocID="{77621A44-D444-D045-895F-F08DAAACFA1E}" presName="parentLeftMargin" presStyleLbl="node1" presStyleIdx="1" presStyleCnt="3"/>
      <dgm:spPr/>
    </dgm:pt>
    <dgm:pt modelId="{2D93F58A-B94E-FD48-A97C-151D47065FE5}" type="pres">
      <dgm:prSet presAssocID="{77621A44-D444-D045-895F-F08DAAACFA1E}" presName="parentText" presStyleLbl="node1" presStyleIdx="2" presStyleCnt="3">
        <dgm:presLayoutVars>
          <dgm:chMax val="0"/>
          <dgm:bulletEnabled val="1"/>
        </dgm:presLayoutVars>
      </dgm:prSet>
      <dgm:spPr/>
    </dgm:pt>
    <dgm:pt modelId="{DFA718B0-A68F-AD4A-86E4-46E8A68A24C3}" type="pres">
      <dgm:prSet presAssocID="{77621A44-D444-D045-895F-F08DAAACFA1E}" presName="negativeSpace" presStyleCnt="0"/>
      <dgm:spPr/>
    </dgm:pt>
    <dgm:pt modelId="{92F2D8D0-8E8D-6F46-8266-BBA13FF0803C}" type="pres">
      <dgm:prSet presAssocID="{77621A44-D444-D045-895F-F08DAAACFA1E}" presName="childText" presStyleLbl="conFgAcc1" presStyleIdx="2" presStyleCnt="3" custLinFactNeighborY="39595">
        <dgm:presLayoutVars>
          <dgm:bulletEnabled val="1"/>
        </dgm:presLayoutVars>
      </dgm:prSet>
      <dgm:spPr/>
    </dgm:pt>
  </dgm:ptLst>
  <dgm:cxnLst>
    <dgm:cxn modelId="{E6158A12-F7F9-3845-9CC3-8068B51DB83D}" type="presOf" srcId="{278002D6-37CE-45B6-B34F-84A7022D0F81}" destId="{C5A780B2-F7C1-DF40-9BDC-DE45EACB4BFE}" srcOrd="1" destOrd="0" presId="urn:microsoft.com/office/officeart/2005/8/layout/list1"/>
    <dgm:cxn modelId="{32980720-5179-B345-8F7A-FBD29C71CF4A}" type="presOf" srcId="{278002D6-37CE-45B6-B34F-84A7022D0F81}" destId="{C0E5594F-B58E-AD4B-AC55-5FE69445646D}" srcOrd="0" destOrd="0" presId="urn:microsoft.com/office/officeart/2005/8/layout/list1"/>
    <dgm:cxn modelId="{91D3B42A-8DCC-E748-B895-1975303558DC}" type="presOf" srcId="{D59D1B37-8C91-A144-8F4E-8DD941E3E2BD}" destId="{92F2D8D0-8E8D-6F46-8266-BBA13FF0803C}" srcOrd="0" destOrd="1" presId="urn:microsoft.com/office/officeart/2005/8/layout/list1"/>
    <dgm:cxn modelId="{E2312B3C-A2F6-4EB6-B4FE-78CAEA692286}" srcId="{CC2147B7-5021-4130-A1FC-F75498C7F98C}" destId="{FF6122F7-FC7A-4859-84F4-3BF04D4BEAD7}" srcOrd="0" destOrd="0" parTransId="{28F2762A-A160-4B3A-B44A-EAC95D9E0859}" sibTransId="{A33B01C9-4602-4A1C-820B-5EC00851FB44}"/>
    <dgm:cxn modelId="{D6CC3643-292C-49A0-9154-F1B3C4AC5010}" srcId="{278002D6-37CE-45B6-B34F-84A7022D0F81}" destId="{775E7C4D-6C04-4DC0-A83A-D99365C6BAFD}" srcOrd="1" destOrd="0" parTransId="{0709CE91-21C6-4E72-A9BB-BFB290884191}" sibTransId="{0E964FA0-3F09-4CF2-8806-FCD9AFAD0BAB}"/>
    <dgm:cxn modelId="{3C1EB74D-05D0-4454-9BDC-2424D7E2CBCA}" srcId="{CE04B92B-2E05-4C6E-B7D6-1A6DD6EAC8CA}" destId="{CC2147B7-5021-4130-A1FC-F75498C7F98C}" srcOrd="1" destOrd="0" parTransId="{76ECFD51-C4AD-4075-9CF3-694AF410265E}" sibTransId="{80B4FA94-3D35-4E4A-AC54-835F8A2DCA0F}"/>
    <dgm:cxn modelId="{0F631855-8FDC-5749-8176-152E2A5B1DA3}" srcId="{CE04B92B-2E05-4C6E-B7D6-1A6DD6EAC8CA}" destId="{77621A44-D444-D045-895F-F08DAAACFA1E}" srcOrd="2" destOrd="0" parTransId="{19652488-A878-5647-B373-78467E8EB7CD}" sibTransId="{8A0C898A-C88F-6549-A5BB-7D086590E0AA}"/>
    <dgm:cxn modelId="{76444661-AD74-2E4C-86FF-F953402A8667}" type="presOf" srcId="{77621A44-D444-D045-895F-F08DAAACFA1E}" destId="{75C08259-E35F-414D-B667-2AE9C382BB56}" srcOrd="0" destOrd="0" presId="urn:microsoft.com/office/officeart/2005/8/layout/list1"/>
    <dgm:cxn modelId="{DD217D69-08F2-7B49-839B-E1389BE35D9E}" type="presOf" srcId="{7203ECA5-6A5C-414D-BEEB-BE3D40ED7866}" destId="{5E29AF8A-D3AE-C548-B298-A194BC08BB74}" srcOrd="0" destOrd="1" presId="urn:microsoft.com/office/officeart/2005/8/layout/list1"/>
    <dgm:cxn modelId="{F2FB8A80-41E2-3243-A7EB-EA2BD5DB0042}" type="presOf" srcId="{FF6122F7-FC7A-4859-84F4-3BF04D4BEAD7}" destId="{5E29AF8A-D3AE-C548-B298-A194BC08BB74}" srcOrd="0" destOrd="0" presId="urn:microsoft.com/office/officeart/2005/8/layout/list1"/>
    <dgm:cxn modelId="{2BE62A83-412C-BE4C-BBA2-ADE7B83F164D}" srcId="{77621A44-D444-D045-895F-F08DAAACFA1E}" destId="{5CBBCE0B-1F69-CE4D-A608-51AFFD890E5F}" srcOrd="0" destOrd="0" parTransId="{3B790FB1-DD59-1543-A9BD-E09016548477}" sibTransId="{49674132-621D-B643-9412-F85D1230ACAE}"/>
    <dgm:cxn modelId="{0D315F86-D1B4-F545-8FD3-8A575874FBEF}" srcId="{77621A44-D444-D045-895F-F08DAAACFA1E}" destId="{D59D1B37-8C91-A144-8F4E-8DD941E3E2BD}" srcOrd="1" destOrd="0" parTransId="{4A350FB8-09E7-7248-80C6-A08CE70F766C}" sibTransId="{F08FA2C5-736C-FE4E-A6DD-BD6D07E94C5F}"/>
    <dgm:cxn modelId="{E9030189-B569-4127-9ADA-066E549314FF}" srcId="{CE04B92B-2E05-4C6E-B7D6-1A6DD6EAC8CA}" destId="{278002D6-37CE-45B6-B34F-84A7022D0F81}" srcOrd="0" destOrd="0" parTransId="{7932BF48-C5BE-4F16-8949-DB6D3DB4B31F}" sibTransId="{96B7192C-901A-457B-8768-E6802D040579}"/>
    <dgm:cxn modelId="{86F90893-1164-7D49-B3D3-1159317ABA77}" type="presOf" srcId="{4FC39308-966F-7645-828D-8A82E026C6EF}" destId="{92F2D8D0-8E8D-6F46-8266-BBA13FF0803C}" srcOrd="0" destOrd="2" presId="urn:microsoft.com/office/officeart/2005/8/layout/list1"/>
    <dgm:cxn modelId="{A02E8497-671E-F54E-B272-95C3973FB853}" type="presOf" srcId="{5CBBCE0B-1F69-CE4D-A608-51AFFD890E5F}" destId="{92F2D8D0-8E8D-6F46-8266-BBA13FF0803C}" srcOrd="0" destOrd="0" presId="urn:microsoft.com/office/officeart/2005/8/layout/list1"/>
    <dgm:cxn modelId="{478AA2A4-374D-7840-8BFC-F399EE8B3108}" type="presOf" srcId="{CC2147B7-5021-4130-A1FC-F75498C7F98C}" destId="{E9A13812-B690-4649-B77E-C460CFCF6DB4}" srcOrd="0" destOrd="0" presId="urn:microsoft.com/office/officeart/2005/8/layout/list1"/>
    <dgm:cxn modelId="{D69A47B3-5B31-7C42-8D08-E83401AA025C}" type="presOf" srcId="{CC2147B7-5021-4130-A1FC-F75498C7F98C}" destId="{FF730DCB-199C-414B-BB14-825DD7052EF1}" srcOrd="1" destOrd="0" presId="urn:microsoft.com/office/officeart/2005/8/layout/list1"/>
    <dgm:cxn modelId="{F8AC1EB9-437C-48F6-82E0-745FFD1640CC}" srcId="{CC2147B7-5021-4130-A1FC-F75498C7F98C}" destId="{7203ECA5-6A5C-414D-BEEB-BE3D40ED7866}" srcOrd="1" destOrd="0" parTransId="{E009A040-F550-4F7C-A5F4-EE139DD13399}" sibTransId="{CE8F7F3F-45FC-468E-B74E-9C6158DC9BD7}"/>
    <dgm:cxn modelId="{E44E5EBB-DFCB-564D-9ECD-10F02C972925}" type="presOf" srcId="{775E7C4D-6C04-4DC0-A83A-D99365C6BAFD}" destId="{AFEE78C0-D487-3145-89BA-A9ABB4B57AA5}" srcOrd="0" destOrd="1" presId="urn:microsoft.com/office/officeart/2005/8/layout/list1"/>
    <dgm:cxn modelId="{FA2862E7-0260-0345-AF89-51F2216302E3}" type="presOf" srcId="{CE04B92B-2E05-4C6E-B7D6-1A6DD6EAC8CA}" destId="{2DD97992-941E-084E-AFF1-F90AD5E09CAE}" srcOrd="0" destOrd="0" presId="urn:microsoft.com/office/officeart/2005/8/layout/list1"/>
    <dgm:cxn modelId="{563850E9-EE47-7441-876D-4521EE57FDC2}" srcId="{77621A44-D444-D045-895F-F08DAAACFA1E}" destId="{4FC39308-966F-7645-828D-8A82E026C6EF}" srcOrd="2" destOrd="0" parTransId="{2A55EFD5-62EA-6540-AD3F-B8AE86632C04}" sibTransId="{9E7B213E-6AEB-B241-983A-9945B1C89C1C}"/>
    <dgm:cxn modelId="{BA648BEF-5353-8749-93DB-A457D73E8417}" type="presOf" srcId="{77621A44-D444-D045-895F-F08DAAACFA1E}" destId="{2D93F58A-B94E-FD48-A97C-151D47065FE5}" srcOrd="1" destOrd="0" presId="urn:microsoft.com/office/officeart/2005/8/layout/list1"/>
    <dgm:cxn modelId="{FE0CB7F0-5EF6-824D-8C99-37200282C1F1}" type="presOf" srcId="{CC29AAF6-38CE-42B0-839C-7BCD98F6A6B1}" destId="{AFEE78C0-D487-3145-89BA-A9ABB4B57AA5}" srcOrd="0" destOrd="0" presId="urn:microsoft.com/office/officeart/2005/8/layout/list1"/>
    <dgm:cxn modelId="{005B96FE-9B7F-4B7E-B97D-8A2AC06F1C7A}" srcId="{278002D6-37CE-45B6-B34F-84A7022D0F81}" destId="{CC29AAF6-38CE-42B0-839C-7BCD98F6A6B1}" srcOrd="0" destOrd="0" parTransId="{DE9C3354-BD9A-4F89-9FB7-B86B6D1EC283}" sibTransId="{68ED36AC-03FC-4C00-9E71-288A320E288E}"/>
    <dgm:cxn modelId="{84903394-6545-1848-8284-228C31A0320C}" type="presParOf" srcId="{2DD97992-941E-084E-AFF1-F90AD5E09CAE}" destId="{67612A64-72F8-3B44-A2D3-F52E7A0AAB77}" srcOrd="0" destOrd="0" presId="urn:microsoft.com/office/officeart/2005/8/layout/list1"/>
    <dgm:cxn modelId="{36DFA753-58CB-814B-BE4B-5FAEDF53BE70}" type="presParOf" srcId="{67612A64-72F8-3B44-A2D3-F52E7A0AAB77}" destId="{C0E5594F-B58E-AD4B-AC55-5FE69445646D}" srcOrd="0" destOrd="0" presId="urn:microsoft.com/office/officeart/2005/8/layout/list1"/>
    <dgm:cxn modelId="{B1AC9EEF-0C14-2941-8232-08A10C394316}" type="presParOf" srcId="{67612A64-72F8-3B44-A2D3-F52E7A0AAB77}" destId="{C5A780B2-F7C1-DF40-9BDC-DE45EACB4BFE}" srcOrd="1" destOrd="0" presId="urn:microsoft.com/office/officeart/2005/8/layout/list1"/>
    <dgm:cxn modelId="{AC688126-9556-7842-8FD4-A98BD290972B}" type="presParOf" srcId="{2DD97992-941E-084E-AFF1-F90AD5E09CAE}" destId="{B2453E3E-BF99-374C-AA35-FCA4708A0AAE}" srcOrd="1" destOrd="0" presId="urn:microsoft.com/office/officeart/2005/8/layout/list1"/>
    <dgm:cxn modelId="{B3476C30-A007-3E41-9C08-DA837D0967F4}" type="presParOf" srcId="{2DD97992-941E-084E-AFF1-F90AD5E09CAE}" destId="{AFEE78C0-D487-3145-89BA-A9ABB4B57AA5}" srcOrd="2" destOrd="0" presId="urn:microsoft.com/office/officeart/2005/8/layout/list1"/>
    <dgm:cxn modelId="{41667354-EA16-2C40-A0F0-EE8AA16959A9}" type="presParOf" srcId="{2DD97992-941E-084E-AFF1-F90AD5E09CAE}" destId="{721CBAF3-FEEC-864C-861E-CDDD8B89B424}" srcOrd="3" destOrd="0" presId="urn:microsoft.com/office/officeart/2005/8/layout/list1"/>
    <dgm:cxn modelId="{1C5F9BE7-5E62-0041-A893-0648CFAADA1D}" type="presParOf" srcId="{2DD97992-941E-084E-AFF1-F90AD5E09CAE}" destId="{6DC25238-9D18-2B45-8553-26FEA4762944}" srcOrd="4" destOrd="0" presId="urn:microsoft.com/office/officeart/2005/8/layout/list1"/>
    <dgm:cxn modelId="{753138B6-A463-A545-927B-FD812F1047FF}" type="presParOf" srcId="{6DC25238-9D18-2B45-8553-26FEA4762944}" destId="{E9A13812-B690-4649-B77E-C460CFCF6DB4}" srcOrd="0" destOrd="0" presId="urn:microsoft.com/office/officeart/2005/8/layout/list1"/>
    <dgm:cxn modelId="{3D40F94F-9BD6-F242-9274-0A1BECD64E06}" type="presParOf" srcId="{6DC25238-9D18-2B45-8553-26FEA4762944}" destId="{FF730DCB-199C-414B-BB14-825DD7052EF1}" srcOrd="1" destOrd="0" presId="urn:microsoft.com/office/officeart/2005/8/layout/list1"/>
    <dgm:cxn modelId="{3AD4EDF5-D22F-E649-A1B6-F1E502216169}" type="presParOf" srcId="{2DD97992-941E-084E-AFF1-F90AD5E09CAE}" destId="{FC3B7186-B7B9-BE45-8AA8-86E300336624}" srcOrd="5" destOrd="0" presId="urn:microsoft.com/office/officeart/2005/8/layout/list1"/>
    <dgm:cxn modelId="{DA1997CF-9A19-3941-A61D-B1CA26517220}" type="presParOf" srcId="{2DD97992-941E-084E-AFF1-F90AD5E09CAE}" destId="{5E29AF8A-D3AE-C548-B298-A194BC08BB74}" srcOrd="6" destOrd="0" presId="urn:microsoft.com/office/officeart/2005/8/layout/list1"/>
    <dgm:cxn modelId="{9CEA42F8-E939-F642-B2C5-50ED2E920A10}" type="presParOf" srcId="{2DD97992-941E-084E-AFF1-F90AD5E09CAE}" destId="{355360EE-0A23-0C4E-825C-7689BEAB69F0}" srcOrd="7" destOrd="0" presId="urn:microsoft.com/office/officeart/2005/8/layout/list1"/>
    <dgm:cxn modelId="{6F92B2A6-848B-9243-8BEC-3DBE059C4144}" type="presParOf" srcId="{2DD97992-941E-084E-AFF1-F90AD5E09CAE}" destId="{620AA5C1-6440-7A44-93F5-EA33317051F7}" srcOrd="8" destOrd="0" presId="urn:microsoft.com/office/officeart/2005/8/layout/list1"/>
    <dgm:cxn modelId="{C68B5B1F-AA75-2144-89E1-E9FE4E27E4D5}" type="presParOf" srcId="{620AA5C1-6440-7A44-93F5-EA33317051F7}" destId="{75C08259-E35F-414D-B667-2AE9C382BB56}" srcOrd="0" destOrd="0" presId="urn:microsoft.com/office/officeart/2005/8/layout/list1"/>
    <dgm:cxn modelId="{7CA7D8A9-1E14-2041-A638-8561F6007D74}" type="presParOf" srcId="{620AA5C1-6440-7A44-93F5-EA33317051F7}" destId="{2D93F58A-B94E-FD48-A97C-151D47065FE5}" srcOrd="1" destOrd="0" presId="urn:microsoft.com/office/officeart/2005/8/layout/list1"/>
    <dgm:cxn modelId="{8AE3B32C-5E40-B146-BCB5-9A842FE501F6}" type="presParOf" srcId="{2DD97992-941E-084E-AFF1-F90AD5E09CAE}" destId="{DFA718B0-A68F-AD4A-86E4-46E8A68A24C3}" srcOrd="9" destOrd="0" presId="urn:microsoft.com/office/officeart/2005/8/layout/list1"/>
    <dgm:cxn modelId="{CC61CDF5-6FBE-A44E-A13A-3C1AD1E10E7E}" type="presParOf" srcId="{2DD97992-941E-084E-AFF1-F90AD5E09CAE}" destId="{92F2D8D0-8E8D-6F46-8266-BBA13FF0803C}"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ED9B55-F441-4232-A6B1-7E1C93FDB98A}" type="doc">
      <dgm:prSet loTypeId="urn:microsoft.com/office/officeart/2005/8/layout/vList5" loCatId="list" qsTypeId="urn:microsoft.com/office/officeart/2005/8/quickstyle/simple1" qsCatId="simple" csTypeId="urn:microsoft.com/office/officeart/2005/8/colors/accent4_2" csCatId="accent4" phldr="1"/>
      <dgm:spPr/>
      <dgm:t>
        <a:bodyPr/>
        <a:lstStyle/>
        <a:p>
          <a:endParaRPr lang="en-US"/>
        </a:p>
      </dgm:t>
    </dgm:pt>
    <dgm:pt modelId="{50A239A2-27CC-443D-8C02-6C759914254C}">
      <dgm:prSet/>
      <dgm:spPr/>
      <dgm:t>
        <a:bodyPr/>
        <a:lstStyle/>
        <a:p>
          <a:r>
            <a:rPr lang="en-US" dirty="0"/>
            <a:t>CVE Schema</a:t>
          </a:r>
        </a:p>
      </dgm:t>
    </dgm:pt>
    <dgm:pt modelId="{3E85725D-F101-452B-AAD6-7EFA12857922}" type="parTrans" cxnId="{531935D1-2F75-44E0-8EC5-1E33C11138D0}">
      <dgm:prSet/>
      <dgm:spPr/>
      <dgm:t>
        <a:bodyPr/>
        <a:lstStyle/>
        <a:p>
          <a:endParaRPr lang="en-US"/>
        </a:p>
      </dgm:t>
    </dgm:pt>
    <dgm:pt modelId="{01D877A0-9F77-4E17-A0A0-43656AE9990E}" type="sibTrans" cxnId="{531935D1-2F75-44E0-8EC5-1E33C11138D0}">
      <dgm:prSet/>
      <dgm:spPr/>
      <dgm:t>
        <a:bodyPr/>
        <a:lstStyle/>
        <a:p>
          <a:endParaRPr lang="en-US"/>
        </a:p>
      </dgm:t>
    </dgm:pt>
    <dgm:pt modelId="{37CDB873-4BF0-40E9-9236-86379D7994DF}">
      <dgm:prSet/>
      <dgm:spPr/>
      <dgm:t>
        <a:bodyPr/>
        <a:lstStyle/>
        <a:p>
          <a:r>
            <a:rPr lang="en-US" dirty="0"/>
            <a:t>60% have Key Descriptions</a:t>
          </a:r>
        </a:p>
      </dgm:t>
    </dgm:pt>
    <dgm:pt modelId="{0CD417C6-5374-4B78-8287-97D847CF00EE}" type="parTrans" cxnId="{334A76E1-FC8A-4049-A018-4CD8135A330B}">
      <dgm:prSet/>
      <dgm:spPr/>
      <dgm:t>
        <a:bodyPr/>
        <a:lstStyle/>
        <a:p>
          <a:endParaRPr lang="en-US"/>
        </a:p>
      </dgm:t>
    </dgm:pt>
    <dgm:pt modelId="{9195DA34-AF23-451B-A7B4-A293B65760EE}" type="sibTrans" cxnId="{334A76E1-FC8A-4049-A018-4CD8135A330B}">
      <dgm:prSet/>
      <dgm:spPr/>
      <dgm:t>
        <a:bodyPr/>
        <a:lstStyle/>
        <a:p>
          <a:endParaRPr lang="en-US"/>
        </a:p>
      </dgm:t>
    </dgm:pt>
    <dgm:pt modelId="{D8779CB7-17AD-4B34-9374-3D3B19D659CD}">
      <dgm:prSet/>
      <dgm:spPr/>
      <dgm:t>
        <a:bodyPr/>
        <a:lstStyle/>
        <a:p>
          <a:r>
            <a:rPr lang="en-US"/>
            <a:t>50% have Key Type </a:t>
          </a:r>
        </a:p>
      </dgm:t>
    </dgm:pt>
    <dgm:pt modelId="{B5743CAB-EEB2-4E85-9DF2-A06DAB5EF438}" type="parTrans" cxnId="{12F65C03-7BE8-426A-8246-5FBED6CF32C0}">
      <dgm:prSet/>
      <dgm:spPr/>
      <dgm:t>
        <a:bodyPr/>
        <a:lstStyle/>
        <a:p>
          <a:endParaRPr lang="en-US"/>
        </a:p>
      </dgm:t>
    </dgm:pt>
    <dgm:pt modelId="{2741D245-B799-489C-A21C-44A884690CE2}" type="sibTrans" cxnId="{12F65C03-7BE8-426A-8246-5FBED6CF32C0}">
      <dgm:prSet/>
      <dgm:spPr/>
      <dgm:t>
        <a:bodyPr/>
        <a:lstStyle/>
        <a:p>
          <a:endParaRPr lang="en-US"/>
        </a:p>
      </dgm:t>
    </dgm:pt>
    <dgm:pt modelId="{8187804B-AA73-4C56-8362-AA1D2B8A4F69}">
      <dgm:prSet/>
      <dgm:spPr/>
      <dgm:t>
        <a:bodyPr/>
        <a:lstStyle/>
        <a:p>
          <a:r>
            <a:rPr lang="en-US"/>
            <a:t>10 fields must match a regex pattern</a:t>
          </a:r>
        </a:p>
      </dgm:t>
    </dgm:pt>
    <dgm:pt modelId="{F53FC00A-EBE9-4C32-A1D6-A08F98B652A8}" type="parTrans" cxnId="{FE1088D3-0974-4C76-8501-8BA9C130C471}">
      <dgm:prSet/>
      <dgm:spPr/>
      <dgm:t>
        <a:bodyPr/>
        <a:lstStyle/>
        <a:p>
          <a:endParaRPr lang="en-US"/>
        </a:p>
      </dgm:t>
    </dgm:pt>
    <dgm:pt modelId="{3D219730-0C0B-48E5-9135-145F0F6EA2A3}" type="sibTrans" cxnId="{FE1088D3-0974-4C76-8501-8BA9C130C471}">
      <dgm:prSet/>
      <dgm:spPr/>
      <dgm:t>
        <a:bodyPr/>
        <a:lstStyle/>
        <a:p>
          <a:endParaRPr lang="en-US"/>
        </a:p>
      </dgm:t>
    </dgm:pt>
    <dgm:pt modelId="{B88297BC-5C79-41FB-AF21-F70619D4B1CF}">
      <dgm:prSet/>
      <dgm:spPr/>
      <dgm:t>
        <a:bodyPr/>
        <a:lstStyle/>
        <a:p>
          <a:r>
            <a:rPr lang="en-US"/>
            <a:t>9 keys required</a:t>
          </a:r>
        </a:p>
      </dgm:t>
    </dgm:pt>
    <dgm:pt modelId="{C60E65F7-F3BC-42B7-8586-6566123C38ED}" type="parTrans" cxnId="{501014CD-C972-4718-AB70-952929DBCA31}">
      <dgm:prSet/>
      <dgm:spPr/>
      <dgm:t>
        <a:bodyPr/>
        <a:lstStyle/>
        <a:p>
          <a:endParaRPr lang="en-US"/>
        </a:p>
      </dgm:t>
    </dgm:pt>
    <dgm:pt modelId="{284CF9AD-400B-4A8B-9568-B6377B079211}" type="sibTrans" cxnId="{501014CD-C972-4718-AB70-952929DBCA31}">
      <dgm:prSet/>
      <dgm:spPr/>
      <dgm:t>
        <a:bodyPr/>
        <a:lstStyle/>
        <a:p>
          <a:endParaRPr lang="en-US"/>
        </a:p>
      </dgm:t>
    </dgm:pt>
    <dgm:pt modelId="{68BE21F1-E2D8-4563-9C8B-1EE4F17CAE33}">
      <dgm:prSet/>
      <dgm:spPr/>
      <dgm:t>
        <a:bodyPr/>
        <a:lstStyle/>
        <a:p>
          <a:r>
            <a:rPr lang="en-US" dirty="0"/>
            <a:t>NVD Schema</a:t>
          </a:r>
        </a:p>
      </dgm:t>
    </dgm:pt>
    <dgm:pt modelId="{43F88BCC-82F6-4D3F-A435-07B695E60B12}" type="parTrans" cxnId="{4AA7513C-2F94-43A5-BA66-B21B697A5DFF}">
      <dgm:prSet/>
      <dgm:spPr/>
      <dgm:t>
        <a:bodyPr/>
        <a:lstStyle/>
        <a:p>
          <a:endParaRPr lang="en-US"/>
        </a:p>
      </dgm:t>
    </dgm:pt>
    <dgm:pt modelId="{5CB0E1FF-00A5-40C4-9B23-F9689E35BEDF}" type="sibTrans" cxnId="{4AA7513C-2F94-43A5-BA66-B21B697A5DFF}">
      <dgm:prSet/>
      <dgm:spPr/>
      <dgm:t>
        <a:bodyPr/>
        <a:lstStyle/>
        <a:p>
          <a:endParaRPr lang="en-US"/>
        </a:p>
      </dgm:t>
    </dgm:pt>
    <dgm:pt modelId="{67CFE8DA-4AE5-466F-9145-8FDF642E8741}">
      <dgm:prSet/>
      <dgm:spPr/>
      <dgm:t>
        <a:bodyPr/>
        <a:lstStyle/>
        <a:p>
          <a:r>
            <a:rPr lang="en-US" dirty="0"/>
            <a:t>3% have Key Descriptions</a:t>
          </a:r>
        </a:p>
      </dgm:t>
    </dgm:pt>
    <dgm:pt modelId="{1962530A-2B00-48D8-9651-B4B10658BA5C}" type="parTrans" cxnId="{936052E7-E885-4951-B40F-4BFD8266977F}">
      <dgm:prSet/>
      <dgm:spPr/>
      <dgm:t>
        <a:bodyPr/>
        <a:lstStyle/>
        <a:p>
          <a:endParaRPr lang="en-US"/>
        </a:p>
      </dgm:t>
    </dgm:pt>
    <dgm:pt modelId="{55C21543-AABA-4B74-8147-C6BDDA3A98CE}" type="sibTrans" cxnId="{936052E7-E885-4951-B40F-4BFD8266977F}">
      <dgm:prSet/>
      <dgm:spPr/>
      <dgm:t>
        <a:bodyPr/>
        <a:lstStyle/>
        <a:p>
          <a:endParaRPr lang="en-US"/>
        </a:p>
      </dgm:t>
    </dgm:pt>
    <dgm:pt modelId="{4FDE28CF-B152-4EC4-B34F-85A69745A75C}">
      <dgm:prSet/>
      <dgm:spPr/>
      <dgm:t>
        <a:bodyPr/>
        <a:lstStyle/>
        <a:p>
          <a:r>
            <a:rPr lang="en-US"/>
            <a:t>100% have Key Type</a:t>
          </a:r>
        </a:p>
      </dgm:t>
    </dgm:pt>
    <dgm:pt modelId="{C4642D6B-AAF1-4691-A401-1592636463BA}" type="parTrans" cxnId="{25C99617-DA4E-49A6-B29E-88893876DB34}">
      <dgm:prSet/>
      <dgm:spPr/>
      <dgm:t>
        <a:bodyPr/>
        <a:lstStyle/>
        <a:p>
          <a:endParaRPr lang="en-US"/>
        </a:p>
      </dgm:t>
    </dgm:pt>
    <dgm:pt modelId="{D7C59EA2-A567-4758-A514-47DB8D3EAEC8}" type="sibTrans" cxnId="{25C99617-DA4E-49A6-B29E-88893876DB34}">
      <dgm:prSet/>
      <dgm:spPr/>
      <dgm:t>
        <a:bodyPr/>
        <a:lstStyle/>
        <a:p>
          <a:endParaRPr lang="en-US"/>
        </a:p>
      </dgm:t>
    </dgm:pt>
    <dgm:pt modelId="{E3FFC5A4-26DE-4CE5-9C6A-25B75305430F}">
      <dgm:prSet/>
      <dgm:spPr/>
      <dgm:t>
        <a:bodyPr/>
        <a:lstStyle/>
        <a:p>
          <a:r>
            <a:rPr lang="en-US"/>
            <a:t>2 fields must match a regex pattern</a:t>
          </a:r>
        </a:p>
      </dgm:t>
    </dgm:pt>
    <dgm:pt modelId="{E3621AE7-EA2D-46A3-9B4F-3338E5CE766B}" type="parTrans" cxnId="{D33B972D-AF78-4D59-B1E7-D000357C2B0D}">
      <dgm:prSet/>
      <dgm:spPr/>
      <dgm:t>
        <a:bodyPr/>
        <a:lstStyle/>
        <a:p>
          <a:endParaRPr lang="en-US"/>
        </a:p>
      </dgm:t>
    </dgm:pt>
    <dgm:pt modelId="{975BD495-D241-4AF0-8D29-802036AA2381}" type="sibTrans" cxnId="{D33B972D-AF78-4D59-B1E7-D000357C2B0D}">
      <dgm:prSet/>
      <dgm:spPr/>
      <dgm:t>
        <a:bodyPr/>
        <a:lstStyle/>
        <a:p>
          <a:endParaRPr lang="en-US"/>
        </a:p>
      </dgm:t>
    </dgm:pt>
    <dgm:pt modelId="{404A5932-B9B4-4F1C-8E49-7A312ED89A21}">
      <dgm:prSet/>
      <dgm:spPr/>
      <dgm:t>
        <a:bodyPr/>
        <a:lstStyle/>
        <a:p>
          <a:r>
            <a:rPr lang="en-US"/>
            <a:t>1 key required (CVE) </a:t>
          </a:r>
        </a:p>
      </dgm:t>
    </dgm:pt>
    <dgm:pt modelId="{D2E95B10-F29E-4A80-9043-F80417EC7C06}" type="parTrans" cxnId="{11737AB1-0BFB-48FE-86E4-64AF6C2CE225}">
      <dgm:prSet/>
      <dgm:spPr/>
      <dgm:t>
        <a:bodyPr/>
        <a:lstStyle/>
        <a:p>
          <a:endParaRPr lang="en-US"/>
        </a:p>
      </dgm:t>
    </dgm:pt>
    <dgm:pt modelId="{325C79B0-F3AB-48A4-8AAB-CA389526C883}" type="sibTrans" cxnId="{11737AB1-0BFB-48FE-86E4-64AF6C2CE225}">
      <dgm:prSet/>
      <dgm:spPr/>
      <dgm:t>
        <a:bodyPr/>
        <a:lstStyle/>
        <a:p>
          <a:endParaRPr lang="en-US"/>
        </a:p>
      </dgm:t>
    </dgm:pt>
    <dgm:pt modelId="{2535EE5B-344A-F84E-9F89-5EDEFBE4DFDF}">
      <dgm:prSet/>
      <dgm:spPr/>
      <dgm:t>
        <a:bodyPr/>
        <a:lstStyle/>
        <a:p>
          <a:r>
            <a:rPr lang="en-US" dirty="0"/>
            <a:t>143 Keys</a:t>
          </a:r>
        </a:p>
      </dgm:t>
    </dgm:pt>
    <dgm:pt modelId="{A0EED7B6-BF88-EB42-BD55-6315BC78BDB4}" type="parTrans" cxnId="{957E7718-B40F-664F-A30E-964B57C6A3C5}">
      <dgm:prSet/>
      <dgm:spPr/>
      <dgm:t>
        <a:bodyPr/>
        <a:lstStyle/>
        <a:p>
          <a:endParaRPr lang="en-US"/>
        </a:p>
      </dgm:t>
    </dgm:pt>
    <dgm:pt modelId="{25D26953-031E-C544-8924-B881199BC613}" type="sibTrans" cxnId="{957E7718-B40F-664F-A30E-964B57C6A3C5}">
      <dgm:prSet/>
      <dgm:spPr/>
      <dgm:t>
        <a:bodyPr/>
        <a:lstStyle/>
        <a:p>
          <a:endParaRPr lang="en-US"/>
        </a:p>
      </dgm:t>
    </dgm:pt>
    <dgm:pt modelId="{4838A6F5-D15E-D04E-B952-20DCC1D40A22}">
      <dgm:prSet/>
      <dgm:spPr/>
      <dgm:t>
        <a:bodyPr/>
        <a:lstStyle/>
        <a:p>
          <a:r>
            <a:rPr lang="en-US" dirty="0"/>
            <a:t>262 Keys</a:t>
          </a:r>
        </a:p>
      </dgm:t>
    </dgm:pt>
    <dgm:pt modelId="{D8AC496B-F708-1F43-BE07-5936A60ABCEC}" type="parTrans" cxnId="{3341E1DD-85AD-7E48-A98B-1A22622249FA}">
      <dgm:prSet/>
      <dgm:spPr/>
      <dgm:t>
        <a:bodyPr/>
        <a:lstStyle/>
        <a:p>
          <a:endParaRPr lang="en-US"/>
        </a:p>
      </dgm:t>
    </dgm:pt>
    <dgm:pt modelId="{4393AE41-7F0F-FC43-94C2-528115598324}" type="sibTrans" cxnId="{3341E1DD-85AD-7E48-A98B-1A22622249FA}">
      <dgm:prSet/>
      <dgm:spPr/>
      <dgm:t>
        <a:bodyPr/>
        <a:lstStyle/>
        <a:p>
          <a:endParaRPr lang="en-US"/>
        </a:p>
      </dgm:t>
    </dgm:pt>
    <dgm:pt modelId="{0F4FB98E-7E6A-0F45-A369-1272DAF3A863}" type="pres">
      <dgm:prSet presAssocID="{71ED9B55-F441-4232-A6B1-7E1C93FDB98A}" presName="Name0" presStyleCnt="0">
        <dgm:presLayoutVars>
          <dgm:dir/>
          <dgm:animLvl val="lvl"/>
          <dgm:resizeHandles val="exact"/>
        </dgm:presLayoutVars>
      </dgm:prSet>
      <dgm:spPr/>
    </dgm:pt>
    <dgm:pt modelId="{98E03867-0DA4-6541-9DB0-A8EA04BA62F5}" type="pres">
      <dgm:prSet presAssocID="{50A239A2-27CC-443D-8C02-6C759914254C}" presName="linNode" presStyleCnt="0"/>
      <dgm:spPr/>
    </dgm:pt>
    <dgm:pt modelId="{03E4D16E-E00F-AC4C-857A-2BECA4C9A2A0}" type="pres">
      <dgm:prSet presAssocID="{50A239A2-27CC-443D-8C02-6C759914254C}" presName="parentText" presStyleLbl="node1" presStyleIdx="0" presStyleCnt="2">
        <dgm:presLayoutVars>
          <dgm:chMax val="1"/>
          <dgm:bulletEnabled val="1"/>
        </dgm:presLayoutVars>
      </dgm:prSet>
      <dgm:spPr/>
    </dgm:pt>
    <dgm:pt modelId="{E4D54546-40C3-B34E-A2A5-85BB98B384D8}" type="pres">
      <dgm:prSet presAssocID="{50A239A2-27CC-443D-8C02-6C759914254C}" presName="descendantText" presStyleLbl="alignAccFollowNode1" presStyleIdx="0" presStyleCnt="2">
        <dgm:presLayoutVars>
          <dgm:bulletEnabled val="1"/>
        </dgm:presLayoutVars>
      </dgm:prSet>
      <dgm:spPr/>
    </dgm:pt>
    <dgm:pt modelId="{A25695EE-6275-014B-888D-E055C9A966EF}" type="pres">
      <dgm:prSet presAssocID="{01D877A0-9F77-4E17-A0A0-43656AE9990E}" presName="sp" presStyleCnt="0"/>
      <dgm:spPr/>
    </dgm:pt>
    <dgm:pt modelId="{ECF7D8A5-2B54-694D-B49F-0A7403B20F86}" type="pres">
      <dgm:prSet presAssocID="{68BE21F1-E2D8-4563-9C8B-1EE4F17CAE33}" presName="linNode" presStyleCnt="0"/>
      <dgm:spPr/>
    </dgm:pt>
    <dgm:pt modelId="{B0172D0E-6C6E-7346-B3C1-51795584E6F5}" type="pres">
      <dgm:prSet presAssocID="{68BE21F1-E2D8-4563-9C8B-1EE4F17CAE33}" presName="parentText" presStyleLbl="node1" presStyleIdx="1" presStyleCnt="2">
        <dgm:presLayoutVars>
          <dgm:chMax val="1"/>
          <dgm:bulletEnabled val="1"/>
        </dgm:presLayoutVars>
      </dgm:prSet>
      <dgm:spPr/>
    </dgm:pt>
    <dgm:pt modelId="{64F7E903-3736-8443-AE1F-CBFF6793FB7A}" type="pres">
      <dgm:prSet presAssocID="{68BE21F1-E2D8-4563-9C8B-1EE4F17CAE33}" presName="descendantText" presStyleLbl="alignAccFollowNode1" presStyleIdx="1" presStyleCnt="2">
        <dgm:presLayoutVars>
          <dgm:bulletEnabled val="1"/>
        </dgm:presLayoutVars>
      </dgm:prSet>
      <dgm:spPr/>
    </dgm:pt>
  </dgm:ptLst>
  <dgm:cxnLst>
    <dgm:cxn modelId="{12F65C03-7BE8-426A-8246-5FBED6CF32C0}" srcId="{50A239A2-27CC-443D-8C02-6C759914254C}" destId="{D8779CB7-17AD-4B34-9374-3D3B19D659CD}" srcOrd="2" destOrd="0" parTransId="{B5743CAB-EEB2-4E85-9DF2-A06DAB5EF438}" sibTransId="{2741D245-B799-489C-A21C-44A884690CE2}"/>
    <dgm:cxn modelId="{4F7A2208-1FD5-5A4B-B9E1-72F0440C3B7A}" type="presOf" srcId="{67CFE8DA-4AE5-466F-9145-8FDF642E8741}" destId="{64F7E903-3736-8443-AE1F-CBFF6793FB7A}" srcOrd="0" destOrd="1" presId="urn:microsoft.com/office/officeart/2005/8/layout/vList5"/>
    <dgm:cxn modelId="{A4919113-5EAB-6842-926F-A079B4359D25}" type="presOf" srcId="{37CDB873-4BF0-40E9-9236-86379D7994DF}" destId="{E4D54546-40C3-B34E-A2A5-85BB98B384D8}" srcOrd="0" destOrd="1" presId="urn:microsoft.com/office/officeart/2005/8/layout/vList5"/>
    <dgm:cxn modelId="{25C99617-DA4E-49A6-B29E-88893876DB34}" srcId="{68BE21F1-E2D8-4563-9C8B-1EE4F17CAE33}" destId="{4FDE28CF-B152-4EC4-B34F-85A69745A75C}" srcOrd="2" destOrd="0" parTransId="{C4642D6B-AAF1-4691-A401-1592636463BA}" sibTransId="{D7C59EA2-A567-4758-A514-47DB8D3EAEC8}"/>
    <dgm:cxn modelId="{957E7718-B40F-664F-A30E-964B57C6A3C5}" srcId="{50A239A2-27CC-443D-8C02-6C759914254C}" destId="{2535EE5B-344A-F84E-9F89-5EDEFBE4DFDF}" srcOrd="0" destOrd="0" parTransId="{A0EED7B6-BF88-EB42-BD55-6315BC78BDB4}" sibTransId="{25D26953-031E-C544-8924-B881199BC613}"/>
    <dgm:cxn modelId="{E08FA01F-770C-774D-AC7D-F2EDA2D05C6A}" type="presOf" srcId="{2535EE5B-344A-F84E-9F89-5EDEFBE4DFDF}" destId="{E4D54546-40C3-B34E-A2A5-85BB98B384D8}" srcOrd="0" destOrd="0" presId="urn:microsoft.com/office/officeart/2005/8/layout/vList5"/>
    <dgm:cxn modelId="{0C287323-4607-A445-9653-54045E38EFD5}" type="presOf" srcId="{B88297BC-5C79-41FB-AF21-F70619D4B1CF}" destId="{E4D54546-40C3-B34E-A2A5-85BB98B384D8}" srcOrd="0" destOrd="4" presId="urn:microsoft.com/office/officeart/2005/8/layout/vList5"/>
    <dgm:cxn modelId="{6884BF27-38AA-A64F-94F2-B2942F5E6712}" type="presOf" srcId="{4838A6F5-D15E-D04E-B952-20DCC1D40A22}" destId="{64F7E903-3736-8443-AE1F-CBFF6793FB7A}" srcOrd="0" destOrd="0" presId="urn:microsoft.com/office/officeart/2005/8/layout/vList5"/>
    <dgm:cxn modelId="{D33B972D-AF78-4D59-B1E7-D000357C2B0D}" srcId="{68BE21F1-E2D8-4563-9C8B-1EE4F17CAE33}" destId="{E3FFC5A4-26DE-4CE5-9C6A-25B75305430F}" srcOrd="3" destOrd="0" parTransId="{E3621AE7-EA2D-46A3-9B4F-3338E5CE766B}" sibTransId="{975BD495-D241-4AF0-8D29-802036AA2381}"/>
    <dgm:cxn modelId="{4AA7513C-2F94-43A5-BA66-B21B697A5DFF}" srcId="{71ED9B55-F441-4232-A6B1-7E1C93FDB98A}" destId="{68BE21F1-E2D8-4563-9C8B-1EE4F17CAE33}" srcOrd="1" destOrd="0" parTransId="{43F88BCC-82F6-4D3F-A435-07B695E60B12}" sibTransId="{5CB0E1FF-00A5-40C4-9B23-F9689E35BEDF}"/>
    <dgm:cxn modelId="{6961C449-5488-4E4F-AACB-C173D9D0F823}" type="presOf" srcId="{71ED9B55-F441-4232-A6B1-7E1C93FDB98A}" destId="{0F4FB98E-7E6A-0F45-A369-1272DAF3A863}" srcOrd="0" destOrd="0" presId="urn:microsoft.com/office/officeart/2005/8/layout/vList5"/>
    <dgm:cxn modelId="{1B462E76-C1DE-DE4F-B51F-92EAE353D604}" type="presOf" srcId="{50A239A2-27CC-443D-8C02-6C759914254C}" destId="{03E4D16E-E00F-AC4C-857A-2BECA4C9A2A0}" srcOrd="0" destOrd="0" presId="urn:microsoft.com/office/officeart/2005/8/layout/vList5"/>
    <dgm:cxn modelId="{4B5F028A-A2C6-6A4B-A462-6BE31472E1D9}" type="presOf" srcId="{68BE21F1-E2D8-4563-9C8B-1EE4F17CAE33}" destId="{B0172D0E-6C6E-7346-B3C1-51795584E6F5}" srcOrd="0" destOrd="0" presId="urn:microsoft.com/office/officeart/2005/8/layout/vList5"/>
    <dgm:cxn modelId="{DFD86F8B-8B5F-8242-828F-09A9529D44E6}" type="presOf" srcId="{4FDE28CF-B152-4EC4-B34F-85A69745A75C}" destId="{64F7E903-3736-8443-AE1F-CBFF6793FB7A}" srcOrd="0" destOrd="2" presId="urn:microsoft.com/office/officeart/2005/8/layout/vList5"/>
    <dgm:cxn modelId="{B4D922A4-F378-B244-BBFC-B869C2B221BC}" type="presOf" srcId="{8187804B-AA73-4C56-8362-AA1D2B8A4F69}" destId="{E4D54546-40C3-B34E-A2A5-85BB98B384D8}" srcOrd="0" destOrd="3" presId="urn:microsoft.com/office/officeart/2005/8/layout/vList5"/>
    <dgm:cxn modelId="{11737AB1-0BFB-48FE-86E4-64AF6C2CE225}" srcId="{68BE21F1-E2D8-4563-9C8B-1EE4F17CAE33}" destId="{404A5932-B9B4-4F1C-8E49-7A312ED89A21}" srcOrd="4" destOrd="0" parTransId="{D2E95B10-F29E-4A80-9043-F80417EC7C06}" sibTransId="{325C79B0-F3AB-48A4-8AAB-CA389526C883}"/>
    <dgm:cxn modelId="{501014CD-C972-4718-AB70-952929DBCA31}" srcId="{50A239A2-27CC-443D-8C02-6C759914254C}" destId="{B88297BC-5C79-41FB-AF21-F70619D4B1CF}" srcOrd="4" destOrd="0" parTransId="{C60E65F7-F3BC-42B7-8586-6566123C38ED}" sibTransId="{284CF9AD-400B-4A8B-9568-B6377B079211}"/>
    <dgm:cxn modelId="{531935D1-2F75-44E0-8EC5-1E33C11138D0}" srcId="{71ED9B55-F441-4232-A6B1-7E1C93FDB98A}" destId="{50A239A2-27CC-443D-8C02-6C759914254C}" srcOrd="0" destOrd="0" parTransId="{3E85725D-F101-452B-AAD6-7EFA12857922}" sibTransId="{01D877A0-9F77-4E17-A0A0-43656AE9990E}"/>
    <dgm:cxn modelId="{FE1088D3-0974-4C76-8501-8BA9C130C471}" srcId="{50A239A2-27CC-443D-8C02-6C759914254C}" destId="{8187804B-AA73-4C56-8362-AA1D2B8A4F69}" srcOrd="3" destOrd="0" parTransId="{F53FC00A-EBE9-4C32-A1D6-A08F98B652A8}" sibTransId="{3D219730-0C0B-48E5-9135-145F0F6EA2A3}"/>
    <dgm:cxn modelId="{3341E1DD-85AD-7E48-A98B-1A22622249FA}" srcId="{68BE21F1-E2D8-4563-9C8B-1EE4F17CAE33}" destId="{4838A6F5-D15E-D04E-B952-20DCC1D40A22}" srcOrd="0" destOrd="0" parTransId="{D8AC496B-F708-1F43-BE07-5936A60ABCEC}" sibTransId="{4393AE41-7F0F-FC43-94C2-528115598324}"/>
    <dgm:cxn modelId="{CB6BDCDF-D0B0-3346-992C-37EEEB1C66D1}" type="presOf" srcId="{D8779CB7-17AD-4B34-9374-3D3B19D659CD}" destId="{E4D54546-40C3-B34E-A2A5-85BB98B384D8}" srcOrd="0" destOrd="2" presId="urn:microsoft.com/office/officeart/2005/8/layout/vList5"/>
    <dgm:cxn modelId="{334A76E1-FC8A-4049-A018-4CD8135A330B}" srcId="{50A239A2-27CC-443D-8C02-6C759914254C}" destId="{37CDB873-4BF0-40E9-9236-86379D7994DF}" srcOrd="1" destOrd="0" parTransId="{0CD417C6-5374-4B78-8287-97D847CF00EE}" sibTransId="{9195DA34-AF23-451B-A7B4-A293B65760EE}"/>
    <dgm:cxn modelId="{936052E7-E885-4951-B40F-4BFD8266977F}" srcId="{68BE21F1-E2D8-4563-9C8B-1EE4F17CAE33}" destId="{67CFE8DA-4AE5-466F-9145-8FDF642E8741}" srcOrd="1" destOrd="0" parTransId="{1962530A-2B00-48D8-9651-B4B10658BA5C}" sibTransId="{55C21543-AABA-4B74-8147-C6BDDA3A98CE}"/>
    <dgm:cxn modelId="{27E76FE7-F668-B140-8A84-0D61E031C57C}" type="presOf" srcId="{E3FFC5A4-26DE-4CE5-9C6A-25B75305430F}" destId="{64F7E903-3736-8443-AE1F-CBFF6793FB7A}" srcOrd="0" destOrd="3" presId="urn:microsoft.com/office/officeart/2005/8/layout/vList5"/>
    <dgm:cxn modelId="{5B34F2ED-CB0D-7045-A65A-0B5D6EB5E323}" type="presOf" srcId="{404A5932-B9B4-4F1C-8E49-7A312ED89A21}" destId="{64F7E903-3736-8443-AE1F-CBFF6793FB7A}" srcOrd="0" destOrd="4" presId="urn:microsoft.com/office/officeart/2005/8/layout/vList5"/>
    <dgm:cxn modelId="{C0741AFB-8B6A-094A-8BB6-B0543B900247}" type="presParOf" srcId="{0F4FB98E-7E6A-0F45-A369-1272DAF3A863}" destId="{98E03867-0DA4-6541-9DB0-A8EA04BA62F5}" srcOrd="0" destOrd="0" presId="urn:microsoft.com/office/officeart/2005/8/layout/vList5"/>
    <dgm:cxn modelId="{3A7AD59E-1DF0-8D4D-AFCD-3FB5C00F2F56}" type="presParOf" srcId="{98E03867-0DA4-6541-9DB0-A8EA04BA62F5}" destId="{03E4D16E-E00F-AC4C-857A-2BECA4C9A2A0}" srcOrd="0" destOrd="0" presId="urn:microsoft.com/office/officeart/2005/8/layout/vList5"/>
    <dgm:cxn modelId="{44612F8D-3281-E349-9E4C-2D7B62E10401}" type="presParOf" srcId="{98E03867-0DA4-6541-9DB0-A8EA04BA62F5}" destId="{E4D54546-40C3-B34E-A2A5-85BB98B384D8}" srcOrd="1" destOrd="0" presId="urn:microsoft.com/office/officeart/2005/8/layout/vList5"/>
    <dgm:cxn modelId="{CA359DEE-CB1B-BF4E-AD14-49B9FFE05A49}" type="presParOf" srcId="{0F4FB98E-7E6A-0F45-A369-1272DAF3A863}" destId="{A25695EE-6275-014B-888D-E055C9A966EF}" srcOrd="1" destOrd="0" presId="urn:microsoft.com/office/officeart/2005/8/layout/vList5"/>
    <dgm:cxn modelId="{6D04EBA0-FDD3-F549-A85A-F56C477068FD}" type="presParOf" srcId="{0F4FB98E-7E6A-0F45-A369-1272DAF3A863}" destId="{ECF7D8A5-2B54-694D-B49F-0A7403B20F86}" srcOrd="2" destOrd="0" presId="urn:microsoft.com/office/officeart/2005/8/layout/vList5"/>
    <dgm:cxn modelId="{953F0FBE-CC97-2D49-9C2D-C72DA0859F73}" type="presParOf" srcId="{ECF7D8A5-2B54-694D-B49F-0A7403B20F86}" destId="{B0172D0E-6C6E-7346-B3C1-51795584E6F5}" srcOrd="0" destOrd="0" presId="urn:microsoft.com/office/officeart/2005/8/layout/vList5"/>
    <dgm:cxn modelId="{83BFB536-2073-8E4B-ACB0-AA02FE7F47A4}" type="presParOf" srcId="{ECF7D8A5-2B54-694D-B49F-0A7403B20F86}" destId="{64F7E903-3736-8443-AE1F-CBFF6793FB7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08CBFF-D6C4-4B3D-A038-6389BD93147B}">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A3857B-622E-4662-8BF4-C669509E9266}">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a:t>Current Challenges in CVE Reporting</a:t>
          </a:r>
        </a:p>
      </dsp:txBody>
      <dsp:txXfrm>
        <a:off x="417971" y="2644140"/>
        <a:ext cx="2889450" cy="720000"/>
      </dsp:txXfrm>
    </dsp:sp>
    <dsp:sp modelId="{6DE6AC4D-AB3F-487A-895E-F16A054E735A}">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9FE64A-322A-4322-B8DE-F7722F856568}">
      <dsp:nvSpPr>
        <dsp:cNvPr id="0" name=""/>
        <dsp:cNvSpPr/>
      </dsp:nvSpPr>
      <dsp:spPr>
        <a:xfrm>
          <a:off x="3813074"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Proposed Enhancements to CVE Data Quality</a:t>
          </a:r>
        </a:p>
      </dsp:txBody>
      <dsp:txXfrm>
        <a:off x="3813074" y="2644140"/>
        <a:ext cx="2889450" cy="720000"/>
      </dsp:txXfrm>
    </dsp:sp>
    <dsp:sp modelId="{F1FA629A-F311-45EF-83E5-675C0430141D}">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4DAE61-6D34-4DEB-ACBD-44689EDB9A6A}">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Stakeholder Collaboration</a:t>
          </a:r>
        </a:p>
      </dsp:txBody>
      <dsp:txXfrm>
        <a:off x="7208178" y="2644140"/>
        <a:ext cx="28894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EE78C0-D487-3145-89BA-A9ABB4B57AA5}">
      <dsp:nvSpPr>
        <dsp:cNvPr id="0" name=""/>
        <dsp:cNvSpPr/>
      </dsp:nvSpPr>
      <dsp:spPr>
        <a:xfrm>
          <a:off x="0" y="325134"/>
          <a:ext cx="10515600" cy="990675"/>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54076" rIns="816127"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Minimal required fields</a:t>
          </a:r>
        </a:p>
        <a:p>
          <a:pPr marL="171450" lvl="1" indent="-171450" algn="l" defTabSz="755650">
            <a:lnSpc>
              <a:spcPct val="90000"/>
            </a:lnSpc>
            <a:spcBef>
              <a:spcPct val="0"/>
            </a:spcBef>
            <a:spcAft>
              <a:spcPct val="15000"/>
            </a:spcAft>
            <a:buChar char="•"/>
          </a:pPr>
          <a:r>
            <a:rPr lang="en-US" sz="1700" kern="1200" dirty="0"/>
            <a:t>Minimal Data Provided</a:t>
          </a:r>
        </a:p>
      </dsp:txBody>
      <dsp:txXfrm>
        <a:off x="0" y="325134"/>
        <a:ext cx="10515600" cy="990675"/>
      </dsp:txXfrm>
    </dsp:sp>
    <dsp:sp modelId="{C5A780B2-F7C1-DF40-9BDC-DE45EACB4BFE}">
      <dsp:nvSpPr>
        <dsp:cNvPr id="0" name=""/>
        <dsp:cNvSpPr/>
      </dsp:nvSpPr>
      <dsp:spPr>
        <a:xfrm>
          <a:off x="525780" y="74214"/>
          <a:ext cx="7360920" cy="50184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pPr>
          <a:r>
            <a:rPr lang="en-US" sz="1700" kern="1200" dirty="0"/>
            <a:t>Incomplete or Inaccurate Information</a:t>
          </a:r>
        </a:p>
      </dsp:txBody>
      <dsp:txXfrm>
        <a:off x="550278" y="98712"/>
        <a:ext cx="7311924" cy="452844"/>
      </dsp:txXfrm>
    </dsp:sp>
    <dsp:sp modelId="{5E29AF8A-D3AE-C548-B298-A194BC08BB74}">
      <dsp:nvSpPr>
        <dsp:cNvPr id="0" name=""/>
        <dsp:cNvSpPr/>
      </dsp:nvSpPr>
      <dsp:spPr>
        <a:xfrm>
          <a:off x="0" y="1658529"/>
          <a:ext cx="10515600" cy="990675"/>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54076" rIns="816127"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Schema variations from CVE &amp; NVD</a:t>
          </a:r>
        </a:p>
        <a:p>
          <a:pPr marL="171450" lvl="1" indent="-171450" algn="l" defTabSz="755650">
            <a:lnSpc>
              <a:spcPct val="90000"/>
            </a:lnSpc>
            <a:spcBef>
              <a:spcPct val="0"/>
            </a:spcBef>
            <a:spcAft>
              <a:spcPct val="15000"/>
            </a:spcAft>
            <a:buChar char="•"/>
          </a:pPr>
          <a:r>
            <a:rPr lang="en-US" sz="1700" kern="1200" dirty="0"/>
            <a:t>Data completeness varies by CNA</a:t>
          </a:r>
        </a:p>
      </dsp:txBody>
      <dsp:txXfrm>
        <a:off x="0" y="1658529"/>
        <a:ext cx="10515600" cy="990675"/>
      </dsp:txXfrm>
    </dsp:sp>
    <dsp:sp modelId="{FF730DCB-199C-414B-BB14-825DD7052EF1}">
      <dsp:nvSpPr>
        <dsp:cNvPr id="0" name=""/>
        <dsp:cNvSpPr/>
      </dsp:nvSpPr>
      <dsp:spPr>
        <a:xfrm>
          <a:off x="525780" y="1407609"/>
          <a:ext cx="7360920" cy="50184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pPr>
          <a:r>
            <a:rPr lang="en-US" sz="1700" kern="1200" dirty="0"/>
            <a:t>Data Quality</a:t>
          </a:r>
        </a:p>
      </dsp:txBody>
      <dsp:txXfrm>
        <a:off x="550278" y="1432107"/>
        <a:ext cx="7311924" cy="452844"/>
      </dsp:txXfrm>
    </dsp:sp>
    <dsp:sp modelId="{92F2D8D0-8E8D-6F46-8266-BBA13FF0803C}">
      <dsp:nvSpPr>
        <dsp:cNvPr id="0" name=""/>
        <dsp:cNvSpPr/>
      </dsp:nvSpPr>
      <dsp:spPr>
        <a:xfrm>
          <a:off x="0" y="3066138"/>
          <a:ext cx="10515600" cy="1285199"/>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54076" rIns="816127"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Source Of Truth</a:t>
          </a:r>
        </a:p>
        <a:p>
          <a:pPr marL="171450" lvl="1" indent="-171450" algn="l" defTabSz="755650">
            <a:lnSpc>
              <a:spcPct val="90000"/>
            </a:lnSpc>
            <a:spcBef>
              <a:spcPct val="0"/>
            </a:spcBef>
            <a:spcAft>
              <a:spcPct val="15000"/>
            </a:spcAft>
            <a:buChar char="•"/>
          </a:pPr>
          <a:r>
            <a:rPr lang="en-US" sz="1700" kern="1200" dirty="0"/>
            <a:t>Ease of Bulk Data Access </a:t>
          </a:r>
        </a:p>
        <a:p>
          <a:pPr marL="171450" lvl="1" indent="-171450" algn="l" defTabSz="755650">
            <a:lnSpc>
              <a:spcPct val="90000"/>
            </a:lnSpc>
            <a:spcBef>
              <a:spcPct val="0"/>
            </a:spcBef>
            <a:spcAft>
              <a:spcPct val="15000"/>
            </a:spcAft>
            <a:buChar char="•"/>
          </a:pPr>
          <a:endParaRPr lang="en-US" sz="1700" kern="1200" dirty="0"/>
        </a:p>
      </dsp:txBody>
      <dsp:txXfrm>
        <a:off x="0" y="3066138"/>
        <a:ext cx="10515600" cy="1285199"/>
      </dsp:txXfrm>
    </dsp:sp>
    <dsp:sp modelId="{2D93F58A-B94E-FD48-A97C-151D47065FE5}">
      <dsp:nvSpPr>
        <dsp:cNvPr id="0" name=""/>
        <dsp:cNvSpPr/>
      </dsp:nvSpPr>
      <dsp:spPr>
        <a:xfrm>
          <a:off x="525780" y="2741004"/>
          <a:ext cx="7360920" cy="50184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pPr>
          <a:r>
            <a:rPr lang="en-US" sz="1700" kern="1200" dirty="0"/>
            <a:t>Data Issues</a:t>
          </a:r>
        </a:p>
      </dsp:txBody>
      <dsp:txXfrm>
        <a:off x="550278" y="2765502"/>
        <a:ext cx="7311924" cy="452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D54546-40C3-B34E-A2A5-85BB98B384D8}">
      <dsp:nvSpPr>
        <dsp:cNvPr id="0" name=""/>
        <dsp:cNvSpPr/>
      </dsp:nvSpPr>
      <dsp:spPr>
        <a:xfrm rot="5400000">
          <a:off x="6301587" y="-2303662"/>
          <a:ext cx="1698041" cy="6729984"/>
        </a:xfrm>
        <a:prstGeom prst="round2SameRect">
          <a:avLst/>
        </a:prstGeom>
        <a:solidFill>
          <a:schemeClr val="accent4">
            <a:alpha val="90000"/>
            <a:tint val="40000"/>
            <a:hueOff val="0"/>
            <a:satOff val="0"/>
            <a:lumOff val="0"/>
            <a:alphaOff val="0"/>
          </a:schemeClr>
        </a:solidFill>
        <a:ln w="1905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143 Keys</a:t>
          </a:r>
        </a:p>
        <a:p>
          <a:pPr marL="171450" lvl="1" indent="-171450" algn="l" defTabSz="800100">
            <a:lnSpc>
              <a:spcPct val="90000"/>
            </a:lnSpc>
            <a:spcBef>
              <a:spcPct val="0"/>
            </a:spcBef>
            <a:spcAft>
              <a:spcPct val="15000"/>
            </a:spcAft>
            <a:buChar char="•"/>
          </a:pPr>
          <a:r>
            <a:rPr lang="en-US" sz="1800" kern="1200" dirty="0"/>
            <a:t>60% have Key Descriptions</a:t>
          </a:r>
        </a:p>
        <a:p>
          <a:pPr marL="171450" lvl="1" indent="-171450" algn="l" defTabSz="800100">
            <a:lnSpc>
              <a:spcPct val="90000"/>
            </a:lnSpc>
            <a:spcBef>
              <a:spcPct val="0"/>
            </a:spcBef>
            <a:spcAft>
              <a:spcPct val="15000"/>
            </a:spcAft>
            <a:buChar char="•"/>
          </a:pPr>
          <a:r>
            <a:rPr lang="en-US" sz="1800" kern="1200"/>
            <a:t>50% have Key Type </a:t>
          </a:r>
        </a:p>
        <a:p>
          <a:pPr marL="171450" lvl="1" indent="-171450" algn="l" defTabSz="800100">
            <a:lnSpc>
              <a:spcPct val="90000"/>
            </a:lnSpc>
            <a:spcBef>
              <a:spcPct val="0"/>
            </a:spcBef>
            <a:spcAft>
              <a:spcPct val="15000"/>
            </a:spcAft>
            <a:buChar char="•"/>
          </a:pPr>
          <a:r>
            <a:rPr lang="en-US" sz="1800" kern="1200"/>
            <a:t>10 fields must match a regex pattern</a:t>
          </a:r>
        </a:p>
        <a:p>
          <a:pPr marL="171450" lvl="1" indent="-171450" algn="l" defTabSz="800100">
            <a:lnSpc>
              <a:spcPct val="90000"/>
            </a:lnSpc>
            <a:spcBef>
              <a:spcPct val="0"/>
            </a:spcBef>
            <a:spcAft>
              <a:spcPct val="15000"/>
            </a:spcAft>
            <a:buChar char="•"/>
          </a:pPr>
          <a:r>
            <a:rPr lang="en-US" sz="1800" kern="1200"/>
            <a:t>9 keys required</a:t>
          </a:r>
        </a:p>
      </dsp:txBody>
      <dsp:txXfrm rot="-5400000">
        <a:off x="3785616" y="295201"/>
        <a:ext cx="6647092" cy="1532257"/>
      </dsp:txXfrm>
    </dsp:sp>
    <dsp:sp modelId="{03E4D16E-E00F-AC4C-857A-2BECA4C9A2A0}">
      <dsp:nvSpPr>
        <dsp:cNvPr id="0" name=""/>
        <dsp:cNvSpPr/>
      </dsp:nvSpPr>
      <dsp:spPr>
        <a:xfrm>
          <a:off x="0" y="53"/>
          <a:ext cx="3785616" cy="2122552"/>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114300" rIns="228600" bIns="114300" numCol="1" spcCol="1270" anchor="ctr" anchorCtr="0">
          <a:noAutofit/>
        </a:bodyPr>
        <a:lstStyle/>
        <a:p>
          <a:pPr marL="0" lvl="0" indent="0" algn="ctr" defTabSz="2667000">
            <a:lnSpc>
              <a:spcPct val="90000"/>
            </a:lnSpc>
            <a:spcBef>
              <a:spcPct val="0"/>
            </a:spcBef>
            <a:spcAft>
              <a:spcPct val="35000"/>
            </a:spcAft>
            <a:buNone/>
          </a:pPr>
          <a:r>
            <a:rPr lang="en-US" sz="6000" kern="1200" dirty="0"/>
            <a:t>CVE Schema</a:t>
          </a:r>
        </a:p>
      </dsp:txBody>
      <dsp:txXfrm>
        <a:off x="103614" y="103667"/>
        <a:ext cx="3578388" cy="1915324"/>
      </dsp:txXfrm>
    </dsp:sp>
    <dsp:sp modelId="{64F7E903-3736-8443-AE1F-CBFF6793FB7A}">
      <dsp:nvSpPr>
        <dsp:cNvPr id="0" name=""/>
        <dsp:cNvSpPr/>
      </dsp:nvSpPr>
      <dsp:spPr>
        <a:xfrm rot="5400000">
          <a:off x="6301587" y="-74983"/>
          <a:ext cx="1698041" cy="6729984"/>
        </a:xfrm>
        <a:prstGeom prst="round2SameRect">
          <a:avLst/>
        </a:prstGeom>
        <a:solidFill>
          <a:schemeClr val="accent4">
            <a:alpha val="90000"/>
            <a:tint val="40000"/>
            <a:hueOff val="0"/>
            <a:satOff val="0"/>
            <a:lumOff val="0"/>
            <a:alphaOff val="0"/>
          </a:schemeClr>
        </a:solidFill>
        <a:ln w="1905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262 Keys</a:t>
          </a:r>
        </a:p>
        <a:p>
          <a:pPr marL="171450" lvl="1" indent="-171450" algn="l" defTabSz="800100">
            <a:lnSpc>
              <a:spcPct val="90000"/>
            </a:lnSpc>
            <a:spcBef>
              <a:spcPct val="0"/>
            </a:spcBef>
            <a:spcAft>
              <a:spcPct val="15000"/>
            </a:spcAft>
            <a:buChar char="•"/>
          </a:pPr>
          <a:r>
            <a:rPr lang="en-US" sz="1800" kern="1200" dirty="0"/>
            <a:t>3% have Key Descriptions</a:t>
          </a:r>
        </a:p>
        <a:p>
          <a:pPr marL="171450" lvl="1" indent="-171450" algn="l" defTabSz="800100">
            <a:lnSpc>
              <a:spcPct val="90000"/>
            </a:lnSpc>
            <a:spcBef>
              <a:spcPct val="0"/>
            </a:spcBef>
            <a:spcAft>
              <a:spcPct val="15000"/>
            </a:spcAft>
            <a:buChar char="•"/>
          </a:pPr>
          <a:r>
            <a:rPr lang="en-US" sz="1800" kern="1200"/>
            <a:t>100% have Key Type</a:t>
          </a:r>
        </a:p>
        <a:p>
          <a:pPr marL="171450" lvl="1" indent="-171450" algn="l" defTabSz="800100">
            <a:lnSpc>
              <a:spcPct val="90000"/>
            </a:lnSpc>
            <a:spcBef>
              <a:spcPct val="0"/>
            </a:spcBef>
            <a:spcAft>
              <a:spcPct val="15000"/>
            </a:spcAft>
            <a:buChar char="•"/>
          </a:pPr>
          <a:r>
            <a:rPr lang="en-US" sz="1800" kern="1200"/>
            <a:t>2 fields must match a regex pattern</a:t>
          </a:r>
        </a:p>
        <a:p>
          <a:pPr marL="171450" lvl="1" indent="-171450" algn="l" defTabSz="800100">
            <a:lnSpc>
              <a:spcPct val="90000"/>
            </a:lnSpc>
            <a:spcBef>
              <a:spcPct val="0"/>
            </a:spcBef>
            <a:spcAft>
              <a:spcPct val="15000"/>
            </a:spcAft>
            <a:buChar char="•"/>
          </a:pPr>
          <a:r>
            <a:rPr lang="en-US" sz="1800" kern="1200"/>
            <a:t>1 key required (CVE) </a:t>
          </a:r>
        </a:p>
      </dsp:txBody>
      <dsp:txXfrm rot="-5400000">
        <a:off x="3785616" y="2523880"/>
        <a:ext cx="6647092" cy="1532257"/>
      </dsp:txXfrm>
    </dsp:sp>
    <dsp:sp modelId="{B0172D0E-6C6E-7346-B3C1-51795584E6F5}">
      <dsp:nvSpPr>
        <dsp:cNvPr id="0" name=""/>
        <dsp:cNvSpPr/>
      </dsp:nvSpPr>
      <dsp:spPr>
        <a:xfrm>
          <a:off x="0" y="2228732"/>
          <a:ext cx="3785616" cy="2122552"/>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114300" rIns="228600" bIns="114300" numCol="1" spcCol="1270" anchor="ctr" anchorCtr="0">
          <a:noAutofit/>
        </a:bodyPr>
        <a:lstStyle/>
        <a:p>
          <a:pPr marL="0" lvl="0" indent="0" algn="ctr" defTabSz="2667000">
            <a:lnSpc>
              <a:spcPct val="90000"/>
            </a:lnSpc>
            <a:spcBef>
              <a:spcPct val="0"/>
            </a:spcBef>
            <a:spcAft>
              <a:spcPct val="35000"/>
            </a:spcAft>
            <a:buNone/>
          </a:pPr>
          <a:r>
            <a:rPr lang="en-US" sz="6000" kern="1200" dirty="0"/>
            <a:t>NVD Schema</a:t>
          </a:r>
        </a:p>
      </dsp:txBody>
      <dsp:txXfrm>
        <a:off x="103614" y="2332346"/>
        <a:ext cx="3578388" cy="191532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15698C-79C2-EC45-8DD1-CDB07067ADA5}" type="datetimeFigureOut">
              <a:rPr lang="en-US" smtClean="0"/>
              <a:t>4/6/25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5C7DA9-4626-F645-9A5A-E977A31DCEC5}" type="slidenum">
              <a:rPr lang="en-US" smtClean="0"/>
              <a:t>‹#›</a:t>
            </a:fld>
            <a:endParaRPr lang="en-US"/>
          </a:p>
        </p:txBody>
      </p:sp>
    </p:spTree>
    <p:extLst>
      <p:ext uri="{BB962C8B-B14F-4D97-AF65-F5344CB8AC3E}">
        <p14:creationId xmlns:p14="http://schemas.microsoft.com/office/powerpoint/2010/main" val="3902632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presentation was automatically generated by PowerPoint Copilot based on content found in this document:
https://cisco-my.sharepoint.com/personal/gamblin_cisco_com/_layouts/15/Doc.aspx?sourcedoc=%7BA8899202-D08F-4BCD-8427-6DE1F6779A23%7D&amp;file=The%20Quality%20Imperative%20for%20CVEs.docx&amp;action=default&amp;mobileredirect=true&amp;DefaultItemOpen=1
AI-generated content may be incorrect.</a:t>
            </a:r>
          </a:p>
        </p:txBody>
      </p:sp>
      <p:sp>
        <p:nvSpPr>
          <p:cNvPr id="4" name="Slide Number Placeholder 3"/>
          <p:cNvSpPr>
            <a:spLocks noGrp="1"/>
          </p:cNvSpPr>
          <p:nvPr>
            <p:ph type="sldNum" sz="quarter" idx="5"/>
          </p:nvPr>
        </p:nvSpPr>
        <p:spPr/>
        <p:txBody>
          <a:bodyPr/>
          <a:lstStyle/>
          <a:p>
            <a:fld id="{C643E623-9C79-4D40-ABF2-1A6FC5A03BA3}" type="slidenum">
              <a:rPr lang="en-US" smtClean="0"/>
              <a:t>1</a:t>
            </a:fld>
            <a:endParaRPr lang="en-US"/>
          </a:p>
        </p:txBody>
      </p:sp>
    </p:spTree>
    <p:extLst>
      <p:ext uri="{BB962C8B-B14F-4D97-AF65-F5344CB8AC3E}">
        <p14:creationId xmlns:p14="http://schemas.microsoft.com/office/powerpoint/2010/main" val="1866976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Automated validation tools help in checking data accuracy and quality efficiently. Peer review systems involve collaborative evaluation to ensure reliability.
Original Content:
·         Automated validation tools
·         Peer review systems
</a:t>
            </a:r>
          </a:p>
        </p:txBody>
      </p:sp>
      <p:sp>
        <p:nvSpPr>
          <p:cNvPr id="4" name="Slide Number Placeholder 3"/>
          <p:cNvSpPr>
            <a:spLocks noGrp="1"/>
          </p:cNvSpPr>
          <p:nvPr>
            <p:ph type="sldNum" sz="quarter" idx="5"/>
          </p:nvPr>
        </p:nvSpPr>
        <p:spPr/>
        <p:txBody>
          <a:bodyPr/>
          <a:lstStyle/>
          <a:p>
            <a:fld id="{C643E623-9C79-4D40-ABF2-1A6FC5A03BA3}" type="slidenum">
              <a:rPr lang="en-US" smtClean="0"/>
              <a:t>20</a:t>
            </a:fld>
            <a:endParaRPr lang="en-US"/>
          </a:p>
        </p:txBody>
      </p:sp>
    </p:spTree>
    <p:extLst>
      <p:ext uri="{BB962C8B-B14F-4D97-AF65-F5344CB8AC3E}">
        <p14:creationId xmlns:p14="http://schemas.microsoft.com/office/powerpoint/2010/main" val="3535348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Education is essential for managing the CVE lifecycle, aiding in vulnerability identification and mitigation. Continuous learning strategies include regular training, workshops, and online courses.
Original Content:
·         Importance of education for CVE lifecycle
·         Strategies for continuous learning
</a:t>
            </a:r>
          </a:p>
        </p:txBody>
      </p:sp>
      <p:sp>
        <p:nvSpPr>
          <p:cNvPr id="4" name="Slide Number Placeholder 3"/>
          <p:cNvSpPr>
            <a:spLocks noGrp="1"/>
          </p:cNvSpPr>
          <p:nvPr>
            <p:ph type="sldNum" sz="quarter" idx="5"/>
          </p:nvPr>
        </p:nvSpPr>
        <p:spPr/>
        <p:txBody>
          <a:bodyPr/>
          <a:lstStyle/>
          <a:p>
            <a:fld id="{C643E623-9C79-4D40-ABF2-1A6FC5A03BA3}" type="slidenum">
              <a:rPr lang="en-US" smtClean="0"/>
              <a:t>24</a:t>
            </a:fld>
            <a:endParaRPr lang="en-US"/>
          </a:p>
        </p:txBody>
      </p:sp>
    </p:spTree>
    <p:extLst>
      <p:ext uri="{BB962C8B-B14F-4D97-AF65-F5344CB8AC3E}">
        <p14:creationId xmlns:p14="http://schemas.microsoft.com/office/powerpoint/2010/main" val="307256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Agenda
* Introduction
* Overview of CVEs
* Importance of CVEs
* Purpose of the Talk
* Current Challenges in CVE Reporting
* Data Quality Challenges
* Consequences of Poor Reporting
* Global Implications
* Need for Standardization
* Proposed Enhancements to CVE Data Quality
* Stricter Guidelines
* Stakeholder Collaboration
* Advanced Validation Processes
* Role of Technology in Enhancing CVE Quality
* Automation in Quality Assurance
* Technological Tools
* Ongoing Education and Training
* Continuous Learning Strategies
* Conclusion
</a:t>
            </a:r>
          </a:p>
        </p:txBody>
      </p:sp>
      <p:sp>
        <p:nvSpPr>
          <p:cNvPr id="4" name="Slide Number Placeholder 3"/>
          <p:cNvSpPr>
            <a:spLocks noGrp="1"/>
          </p:cNvSpPr>
          <p:nvPr>
            <p:ph type="sldNum" sz="quarter" idx="5"/>
          </p:nvPr>
        </p:nvSpPr>
        <p:spPr/>
        <p:txBody>
          <a:bodyPr/>
          <a:lstStyle/>
          <a:p>
            <a:fld id="{C643E623-9C79-4D40-ABF2-1A6FC5A03BA3}" type="slidenum">
              <a:rPr lang="en-US" smtClean="0"/>
              <a:t>4</a:t>
            </a:fld>
            <a:endParaRPr lang="en-US"/>
          </a:p>
        </p:txBody>
      </p:sp>
    </p:spTree>
    <p:extLst>
      <p:ext uri="{BB962C8B-B14F-4D97-AF65-F5344CB8AC3E}">
        <p14:creationId xmlns:p14="http://schemas.microsoft.com/office/powerpoint/2010/main" val="3993993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quality issues include inconsistencies and incomplete or inaccurate information. These problems can arise from non-uniform data, missing data points, and errors in data entry.
Original Content:
·         Inconsistencies in data quality
·         Incomplete or inaccurate information
</a:t>
            </a:r>
          </a:p>
        </p:txBody>
      </p:sp>
      <p:sp>
        <p:nvSpPr>
          <p:cNvPr id="4" name="Slide Number Placeholder 3"/>
          <p:cNvSpPr>
            <a:spLocks noGrp="1"/>
          </p:cNvSpPr>
          <p:nvPr>
            <p:ph type="sldNum" sz="quarter" idx="5"/>
          </p:nvPr>
        </p:nvSpPr>
        <p:spPr/>
        <p:txBody>
          <a:bodyPr/>
          <a:lstStyle/>
          <a:p>
            <a:fld id="{C643E623-9C79-4D40-ABF2-1A6FC5A03BA3}" type="slidenum">
              <a:rPr lang="en-US" smtClean="0"/>
              <a:t>5</a:t>
            </a:fld>
            <a:endParaRPr lang="en-US"/>
          </a:p>
        </p:txBody>
      </p:sp>
    </p:spTree>
    <p:extLst>
      <p:ext uri="{BB962C8B-B14F-4D97-AF65-F5344CB8AC3E}">
        <p14:creationId xmlns:p14="http://schemas.microsoft.com/office/powerpoint/2010/main" val="1560331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5C7DA9-4626-F645-9A5A-E977A31DCEC5}" type="slidenum">
              <a:rPr lang="en-US" smtClean="0"/>
              <a:t>6</a:t>
            </a:fld>
            <a:endParaRPr lang="en-US"/>
          </a:p>
        </p:txBody>
      </p:sp>
    </p:spTree>
    <p:extLst>
      <p:ext uri="{BB962C8B-B14F-4D97-AF65-F5344CB8AC3E}">
        <p14:creationId xmlns:p14="http://schemas.microsoft.com/office/powerpoint/2010/main" val="4218440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5C7DA9-4626-F645-9A5A-E977A31DCEC5}" type="slidenum">
              <a:rPr lang="en-US" smtClean="0"/>
              <a:t>11</a:t>
            </a:fld>
            <a:endParaRPr lang="en-US"/>
          </a:p>
        </p:txBody>
      </p:sp>
    </p:spTree>
    <p:extLst>
      <p:ext uri="{BB962C8B-B14F-4D97-AF65-F5344CB8AC3E}">
        <p14:creationId xmlns:p14="http://schemas.microsoft.com/office/powerpoint/2010/main" val="3041960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5C7DA9-4626-F645-9A5A-E977A31DCEC5}" type="slidenum">
              <a:rPr lang="en-US" smtClean="0"/>
              <a:t>12</a:t>
            </a:fld>
            <a:endParaRPr lang="en-US"/>
          </a:p>
        </p:txBody>
      </p:sp>
    </p:spTree>
    <p:extLst>
      <p:ext uri="{BB962C8B-B14F-4D97-AF65-F5344CB8AC3E}">
        <p14:creationId xmlns:p14="http://schemas.microsoft.com/office/powerpoint/2010/main" val="955073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5C7DA9-4626-F645-9A5A-E977A31DCEC5}" type="slidenum">
              <a:rPr lang="en-US" smtClean="0"/>
              <a:t>13</a:t>
            </a:fld>
            <a:endParaRPr lang="en-US"/>
          </a:p>
        </p:txBody>
      </p:sp>
    </p:spTree>
    <p:extLst>
      <p:ext uri="{BB962C8B-B14F-4D97-AF65-F5344CB8AC3E}">
        <p14:creationId xmlns:p14="http://schemas.microsoft.com/office/powerpoint/2010/main" val="3388563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presentation covers stricter guidelines for CVE submissions, aiming to ensure accuracy and improve security measures. It also emphasizes the importance of collaboration among stakeholders to enhance communication and share resources.
Original Content:
·         Stricter guidelines for CVE submissions
·         Collaboration among stakeholders
</a:t>
            </a:r>
          </a:p>
        </p:txBody>
      </p:sp>
      <p:sp>
        <p:nvSpPr>
          <p:cNvPr id="4" name="Slide Number Placeholder 3"/>
          <p:cNvSpPr>
            <a:spLocks noGrp="1"/>
          </p:cNvSpPr>
          <p:nvPr>
            <p:ph type="sldNum" sz="quarter" idx="5"/>
          </p:nvPr>
        </p:nvSpPr>
        <p:spPr/>
        <p:txBody>
          <a:bodyPr/>
          <a:lstStyle/>
          <a:p>
            <a:fld id="{C643E623-9C79-4D40-ABF2-1A6FC5A03BA3}" type="slidenum">
              <a:rPr lang="en-US" smtClean="0"/>
              <a:t>18</a:t>
            </a:fld>
            <a:endParaRPr lang="en-US"/>
          </a:p>
        </p:txBody>
      </p:sp>
    </p:spTree>
    <p:extLst>
      <p:ext uri="{BB962C8B-B14F-4D97-AF65-F5344CB8AC3E}">
        <p14:creationId xmlns:p14="http://schemas.microsoft.com/office/powerpoint/2010/main" val="3113523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296C62-3E24-9DE6-E90C-621F37C58A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9D6119-7B89-6F7E-F5E9-5842B13ADC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ACD0E6-141F-FED5-E950-9349C5FFE6A1}"/>
              </a:ext>
            </a:extLst>
          </p:cNvPr>
          <p:cNvSpPr>
            <a:spLocks noGrp="1"/>
          </p:cNvSpPr>
          <p:nvPr>
            <p:ph type="body" idx="1"/>
          </p:nvPr>
        </p:nvSpPr>
        <p:spPr/>
        <p:txBody>
          <a:bodyPr/>
          <a:lstStyle/>
          <a:p>
            <a:r>
              <a:rPr lang="en-US" dirty="0"/>
              <a:t>We have established clear criteria for submissions to ensure consistency and quality. Additionally, mandatory verification processes are in place to guarantee the authenticity and accuracy of all submitted information.
Original Content:
·         Clear criteria for submissions
·         Mandatory verification processes
</a:t>
            </a:r>
          </a:p>
        </p:txBody>
      </p:sp>
      <p:sp>
        <p:nvSpPr>
          <p:cNvPr id="4" name="Slide Number Placeholder 3">
            <a:extLst>
              <a:ext uri="{FF2B5EF4-FFF2-40B4-BE49-F238E27FC236}">
                <a16:creationId xmlns:a16="http://schemas.microsoft.com/office/drawing/2014/main" id="{2EB3EE8D-AC8D-4E1D-3E63-5BAB5399A462}"/>
              </a:ext>
            </a:extLst>
          </p:cNvPr>
          <p:cNvSpPr>
            <a:spLocks noGrp="1"/>
          </p:cNvSpPr>
          <p:nvPr>
            <p:ph type="sldNum" sz="quarter" idx="5"/>
          </p:nvPr>
        </p:nvSpPr>
        <p:spPr/>
        <p:txBody>
          <a:bodyPr/>
          <a:lstStyle/>
          <a:p>
            <a:fld id="{C643E623-9C79-4D40-ABF2-1A6FC5A03BA3}" type="slidenum">
              <a:rPr lang="en-US" smtClean="0"/>
              <a:t>19</a:t>
            </a:fld>
            <a:endParaRPr lang="en-US"/>
          </a:p>
        </p:txBody>
      </p:sp>
    </p:spTree>
    <p:extLst>
      <p:ext uri="{BB962C8B-B14F-4D97-AF65-F5344CB8AC3E}">
        <p14:creationId xmlns:p14="http://schemas.microsoft.com/office/powerpoint/2010/main" val="24241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2FB41-CD1E-32D2-3DEE-4A510F998A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2D1084-B16F-5AF1-5823-BCFCB9DD21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201D68-0D74-7864-ED58-2F54300B9FC7}"/>
              </a:ext>
            </a:extLst>
          </p:cNvPr>
          <p:cNvSpPr>
            <a:spLocks noGrp="1"/>
          </p:cNvSpPr>
          <p:nvPr>
            <p:ph type="dt" sz="half" idx="10"/>
          </p:nvPr>
        </p:nvSpPr>
        <p:spPr/>
        <p:txBody>
          <a:bodyPr/>
          <a:lstStyle/>
          <a:p>
            <a:fld id="{02AC24A9-CCB6-4F8D-B8DB-C2F3692CFA5A}" type="datetimeFigureOut">
              <a:rPr lang="en-US" smtClean="0"/>
              <a:t>4/6/25</a:t>
            </a:fld>
            <a:endParaRPr lang="en-US" dirty="0"/>
          </a:p>
        </p:txBody>
      </p:sp>
      <p:sp>
        <p:nvSpPr>
          <p:cNvPr id="5" name="Footer Placeholder 4">
            <a:extLst>
              <a:ext uri="{FF2B5EF4-FFF2-40B4-BE49-F238E27FC236}">
                <a16:creationId xmlns:a16="http://schemas.microsoft.com/office/drawing/2014/main" id="{3A81FB50-273E-00DA-83FD-FF5C67283A9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5F72FB-3D8E-1A85-C472-884AB5730D12}"/>
              </a:ext>
            </a:extLst>
          </p:cNvPr>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811612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0C59A-3AC8-1377-0206-922D18A6F1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332AE4-2937-69D9-D225-1372653B7F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263AF-1F21-ECF6-CB35-8059C6B5326F}"/>
              </a:ext>
            </a:extLst>
          </p:cNvPr>
          <p:cNvSpPr>
            <a:spLocks noGrp="1"/>
          </p:cNvSpPr>
          <p:nvPr>
            <p:ph type="dt" sz="half" idx="10"/>
          </p:nvPr>
        </p:nvSpPr>
        <p:spPr/>
        <p:txBody>
          <a:bodyPr/>
          <a:lstStyle/>
          <a:p>
            <a:fld id="{02AC24A9-CCB6-4F8D-B8DB-C2F3692CFA5A}" type="datetimeFigureOut">
              <a:rPr lang="en-US" smtClean="0"/>
              <a:t>4/6/25</a:t>
            </a:fld>
            <a:endParaRPr lang="en-US"/>
          </a:p>
        </p:txBody>
      </p:sp>
      <p:sp>
        <p:nvSpPr>
          <p:cNvPr id="5" name="Footer Placeholder 4">
            <a:extLst>
              <a:ext uri="{FF2B5EF4-FFF2-40B4-BE49-F238E27FC236}">
                <a16:creationId xmlns:a16="http://schemas.microsoft.com/office/drawing/2014/main" id="{01F041A3-16E8-B927-BF56-C405D24DA9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F026D6-389A-44BA-5833-B0080B87D2C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98563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0DA04D-14F4-8C9A-6A42-316B07778D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8B14F3-51B8-31ED-FFC8-A844401725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F37545-A28F-256C-E99B-ACD6007D53A1}"/>
              </a:ext>
            </a:extLst>
          </p:cNvPr>
          <p:cNvSpPr>
            <a:spLocks noGrp="1"/>
          </p:cNvSpPr>
          <p:nvPr>
            <p:ph type="dt" sz="half" idx="10"/>
          </p:nvPr>
        </p:nvSpPr>
        <p:spPr/>
        <p:txBody>
          <a:bodyPr/>
          <a:lstStyle/>
          <a:p>
            <a:fld id="{02AC24A9-CCB6-4F8D-B8DB-C2F3692CFA5A}" type="datetimeFigureOut">
              <a:rPr lang="en-US" smtClean="0"/>
              <a:t>4/6/25</a:t>
            </a:fld>
            <a:endParaRPr lang="en-US"/>
          </a:p>
        </p:txBody>
      </p:sp>
      <p:sp>
        <p:nvSpPr>
          <p:cNvPr id="5" name="Footer Placeholder 4">
            <a:extLst>
              <a:ext uri="{FF2B5EF4-FFF2-40B4-BE49-F238E27FC236}">
                <a16:creationId xmlns:a16="http://schemas.microsoft.com/office/drawing/2014/main" id="{3FAC8E25-5377-1161-C7EF-3EE7EF8C8D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FDC94D-5944-620D-6D76-9C5BC66A6F4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22094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BF915-D8AF-AD5B-5D7F-230D237159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B8AD1B-3502-BF38-9D60-1909271993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E0183-3162-24BA-85CB-81D3E649C620}"/>
              </a:ext>
            </a:extLst>
          </p:cNvPr>
          <p:cNvSpPr>
            <a:spLocks noGrp="1"/>
          </p:cNvSpPr>
          <p:nvPr>
            <p:ph type="dt" sz="half" idx="10"/>
          </p:nvPr>
        </p:nvSpPr>
        <p:spPr/>
        <p:txBody>
          <a:bodyPr/>
          <a:lstStyle/>
          <a:p>
            <a:fld id="{02AC24A9-CCB6-4F8D-B8DB-C2F3692CFA5A}" type="datetimeFigureOut">
              <a:rPr lang="en-US" smtClean="0"/>
              <a:t>4/6/25</a:t>
            </a:fld>
            <a:endParaRPr lang="en-US"/>
          </a:p>
        </p:txBody>
      </p:sp>
      <p:sp>
        <p:nvSpPr>
          <p:cNvPr id="5" name="Footer Placeholder 4">
            <a:extLst>
              <a:ext uri="{FF2B5EF4-FFF2-40B4-BE49-F238E27FC236}">
                <a16:creationId xmlns:a16="http://schemas.microsoft.com/office/drawing/2014/main" id="{2360F710-C589-C622-3927-6200001326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D734D1-0384-64F4-66E8-8E367C0D64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55845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71E47-5534-851E-19F8-BA6A381CE5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529D3D-2384-DE61-F009-8FE75CABF5E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9877C4-49B9-0296-D6F4-E1B6330FD25E}"/>
              </a:ext>
            </a:extLst>
          </p:cNvPr>
          <p:cNvSpPr>
            <a:spLocks noGrp="1"/>
          </p:cNvSpPr>
          <p:nvPr>
            <p:ph type="dt" sz="half" idx="10"/>
          </p:nvPr>
        </p:nvSpPr>
        <p:spPr/>
        <p:txBody>
          <a:bodyPr/>
          <a:lstStyle/>
          <a:p>
            <a:fld id="{02AC24A9-CCB6-4F8D-B8DB-C2F3692CFA5A}" type="datetimeFigureOut">
              <a:rPr lang="en-US" smtClean="0"/>
              <a:t>4/6/25</a:t>
            </a:fld>
            <a:endParaRPr lang="en-US"/>
          </a:p>
        </p:txBody>
      </p:sp>
      <p:sp>
        <p:nvSpPr>
          <p:cNvPr id="5" name="Footer Placeholder 4">
            <a:extLst>
              <a:ext uri="{FF2B5EF4-FFF2-40B4-BE49-F238E27FC236}">
                <a16:creationId xmlns:a16="http://schemas.microsoft.com/office/drawing/2014/main" id="{D4ADE95B-F2F3-67F3-2AA9-BBD8BEF131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42378-0076-51D8-E496-9F9CE00AEF2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96633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BD861-F98C-A98F-7912-5FDBA7D754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C89461-8F3E-5B72-4E4D-710179471E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356FC1-6C1C-209A-A0C7-93D5E348A9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8B084C-9329-9C83-1DCC-A80ED37DBF8D}"/>
              </a:ext>
            </a:extLst>
          </p:cNvPr>
          <p:cNvSpPr>
            <a:spLocks noGrp="1"/>
          </p:cNvSpPr>
          <p:nvPr>
            <p:ph type="dt" sz="half" idx="10"/>
          </p:nvPr>
        </p:nvSpPr>
        <p:spPr/>
        <p:txBody>
          <a:bodyPr/>
          <a:lstStyle/>
          <a:p>
            <a:fld id="{02AC24A9-CCB6-4F8D-B8DB-C2F3692CFA5A}" type="datetimeFigureOut">
              <a:rPr lang="en-US" smtClean="0"/>
              <a:t>4/6/25</a:t>
            </a:fld>
            <a:endParaRPr lang="en-US"/>
          </a:p>
        </p:txBody>
      </p:sp>
      <p:sp>
        <p:nvSpPr>
          <p:cNvPr id="6" name="Footer Placeholder 5">
            <a:extLst>
              <a:ext uri="{FF2B5EF4-FFF2-40B4-BE49-F238E27FC236}">
                <a16:creationId xmlns:a16="http://schemas.microsoft.com/office/drawing/2014/main" id="{49D75320-7476-1997-C356-FEEA09985C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8E931A-03A1-C5EC-A5FC-82AE885CC2C4}"/>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68580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4141B-52BE-6CA7-651D-0253CF2D84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9D4018-E959-7938-848A-BD92954C53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82064C-CB34-49E9-7FA7-8BD8EBA264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E014BE-F533-50C9-3301-557128DD0D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5BD6AF-868C-07CE-9067-8DE1459EEC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157799-0DA4-58C3-DADE-653F20E910C6}"/>
              </a:ext>
            </a:extLst>
          </p:cNvPr>
          <p:cNvSpPr>
            <a:spLocks noGrp="1"/>
          </p:cNvSpPr>
          <p:nvPr>
            <p:ph type="dt" sz="half" idx="10"/>
          </p:nvPr>
        </p:nvSpPr>
        <p:spPr/>
        <p:txBody>
          <a:bodyPr/>
          <a:lstStyle/>
          <a:p>
            <a:fld id="{02AC24A9-CCB6-4F8D-B8DB-C2F3692CFA5A}" type="datetimeFigureOut">
              <a:rPr lang="en-US" smtClean="0"/>
              <a:t>4/6/25</a:t>
            </a:fld>
            <a:endParaRPr lang="en-US"/>
          </a:p>
        </p:txBody>
      </p:sp>
      <p:sp>
        <p:nvSpPr>
          <p:cNvPr id="8" name="Footer Placeholder 7">
            <a:extLst>
              <a:ext uri="{FF2B5EF4-FFF2-40B4-BE49-F238E27FC236}">
                <a16:creationId xmlns:a16="http://schemas.microsoft.com/office/drawing/2014/main" id="{71086A83-42D4-59F3-5375-937D32E8BE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31E700-C0E6-3A80-12D9-941DD6AE1DF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92940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B44D3-86C3-E3D2-5BD7-65BF16A37B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8B6EA9-CB99-F92E-3431-BB603CF36518}"/>
              </a:ext>
            </a:extLst>
          </p:cNvPr>
          <p:cNvSpPr>
            <a:spLocks noGrp="1"/>
          </p:cNvSpPr>
          <p:nvPr>
            <p:ph type="dt" sz="half" idx="10"/>
          </p:nvPr>
        </p:nvSpPr>
        <p:spPr/>
        <p:txBody>
          <a:bodyPr/>
          <a:lstStyle/>
          <a:p>
            <a:fld id="{02AC24A9-CCB6-4F8D-B8DB-C2F3692CFA5A}" type="datetimeFigureOut">
              <a:rPr lang="en-US" smtClean="0"/>
              <a:t>4/6/25</a:t>
            </a:fld>
            <a:endParaRPr lang="en-US"/>
          </a:p>
        </p:txBody>
      </p:sp>
      <p:sp>
        <p:nvSpPr>
          <p:cNvPr id="4" name="Footer Placeholder 3">
            <a:extLst>
              <a:ext uri="{FF2B5EF4-FFF2-40B4-BE49-F238E27FC236}">
                <a16:creationId xmlns:a16="http://schemas.microsoft.com/office/drawing/2014/main" id="{E17D66C0-F09B-A862-458E-2CFCDC7E93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5EB8E5-2D62-0248-0034-F2728DDDF04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64526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93AA12-867D-B2C3-B961-46363ABC5218}"/>
              </a:ext>
            </a:extLst>
          </p:cNvPr>
          <p:cNvSpPr>
            <a:spLocks noGrp="1"/>
          </p:cNvSpPr>
          <p:nvPr>
            <p:ph type="dt" sz="half" idx="10"/>
          </p:nvPr>
        </p:nvSpPr>
        <p:spPr/>
        <p:txBody>
          <a:bodyPr/>
          <a:lstStyle/>
          <a:p>
            <a:fld id="{02AC24A9-CCB6-4F8D-B8DB-C2F3692CFA5A}" type="datetimeFigureOut">
              <a:rPr lang="en-US" smtClean="0"/>
              <a:t>4/6/25</a:t>
            </a:fld>
            <a:endParaRPr lang="en-US"/>
          </a:p>
        </p:txBody>
      </p:sp>
      <p:sp>
        <p:nvSpPr>
          <p:cNvPr id="3" name="Footer Placeholder 2">
            <a:extLst>
              <a:ext uri="{FF2B5EF4-FFF2-40B4-BE49-F238E27FC236}">
                <a16:creationId xmlns:a16="http://schemas.microsoft.com/office/drawing/2014/main" id="{3CE32B8E-A9D3-8C6F-C0FD-749CFE1246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866D0-6EFF-0592-E23D-662ABA1C4758}"/>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37390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F2B2A-F378-4280-01C5-E0E601D0C8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2AE93D-83D7-FC9E-4DA0-DC4E05A728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F3D22E-5A8D-3FFE-DAD4-B2A4A2FAE6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4FEC0E-73C0-928E-D45B-F7C84BF52462}"/>
              </a:ext>
            </a:extLst>
          </p:cNvPr>
          <p:cNvSpPr>
            <a:spLocks noGrp="1"/>
          </p:cNvSpPr>
          <p:nvPr>
            <p:ph type="dt" sz="half" idx="10"/>
          </p:nvPr>
        </p:nvSpPr>
        <p:spPr/>
        <p:txBody>
          <a:bodyPr/>
          <a:lstStyle/>
          <a:p>
            <a:fld id="{02AC24A9-CCB6-4F8D-B8DB-C2F3692CFA5A}" type="datetimeFigureOut">
              <a:rPr lang="en-US" smtClean="0"/>
              <a:t>4/6/25</a:t>
            </a:fld>
            <a:endParaRPr lang="en-US" dirty="0"/>
          </a:p>
        </p:txBody>
      </p:sp>
      <p:sp>
        <p:nvSpPr>
          <p:cNvPr id="6" name="Footer Placeholder 5">
            <a:extLst>
              <a:ext uri="{FF2B5EF4-FFF2-40B4-BE49-F238E27FC236}">
                <a16:creationId xmlns:a16="http://schemas.microsoft.com/office/drawing/2014/main" id="{351CF38E-59FD-49A9-96F8-4F723B2D8C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D142C7-BF19-B8B5-CC8E-70FE45916E58}"/>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06761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12D9B-C302-1EAF-1A92-06649F87CE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C541C3-24F4-D9F8-CA5B-1CBD1CF9F2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7A3E94-F99A-4263-358E-326331BEB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3C0D6E-371E-C6A3-7BA3-C2A42B09A650}"/>
              </a:ext>
            </a:extLst>
          </p:cNvPr>
          <p:cNvSpPr>
            <a:spLocks noGrp="1"/>
          </p:cNvSpPr>
          <p:nvPr>
            <p:ph type="dt" sz="half" idx="10"/>
          </p:nvPr>
        </p:nvSpPr>
        <p:spPr/>
        <p:txBody>
          <a:bodyPr/>
          <a:lstStyle/>
          <a:p>
            <a:fld id="{02AC24A9-CCB6-4F8D-B8DB-C2F3692CFA5A}" type="datetimeFigureOut">
              <a:rPr lang="en-US" smtClean="0"/>
              <a:t>4/6/25</a:t>
            </a:fld>
            <a:endParaRPr lang="en-US"/>
          </a:p>
        </p:txBody>
      </p:sp>
      <p:sp>
        <p:nvSpPr>
          <p:cNvPr id="6" name="Footer Placeholder 5">
            <a:extLst>
              <a:ext uri="{FF2B5EF4-FFF2-40B4-BE49-F238E27FC236}">
                <a16:creationId xmlns:a16="http://schemas.microsoft.com/office/drawing/2014/main" id="{5FDD3315-404C-6A86-2182-3C521AC899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30321A-EC1B-1209-31DE-2E512ED53A76}"/>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15420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1B42DF-C151-5FDF-8238-A4B2C6C2E3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68A5DE-A28D-90CB-41C5-9E18D66137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9FAB2C-43EE-4E08-7AD4-1798128863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2AC24A9-CCB6-4F8D-B8DB-C2F3692CFA5A}" type="datetimeFigureOut">
              <a:rPr lang="en-US" smtClean="0"/>
              <a:t>4/6/25</a:t>
            </a:fld>
            <a:endParaRPr lang="en-US"/>
          </a:p>
        </p:txBody>
      </p:sp>
      <p:sp>
        <p:nvSpPr>
          <p:cNvPr id="5" name="Footer Placeholder 4">
            <a:extLst>
              <a:ext uri="{FF2B5EF4-FFF2-40B4-BE49-F238E27FC236}">
                <a16:creationId xmlns:a16="http://schemas.microsoft.com/office/drawing/2014/main" id="{22DB0842-59ED-5BD2-E9F2-88BB72ACEC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C70BA1D-E6B9-661A-28CD-AA6A669C5F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2DC25EE-239B-4C5F-AAD1-255A7D5F1EE2}" type="slidenum">
              <a:rPr lang="en-US" smtClean="0"/>
              <a:t>‹#›</a:t>
            </a:fld>
            <a:endParaRPr lang="en-US"/>
          </a:p>
        </p:txBody>
      </p:sp>
      <p:sp>
        <p:nvSpPr>
          <p:cNvPr id="7" name="TextBox 6">
            <a:extLst>
              <a:ext uri="{FF2B5EF4-FFF2-40B4-BE49-F238E27FC236}">
                <a16:creationId xmlns:a16="http://schemas.microsoft.com/office/drawing/2014/main" id="{7BFEEF78-7F7F-47D1-CFD9-23F66422709E}"/>
              </a:ext>
            </a:extLst>
          </p:cNvPr>
          <p:cNvSpPr txBox="1"/>
          <p:nvPr>
            <p:extLst>
              <p:ext uri="{1162E1C5-73C7-4A58-AE30-91384D911F3F}">
                <p184:classification xmlns:p184="http://schemas.microsoft.com/office/powerpoint/2018/4/main" val="ftr"/>
              </p:ext>
            </p:extLst>
          </p:nvPr>
        </p:nvSpPr>
        <p:spPr>
          <a:xfrm>
            <a:off x="63500" y="6779260"/>
            <a:ext cx="6350" cy="15240"/>
          </a:xfrm>
          <a:prstGeom prst="rect">
            <a:avLst/>
          </a:prstGeom>
        </p:spPr>
        <p:txBody>
          <a:bodyPr horzOverflow="overflow" lIns="0" tIns="0" rIns="0" bIns="0">
            <a:spAutoFit/>
          </a:bodyPr>
          <a:lstStyle/>
          <a:p>
            <a:pPr algn="l"/>
            <a:r>
              <a:rPr lang="en-US" sz="100">
                <a:solidFill>
                  <a:srgbClr val="000000">
                    <a:alpha val="50000"/>
                  </a:srgb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0430565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twitter.com/jgamblin" TargetMode="External"/><Relationship Id="rId2" Type="http://schemas.openxmlformats.org/officeDocument/2006/relationships/hyperlink" Target="mailto:gambling@cisco.com" TargetMode="External"/><Relationship Id="rId1" Type="http://schemas.openxmlformats.org/officeDocument/2006/relationships/slideLayout" Target="../slideLayouts/slideLayout3.xml"/><Relationship Id="rId4" Type="http://schemas.openxmlformats.org/officeDocument/2006/relationships/hyperlink" Target="cve.icu"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twitter.com/jgamblin" TargetMode="External"/><Relationship Id="rId2" Type="http://schemas.openxmlformats.org/officeDocument/2006/relationships/hyperlink" Target="mailto:gambling@cisco.com" TargetMode="External"/><Relationship Id="rId1" Type="http://schemas.openxmlformats.org/officeDocument/2006/relationships/slideLayout" Target="../slideLayouts/slideLayout2.xml"/><Relationship Id="rId5" Type="http://schemas.openxmlformats.org/officeDocument/2006/relationships/hyperlink" Target="cve.icu" TargetMode="External"/><Relationship Id="rId4" Type="http://schemas.openxmlformats.org/officeDocument/2006/relationships/hyperlink" Target="http://jerrygamblin.com/" TargetMode="Externa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Triangle 2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5F33B3-FFFF-0C74-F47B-F20717333F4A}"/>
              </a:ext>
            </a:extLst>
          </p:cNvPr>
          <p:cNvSpPr>
            <a:spLocks noGrp="1"/>
          </p:cNvSpPr>
          <p:nvPr>
            <p:ph type="ctrTitle"/>
          </p:nvPr>
        </p:nvSpPr>
        <p:spPr>
          <a:xfrm>
            <a:off x="1285241" y="1008993"/>
            <a:ext cx="9231410" cy="3542045"/>
          </a:xfrm>
        </p:spPr>
        <p:txBody>
          <a:bodyPr anchor="b">
            <a:normAutofit/>
          </a:bodyPr>
          <a:lstStyle/>
          <a:p>
            <a:pPr algn="l"/>
            <a:r>
              <a:rPr lang="en-US" sz="8900" dirty="0"/>
              <a:t>The Quality Imperative for CVEs</a:t>
            </a:r>
          </a:p>
        </p:txBody>
      </p:sp>
      <p:sp>
        <p:nvSpPr>
          <p:cNvPr id="3" name="Subtitle 2">
            <a:extLst>
              <a:ext uri="{FF2B5EF4-FFF2-40B4-BE49-F238E27FC236}">
                <a16:creationId xmlns:a16="http://schemas.microsoft.com/office/drawing/2014/main" id="{5D689A9A-BABC-D612-AAC5-C8048F3719C5}"/>
              </a:ext>
            </a:extLst>
          </p:cNvPr>
          <p:cNvSpPr>
            <a:spLocks noGrp="1"/>
          </p:cNvSpPr>
          <p:nvPr>
            <p:ph type="subTitle" idx="1"/>
          </p:nvPr>
        </p:nvSpPr>
        <p:spPr>
          <a:xfrm>
            <a:off x="1285241" y="4582814"/>
            <a:ext cx="7132335" cy="1312657"/>
          </a:xfrm>
        </p:spPr>
        <p:txBody>
          <a:bodyPr anchor="t">
            <a:normAutofit/>
          </a:bodyPr>
          <a:lstStyle/>
          <a:p>
            <a:pPr algn="l"/>
            <a:r>
              <a:rPr lang="en-US" sz="2000" dirty="0"/>
              <a:t>The Need For Enhancing Vulnerability Reporting Standards</a:t>
            </a:r>
            <a:br>
              <a:rPr lang="en-US" sz="2000" dirty="0"/>
            </a:br>
            <a:r>
              <a:rPr lang="en-US" sz="2000" dirty="0"/>
              <a:t>VulnCon2025 </a:t>
            </a:r>
            <a:br>
              <a:rPr lang="en-US" sz="2000" dirty="0"/>
            </a:br>
            <a:r>
              <a:rPr lang="en-US" sz="2000" dirty="0"/>
              <a:t>April 8th, 2025</a:t>
            </a:r>
          </a:p>
        </p:txBody>
      </p:sp>
    </p:spTree>
    <p:extLst>
      <p:ext uri="{BB962C8B-B14F-4D97-AF65-F5344CB8AC3E}">
        <p14:creationId xmlns:p14="http://schemas.microsoft.com/office/powerpoint/2010/main" val="3575527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EB319E-0C34-AFB6-5B44-2806997902C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4671F14-F7FD-E3C8-FDC0-B3219D9B5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DE729295-71E8-F5EA-8453-11A668B70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BD1E258-A064-B1EE-8B65-7EDC5113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9E5C74-8C65-C45C-6753-719CBE75E87B}"/>
              </a:ext>
            </a:extLst>
          </p:cNvPr>
          <p:cNvSpPr>
            <a:spLocks noGrp="1"/>
          </p:cNvSpPr>
          <p:nvPr>
            <p:ph type="title"/>
          </p:nvPr>
        </p:nvSpPr>
        <p:spPr>
          <a:xfrm>
            <a:off x="1285241" y="1008993"/>
            <a:ext cx="9231410" cy="3542045"/>
          </a:xfrm>
        </p:spPr>
        <p:txBody>
          <a:bodyPr vert="horz" lIns="91440" tIns="45720" rIns="91440" bIns="45720" rtlCol="0" anchor="b">
            <a:normAutofit/>
          </a:bodyPr>
          <a:lstStyle/>
          <a:p>
            <a:r>
              <a:rPr lang="en-US" sz="8800" dirty="0"/>
              <a:t>Data Quality</a:t>
            </a:r>
            <a:endParaRPr lang="en-US" sz="8100" kern="1200" dirty="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9E815BAA-8B51-1A3E-F03C-C92D5A88E581}"/>
              </a:ext>
            </a:extLst>
          </p:cNvPr>
          <p:cNvSpPr>
            <a:spLocks noGrp="1"/>
          </p:cNvSpPr>
          <p:nvPr>
            <p:ph type="body" idx="1"/>
          </p:nvPr>
        </p:nvSpPr>
        <p:spPr>
          <a:xfrm>
            <a:off x="1285241" y="4582814"/>
            <a:ext cx="7132335" cy="1312657"/>
          </a:xfrm>
        </p:spPr>
        <p:txBody>
          <a:bodyPr vert="horz" lIns="91440" tIns="45720" rIns="91440" bIns="45720" rtlCol="0" anchor="t">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4205758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6CEC-D926-3E97-6B76-9AA6719AECA9}"/>
              </a:ext>
            </a:extLst>
          </p:cNvPr>
          <p:cNvSpPr>
            <a:spLocks noGrp="1"/>
          </p:cNvSpPr>
          <p:nvPr>
            <p:ph type="title"/>
          </p:nvPr>
        </p:nvSpPr>
        <p:spPr/>
        <p:txBody>
          <a:bodyPr/>
          <a:lstStyle/>
          <a:p>
            <a:r>
              <a:rPr lang="en-US" dirty="0"/>
              <a:t>Schema Variations From CVE &amp; NVD</a:t>
            </a:r>
            <a:br>
              <a:rPr lang="en-US" dirty="0"/>
            </a:br>
            <a:endParaRPr lang="en-US" dirty="0"/>
          </a:p>
        </p:txBody>
      </p:sp>
      <p:graphicFrame>
        <p:nvGraphicFramePr>
          <p:cNvPr id="6" name="Content Placeholder 2">
            <a:extLst>
              <a:ext uri="{FF2B5EF4-FFF2-40B4-BE49-F238E27FC236}">
                <a16:creationId xmlns:a16="http://schemas.microsoft.com/office/drawing/2014/main" id="{1521B94B-F63D-327E-BDF7-FFA0E5D78AEE}"/>
              </a:ext>
            </a:extLst>
          </p:cNvPr>
          <p:cNvGraphicFramePr>
            <a:graphicFrameLocks noGrp="1"/>
          </p:cNvGraphicFramePr>
          <p:nvPr>
            <p:ph idx="1"/>
            <p:extLst>
              <p:ext uri="{D42A27DB-BD31-4B8C-83A1-F6EECF244321}">
                <p14:modId xmlns:p14="http://schemas.microsoft.com/office/powerpoint/2010/main" val="3536404166"/>
              </p:ext>
            </p:extLst>
          </p:nvPr>
        </p:nvGraphicFramePr>
        <p:xfrm>
          <a:off x="716820" y="1526220"/>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7849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73636-E219-D5B4-3EA8-9E0E234854D0}"/>
              </a:ext>
            </a:extLst>
          </p:cNvPr>
          <p:cNvSpPr>
            <a:spLocks noGrp="1"/>
          </p:cNvSpPr>
          <p:nvPr>
            <p:ph type="title"/>
          </p:nvPr>
        </p:nvSpPr>
        <p:spPr>
          <a:xfrm>
            <a:off x="838200" y="365125"/>
            <a:ext cx="3944193" cy="2766493"/>
          </a:xfrm>
        </p:spPr>
        <p:txBody>
          <a:bodyPr/>
          <a:lstStyle/>
          <a:p>
            <a:r>
              <a:rPr lang="en-US" dirty="0"/>
              <a:t>Data Completeness</a:t>
            </a:r>
          </a:p>
        </p:txBody>
      </p:sp>
      <p:sp>
        <p:nvSpPr>
          <p:cNvPr id="4" name="TextBox 3">
            <a:extLst>
              <a:ext uri="{FF2B5EF4-FFF2-40B4-BE49-F238E27FC236}">
                <a16:creationId xmlns:a16="http://schemas.microsoft.com/office/drawing/2014/main" id="{21A76A25-A353-147E-2576-ACA4F8E2D38C}"/>
              </a:ext>
            </a:extLst>
          </p:cNvPr>
          <p:cNvSpPr txBox="1"/>
          <p:nvPr/>
        </p:nvSpPr>
        <p:spPr>
          <a:xfrm>
            <a:off x="323682" y="6112409"/>
            <a:ext cx="5461175" cy="307777"/>
          </a:xfrm>
          <a:prstGeom prst="rect">
            <a:avLst/>
          </a:prstGeom>
          <a:noFill/>
        </p:spPr>
        <p:txBody>
          <a:bodyPr wrap="none" rtlCol="0">
            <a:spAutoFit/>
          </a:bodyPr>
          <a:lstStyle/>
          <a:p>
            <a:r>
              <a:rPr lang="en-US" sz="1400" dirty="0"/>
              <a:t>https://</a:t>
            </a:r>
            <a:r>
              <a:rPr lang="en-US" sz="1400" dirty="0" err="1"/>
              <a:t>bjedwards.observablehq.cloud</a:t>
            </a:r>
            <a:r>
              <a:rPr lang="en-US" sz="1400" dirty="0"/>
              <a:t>/measuring-</a:t>
            </a:r>
            <a:r>
              <a:rPr lang="en-US" sz="1400" dirty="0" err="1"/>
              <a:t>cna</a:t>
            </a:r>
            <a:r>
              <a:rPr lang="en-US" sz="1400" dirty="0"/>
              <a:t>-performance</a:t>
            </a:r>
          </a:p>
        </p:txBody>
      </p:sp>
      <p:pic>
        <p:nvPicPr>
          <p:cNvPr id="13" name="Picture 12" descr="A chart with numbers and text&#10;&#10;AI-generated content may be incorrect.">
            <a:extLst>
              <a:ext uri="{FF2B5EF4-FFF2-40B4-BE49-F238E27FC236}">
                <a16:creationId xmlns:a16="http://schemas.microsoft.com/office/drawing/2014/main" id="{9A11EE98-2290-F23E-DD74-30836E9785AA}"/>
              </a:ext>
            </a:extLst>
          </p:cNvPr>
          <p:cNvPicPr>
            <a:picLocks noChangeAspect="1"/>
          </p:cNvPicPr>
          <p:nvPr/>
        </p:nvPicPr>
        <p:blipFill>
          <a:blip r:embed="rId3"/>
          <a:stretch>
            <a:fillRect/>
          </a:stretch>
        </p:blipFill>
        <p:spPr>
          <a:xfrm>
            <a:off x="6365328" y="0"/>
            <a:ext cx="5826672" cy="6858000"/>
          </a:xfrm>
          <a:prstGeom prst="rect">
            <a:avLst/>
          </a:prstGeom>
        </p:spPr>
      </p:pic>
      <p:sp>
        <p:nvSpPr>
          <p:cNvPr id="18" name="TextBox 17">
            <a:extLst>
              <a:ext uri="{FF2B5EF4-FFF2-40B4-BE49-F238E27FC236}">
                <a16:creationId xmlns:a16="http://schemas.microsoft.com/office/drawing/2014/main" id="{A2FB57E3-6A39-44CF-2977-5B70AF1CD260}"/>
              </a:ext>
            </a:extLst>
          </p:cNvPr>
          <p:cNvSpPr txBox="1"/>
          <p:nvPr/>
        </p:nvSpPr>
        <p:spPr>
          <a:xfrm>
            <a:off x="938676" y="2946951"/>
            <a:ext cx="4207859" cy="1754326"/>
          </a:xfrm>
          <a:prstGeom prst="rect">
            <a:avLst/>
          </a:prstGeom>
          <a:noFill/>
        </p:spPr>
        <p:txBody>
          <a:bodyPr wrap="square" rtlCol="0">
            <a:spAutoFit/>
          </a:bodyPr>
          <a:lstStyle/>
          <a:p>
            <a:r>
              <a:rPr lang="en-US" b="1" i="0" dirty="0">
                <a:solidFill>
                  <a:srgbClr val="767676"/>
                </a:solidFill>
                <a:effectLst/>
                <a:latin typeface="Roboto" panose="020F0502020204030204" pitchFamily="34" charset="0"/>
              </a:rPr>
              <a:t>Dr. Benjamin Edwards</a:t>
            </a:r>
            <a:r>
              <a:rPr lang="en-US" b="0" i="0" dirty="0">
                <a:solidFill>
                  <a:srgbClr val="474747"/>
                </a:solidFill>
                <a:effectLst/>
                <a:latin typeface="Roboto" panose="020F0502020204030204" pitchFamily="34" charset="0"/>
              </a:rPr>
              <a:t> is a principal research scientist working at </a:t>
            </a:r>
            <a:r>
              <a:rPr lang="en-US" b="0" i="0" dirty="0" err="1">
                <a:solidFill>
                  <a:srgbClr val="474747"/>
                </a:solidFill>
                <a:effectLst/>
                <a:latin typeface="Roboto" panose="020F0502020204030204" pitchFamily="34" charset="0"/>
              </a:rPr>
              <a:t>Bitsight</a:t>
            </a:r>
            <a:r>
              <a:rPr lang="en-US" dirty="0">
                <a:solidFill>
                  <a:srgbClr val="474747"/>
                </a:solidFill>
                <a:latin typeface="Roboto" panose="020F0502020204030204" pitchFamily="34" charset="0"/>
              </a:rPr>
              <a:t> measured CNA performance last year and produced this great resource to break down data completeness and quality.	 </a:t>
            </a:r>
            <a:endParaRPr lang="en-US" dirty="0"/>
          </a:p>
        </p:txBody>
      </p:sp>
    </p:spTree>
    <p:extLst>
      <p:ext uri="{BB962C8B-B14F-4D97-AF65-F5344CB8AC3E}">
        <p14:creationId xmlns:p14="http://schemas.microsoft.com/office/powerpoint/2010/main" val="1642062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341043-08E9-5082-3DCC-376408731E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BF116B-8309-2C99-99A6-AE4DE7116242}"/>
              </a:ext>
            </a:extLst>
          </p:cNvPr>
          <p:cNvSpPr>
            <a:spLocks noGrp="1"/>
          </p:cNvSpPr>
          <p:nvPr>
            <p:ph type="title"/>
          </p:nvPr>
        </p:nvSpPr>
        <p:spPr/>
        <p:txBody>
          <a:bodyPr/>
          <a:lstStyle/>
          <a:p>
            <a:r>
              <a:rPr lang="en-US" dirty="0"/>
              <a:t>Data Completeness</a:t>
            </a:r>
            <a:br>
              <a:rPr lang="en-US" dirty="0"/>
            </a:br>
            <a:endParaRPr lang="en-US" dirty="0"/>
          </a:p>
        </p:txBody>
      </p:sp>
      <p:pic>
        <p:nvPicPr>
          <p:cNvPr id="5" name="Content Placeholder 4" descr="A graph with numbers and text&#10;&#10;AI-generated content may be incorrect.">
            <a:extLst>
              <a:ext uri="{FF2B5EF4-FFF2-40B4-BE49-F238E27FC236}">
                <a16:creationId xmlns:a16="http://schemas.microsoft.com/office/drawing/2014/main" id="{0D062CF7-3E84-B3BE-27FA-B974FFAD71CF}"/>
              </a:ext>
            </a:extLst>
          </p:cNvPr>
          <p:cNvPicPr>
            <a:picLocks noGrp="1" noChangeAspect="1"/>
          </p:cNvPicPr>
          <p:nvPr>
            <p:ph idx="1"/>
          </p:nvPr>
        </p:nvPicPr>
        <p:blipFill>
          <a:blip r:embed="rId3"/>
          <a:stretch>
            <a:fillRect/>
          </a:stretch>
        </p:blipFill>
        <p:spPr>
          <a:xfrm>
            <a:off x="1717802" y="1825625"/>
            <a:ext cx="8756396" cy="4351338"/>
          </a:xfrm>
        </p:spPr>
      </p:pic>
      <p:sp>
        <p:nvSpPr>
          <p:cNvPr id="6" name="TextBox 5">
            <a:extLst>
              <a:ext uri="{FF2B5EF4-FFF2-40B4-BE49-F238E27FC236}">
                <a16:creationId xmlns:a16="http://schemas.microsoft.com/office/drawing/2014/main" id="{C30175E9-E236-A7AE-48A2-D58E4E00A5DE}"/>
              </a:ext>
            </a:extLst>
          </p:cNvPr>
          <p:cNvSpPr txBox="1"/>
          <p:nvPr/>
        </p:nvSpPr>
        <p:spPr>
          <a:xfrm>
            <a:off x="6797310" y="6311900"/>
            <a:ext cx="5461175" cy="307777"/>
          </a:xfrm>
          <a:prstGeom prst="rect">
            <a:avLst/>
          </a:prstGeom>
          <a:noFill/>
        </p:spPr>
        <p:txBody>
          <a:bodyPr wrap="none" rtlCol="0">
            <a:spAutoFit/>
          </a:bodyPr>
          <a:lstStyle/>
          <a:p>
            <a:r>
              <a:rPr lang="en-US" sz="1400" dirty="0"/>
              <a:t>https://</a:t>
            </a:r>
            <a:r>
              <a:rPr lang="en-US" sz="1400" dirty="0" err="1"/>
              <a:t>bjedwards.observablehq.cloud</a:t>
            </a:r>
            <a:r>
              <a:rPr lang="en-US" sz="1400" dirty="0"/>
              <a:t>/measuring-</a:t>
            </a:r>
            <a:r>
              <a:rPr lang="en-US" sz="1400" dirty="0" err="1"/>
              <a:t>cna</a:t>
            </a:r>
            <a:r>
              <a:rPr lang="en-US" sz="1400" dirty="0"/>
              <a:t>-performance</a:t>
            </a:r>
          </a:p>
        </p:txBody>
      </p:sp>
    </p:spTree>
    <p:extLst>
      <p:ext uri="{BB962C8B-B14F-4D97-AF65-F5344CB8AC3E}">
        <p14:creationId xmlns:p14="http://schemas.microsoft.com/office/powerpoint/2010/main" val="326059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EEDB1A-3B97-F846-C4EE-1B824E84451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8293BBA-4814-E789-7DAD-D16E71B1E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E5F859EF-12FB-DF87-4A2E-352770E0BF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7BC7E98-253B-D030-94DF-75B1E4C7E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6EB467-392B-D7B2-5919-7CAD2DC5F8FD}"/>
              </a:ext>
            </a:extLst>
          </p:cNvPr>
          <p:cNvSpPr>
            <a:spLocks noGrp="1"/>
          </p:cNvSpPr>
          <p:nvPr>
            <p:ph type="title"/>
          </p:nvPr>
        </p:nvSpPr>
        <p:spPr>
          <a:xfrm>
            <a:off x="1285241" y="1008993"/>
            <a:ext cx="9231410" cy="3542045"/>
          </a:xfrm>
        </p:spPr>
        <p:txBody>
          <a:bodyPr vert="horz" lIns="91440" tIns="45720" rIns="91440" bIns="45720" rtlCol="0" anchor="b">
            <a:normAutofit/>
          </a:bodyPr>
          <a:lstStyle/>
          <a:p>
            <a:r>
              <a:rPr lang="en-US" sz="8800" dirty="0"/>
              <a:t>Data Issues</a:t>
            </a:r>
            <a:endParaRPr lang="en-US" sz="8100" kern="1200" dirty="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56BF2C4F-AACC-4B23-E754-E2BA178A6AB7}"/>
              </a:ext>
            </a:extLst>
          </p:cNvPr>
          <p:cNvSpPr>
            <a:spLocks noGrp="1"/>
          </p:cNvSpPr>
          <p:nvPr>
            <p:ph type="body" idx="1"/>
          </p:nvPr>
        </p:nvSpPr>
        <p:spPr>
          <a:xfrm>
            <a:off x="1285241" y="4582814"/>
            <a:ext cx="7132335" cy="1312657"/>
          </a:xfrm>
        </p:spPr>
        <p:txBody>
          <a:bodyPr vert="horz" lIns="91440" tIns="45720" rIns="91440" bIns="45720" rtlCol="0" anchor="t">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101854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E821E7-0E6E-F0E7-07B9-A300D13897DC}"/>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88822C-8D08-C091-900A-39A211639639}"/>
              </a:ext>
            </a:extLst>
          </p:cNvPr>
          <p:cNvSpPr>
            <a:spLocks noGrp="1"/>
          </p:cNvSpPr>
          <p:nvPr>
            <p:ph type="title"/>
          </p:nvPr>
        </p:nvSpPr>
        <p:spPr>
          <a:xfrm>
            <a:off x="808638" y="386930"/>
            <a:ext cx="9236700" cy="1188950"/>
          </a:xfrm>
        </p:spPr>
        <p:txBody>
          <a:bodyPr anchor="b">
            <a:normAutofit/>
          </a:bodyPr>
          <a:lstStyle/>
          <a:p>
            <a:r>
              <a:rPr lang="en-US" sz="5400"/>
              <a:t>Source Of Truth For CVE Data?</a:t>
            </a:r>
          </a:p>
        </p:txBody>
      </p:sp>
      <p:grpSp>
        <p:nvGrpSpPr>
          <p:cNvPr id="13" name="Group 1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1F2F08-79F3-3853-878D-89F7FFE0B29E}"/>
              </a:ext>
            </a:extLst>
          </p:cNvPr>
          <p:cNvSpPr>
            <a:spLocks noGrp="1"/>
          </p:cNvSpPr>
          <p:nvPr>
            <p:ph idx="1"/>
          </p:nvPr>
        </p:nvSpPr>
        <p:spPr>
          <a:xfrm>
            <a:off x="793660" y="2599509"/>
            <a:ext cx="10143668" cy="3435531"/>
          </a:xfrm>
        </p:spPr>
        <p:txBody>
          <a:bodyPr anchor="ctr">
            <a:normAutofit/>
          </a:bodyPr>
          <a:lstStyle/>
          <a:p>
            <a:r>
              <a:rPr lang="en-US" sz="2400" dirty="0"/>
              <a:t>What is the Source Of Truth For CVE Data? </a:t>
            </a:r>
          </a:p>
          <a:p>
            <a:r>
              <a:rPr lang="en-US" sz="2400" dirty="0"/>
              <a:t>Should the CVE or NVD be the Source of Truth? </a:t>
            </a:r>
          </a:p>
          <a:p>
            <a:r>
              <a:rPr lang="en-US" sz="2400" dirty="0"/>
              <a:t>What should be considered CVE Data?</a:t>
            </a:r>
          </a:p>
          <a:p>
            <a:pPr lvl="1"/>
            <a:r>
              <a:rPr lang="en-US" dirty="0"/>
              <a:t>The 3 mandated CVE fields? </a:t>
            </a:r>
          </a:p>
          <a:p>
            <a:pPr lvl="1"/>
            <a:r>
              <a:rPr lang="en-US" dirty="0"/>
              <a:t>Is CVSS, CWE, CPE and other data points CVE Data? </a:t>
            </a:r>
          </a:p>
        </p:txBody>
      </p:sp>
    </p:spTree>
    <p:extLst>
      <p:ext uri="{BB962C8B-B14F-4D97-AF65-F5344CB8AC3E}">
        <p14:creationId xmlns:p14="http://schemas.microsoft.com/office/powerpoint/2010/main" val="3358864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A4BE4D3-CB3C-9898-44D7-8A3992AAE3A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55E92B-A1B6-38A9-E868-46C11FEB0D2C}"/>
              </a:ext>
            </a:extLst>
          </p:cNvPr>
          <p:cNvSpPr>
            <a:spLocks noGrp="1"/>
          </p:cNvSpPr>
          <p:nvPr>
            <p:ph type="title"/>
          </p:nvPr>
        </p:nvSpPr>
        <p:spPr>
          <a:xfrm>
            <a:off x="808638" y="386930"/>
            <a:ext cx="9236700" cy="1188950"/>
          </a:xfrm>
        </p:spPr>
        <p:txBody>
          <a:bodyPr anchor="b">
            <a:normAutofit/>
          </a:bodyPr>
          <a:lstStyle/>
          <a:p>
            <a:r>
              <a:rPr lang="en-US" sz="5400"/>
              <a:t>Ease of Bulk Data Access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3FE3683-0B97-7423-BFD3-952C89DB2BB1}"/>
              </a:ext>
            </a:extLst>
          </p:cNvPr>
          <p:cNvSpPr>
            <a:spLocks noGrp="1"/>
          </p:cNvSpPr>
          <p:nvPr>
            <p:ph idx="1"/>
          </p:nvPr>
        </p:nvSpPr>
        <p:spPr>
          <a:xfrm>
            <a:off x="793660" y="2599509"/>
            <a:ext cx="10143668" cy="3435531"/>
          </a:xfrm>
        </p:spPr>
        <p:txBody>
          <a:bodyPr anchor="ctr">
            <a:normAutofit/>
          </a:bodyPr>
          <a:lstStyle/>
          <a:p>
            <a:r>
              <a:rPr lang="en-US" sz="2400" dirty="0"/>
              <a:t>CVE Program</a:t>
            </a:r>
          </a:p>
          <a:p>
            <a:pPr lvl="1"/>
            <a:r>
              <a:rPr lang="en-US" dirty="0"/>
              <a:t>Primary Raw Data Access Via GitHub Repo </a:t>
            </a:r>
          </a:p>
          <a:p>
            <a:pPr lvl="1"/>
            <a:r>
              <a:rPr lang="en-US" dirty="0"/>
              <a:t>No Public API</a:t>
            </a:r>
          </a:p>
          <a:p>
            <a:pPr lvl="1"/>
            <a:r>
              <a:rPr lang="en-US" dirty="0"/>
              <a:t>Limited Public Usage </a:t>
            </a:r>
          </a:p>
          <a:p>
            <a:r>
              <a:rPr lang="en-US" sz="2400" dirty="0"/>
              <a:t>NVD Program</a:t>
            </a:r>
          </a:p>
          <a:p>
            <a:pPr lvl="1"/>
            <a:r>
              <a:rPr lang="en-US" dirty="0"/>
              <a:t>Recent API stability issues. </a:t>
            </a:r>
          </a:p>
          <a:p>
            <a:pPr lvl="1"/>
            <a:r>
              <a:rPr lang="en-US" dirty="0"/>
              <a:t>Bulk Download (v1.1) and API (v2.0) Schema Mismatch. </a:t>
            </a:r>
          </a:p>
          <a:p>
            <a:pPr marL="457200" lvl="1" indent="0">
              <a:buNone/>
            </a:pPr>
            <a:endParaRPr lang="en-US" dirty="0"/>
          </a:p>
          <a:p>
            <a:pPr lvl="1"/>
            <a:endParaRPr lang="en-US" dirty="0"/>
          </a:p>
        </p:txBody>
      </p:sp>
    </p:spTree>
    <p:extLst>
      <p:ext uri="{BB962C8B-B14F-4D97-AF65-F5344CB8AC3E}">
        <p14:creationId xmlns:p14="http://schemas.microsoft.com/office/powerpoint/2010/main" val="2638558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852F744-A875-3B9B-003D-141BB2374BC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7408048-ACC5-13CE-F5D6-0E05C8DFA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F2D07120-069B-09EE-96D5-976E0F749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1BA81A8E-AD64-9728-65B9-3694E9A61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DBBB56-8575-71C0-CFD5-9F764B236F64}"/>
              </a:ext>
            </a:extLst>
          </p:cNvPr>
          <p:cNvSpPr>
            <a:spLocks noGrp="1"/>
          </p:cNvSpPr>
          <p:nvPr>
            <p:ph type="title"/>
          </p:nvPr>
        </p:nvSpPr>
        <p:spPr>
          <a:xfrm>
            <a:off x="1285241" y="1008993"/>
            <a:ext cx="9231410" cy="3542045"/>
          </a:xfrm>
        </p:spPr>
        <p:txBody>
          <a:bodyPr vert="horz" lIns="91440" tIns="45720" rIns="91440" bIns="45720" rtlCol="0" anchor="b">
            <a:normAutofit/>
          </a:bodyPr>
          <a:lstStyle/>
          <a:p>
            <a:pPr lvl="0"/>
            <a:r>
              <a:rPr lang="en-US" sz="8800" dirty="0"/>
              <a:t>Proposed Enhancements </a:t>
            </a:r>
          </a:p>
        </p:txBody>
      </p:sp>
      <p:sp>
        <p:nvSpPr>
          <p:cNvPr id="3" name="Text Placeholder 2">
            <a:extLst>
              <a:ext uri="{FF2B5EF4-FFF2-40B4-BE49-F238E27FC236}">
                <a16:creationId xmlns:a16="http://schemas.microsoft.com/office/drawing/2014/main" id="{AC6CD3C5-F1E1-1DDF-BC8A-0C4609614B01}"/>
              </a:ext>
            </a:extLst>
          </p:cNvPr>
          <p:cNvSpPr>
            <a:spLocks noGrp="1"/>
          </p:cNvSpPr>
          <p:nvPr>
            <p:ph type="body" idx="1"/>
          </p:nvPr>
        </p:nvSpPr>
        <p:spPr>
          <a:xfrm>
            <a:off x="1285241" y="4582814"/>
            <a:ext cx="7132335" cy="1312657"/>
          </a:xfrm>
        </p:spPr>
        <p:txBody>
          <a:bodyPr vert="horz" lIns="91440" tIns="45720" rIns="91440" bIns="45720" rtlCol="0" anchor="t">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847792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9" name="Rectangle 1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07BAE3-E14E-94ED-F98A-D01A9A385E0A}"/>
              </a:ext>
            </a:extLst>
          </p:cNvPr>
          <p:cNvSpPr>
            <a:spLocks noGrp="1"/>
          </p:cNvSpPr>
          <p:nvPr>
            <p:ph type="title"/>
          </p:nvPr>
        </p:nvSpPr>
        <p:spPr>
          <a:xfrm>
            <a:off x="1043631" y="809898"/>
            <a:ext cx="9942716" cy="1554480"/>
          </a:xfrm>
        </p:spPr>
        <p:txBody>
          <a:bodyPr vert="horz" lIns="91440" tIns="45720" rIns="91440" bIns="45720" rtlCol="0" anchor="ctr">
            <a:normAutofit/>
          </a:bodyPr>
          <a:lstStyle/>
          <a:p>
            <a:r>
              <a:rPr lang="en-US" sz="4800"/>
              <a:t>Enhanced Publication Requirements </a:t>
            </a:r>
          </a:p>
        </p:txBody>
      </p:sp>
      <p:sp>
        <p:nvSpPr>
          <p:cNvPr id="7" name="Content Placeholder 6">
            <a:extLst>
              <a:ext uri="{FF2B5EF4-FFF2-40B4-BE49-F238E27FC236}">
                <a16:creationId xmlns:a16="http://schemas.microsoft.com/office/drawing/2014/main" id="{033C06BE-084D-6FF7-89B1-0771317891F3}"/>
              </a:ext>
            </a:extLst>
          </p:cNvPr>
          <p:cNvSpPr>
            <a:spLocks noGrp="1"/>
          </p:cNvSpPr>
          <p:nvPr>
            <p:ph idx="1"/>
          </p:nvPr>
        </p:nvSpPr>
        <p:spPr>
          <a:xfrm>
            <a:off x="1045028" y="3017522"/>
            <a:ext cx="9941319" cy="3124658"/>
          </a:xfrm>
        </p:spPr>
        <p:txBody>
          <a:bodyPr anchor="ctr">
            <a:normAutofit/>
          </a:bodyPr>
          <a:lstStyle/>
          <a:p>
            <a:r>
              <a:rPr lang="en-US" sz="2200"/>
              <a:t>More Mandatory Fields</a:t>
            </a:r>
          </a:p>
          <a:p>
            <a:pPr lvl="1"/>
            <a:r>
              <a:rPr lang="en-US" sz="2200"/>
              <a:t>CVSS V4</a:t>
            </a:r>
          </a:p>
          <a:p>
            <a:pPr lvl="1"/>
            <a:r>
              <a:rPr lang="en-US" sz="2200"/>
              <a:t>CPE</a:t>
            </a:r>
          </a:p>
          <a:p>
            <a:pPr lvl="1"/>
            <a:r>
              <a:rPr lang="en-US" sz="2200"/>
              <a:t>CWE  </a:t>
            </a:r>
          </a:p>
          <a:p>
            <a:pPr lvl="1"/>
            <a:r>
              <a:rPr lang="en-US" sz="2200"/>
              <a:t>Other?</a:t>
            </a:r>
          </a:p>
          <a:p>
            <a:r>
              <a:rPr lang="en-US" sz="2200"/>
              <a:t>Plain or Markdown  Advisories </a:t>
            </a:r>
          </a:p>
          <a:p>
            <a:pPr lvl="1"/>
            <a:r>
              <a:rPr lang="en-US" sz="2200"/>
              <a:t>Easy For The CVE Program To Store and Display</a:t>
            </a:r>
          </a:p>
          <a:p>
            <a:pPr lvl="1"/>
            <a:r>
              <a:rPr lang="en-US" sz="2200"/>
              <a:t>End Link ROT.  </a:t>
            </a:r>
          </a:p>
          <a:p>
            <a:pPr lvl="1"/>
            <a:endParaRPr lang="en-US" sz="2200"/>
          </a:p>
        </p:txBody>
      </p:sp>
      <p:cxnSp>
        <p:nvCxnSpPr>
          <p:cNvPr id="25" name="Straight Connector 24">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744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D8673BE-E052-D71A-DA91-5C28D2B69B75}"/>
            </a:ext>
          </a:extLst>
        </p:cNvPr>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38" name="Rectangle 3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7AC182-AA19-8021-6844-784231E3B88E}"/>
              </a:ext>
            </a:extLst>
          </p:cNvPr>
          <p:cNvSpPr>
            <a:spLocks noGrp="1"/>
          </p:cNvSpPr>
          <p:nvPr>
            <p:ph type="title"/>
          </p:nvPr>
        </p:nvSpPr>
        <p:spPr>
          <a:xfrm>
            <a:off x="1043631" y="809898"/>
            <a:ext cx="9942716" cy="1554480"/>
          </a:xfrm>
        </p:spPr>
        <p:txBody>
          <a:bodyPr vert="horz" lIns="91440" tIns="45720" rIns="91440" bIns="45720" rtlCol="0" anchor="ctr">
            <a:normAutofit/>
          </a:bodyPr>
          <a:lstStyle/>
          <a:p>
            <a:r>
              <a:rPr lang="en-US" sz="4800"/>
              <a:t>Standardized Tooling</a:t>
            </a:r>
          </a:p>
        </p:txBody>
      </p:sp>
      <p:sp>
        <p:nvSpPr>
          <p:cNvPr id="7" name="Content Placeholder 6">
            <a:extLst>
              <a:ext uri="{FF2B5EF4-FFF2-40B4-BE49-F238E27FC236}">
                <a16:creationId xmlns:a16="http://schemas.microsoft.com/office/drawing/2014/main" id="{793A540A-8F0A-DE1B-A3F2-8B0AA78D47AC}"/>
              </a:ext>
            </a:extLst>
          </p:cNvPr>
          <p:cNvSpPr>
            <a:spLocks noGrp="1"/>
          </p:cNvSpPr>
          <p:nvPr>
            <p:ph idx="1"/>
          </p:nvPr>
        </p:nvSpPr>
        <p:spPr>
          <a:xfrm>
            <a:off x="1045028" y="3017522"/>
            <a:ext cx="9941319" cy="3124658"/>
          </a:xfrm>
        </p:spPr>
        <p:txBody>
          <a:bodyPr anchor="ctr">
            <a:normAutofit/>
          </a:bodyPr>
          <a:lstStyle/>
          <a:p>
            <a:r>
              <a:rPr lang="en-US" sz="2400" dirty="0"/>
              <a:t>CVE Program Should Build and Maintain Tooling</a:t>
            </a:r>
          </a:p>
          <a:p>
            <a:pPr lvl="1"/>
            <a:r>
              <a:rPr lang="en-US" dirty="0"/>
              <a:t>GUI Based</a:t>
            </a:r>
          </a:p>
          <a:p>
            <a:pPr lvl="1"/>
            <a:r>
              <a:rPr lang="en-US" dirty="0"/>
              <a:t>CLI Based</a:t>
            </a:r>
          </a:p>
          <a:p>
            <a:pPr lvl="1"/>
            <a:r>
              <a:rPr lang="en-US" dirty="0"/>
              <a:t>Popular SDK (Go, Python, </a:t>
            </a:r>
            <a:r>
              <a:rPr lang="en-US"/>
              <a:t>Etc</a:t>
            </a:r>
            <a:r>
              <a:rPr lang="en-US" dirty="0"/>
              <a:t>)</a:t>
            </a:r>
          </a:p>
          <a:p>
            <a:r>
              <a:rPr lang="en-US" sz="2400" dirty="0"/>
              <a:t>CVE Program Should Invest in AI Tooling</a:t>
            </a:r>
          </a:p>
          <a:p>
            <a:pPr lvl="1"/>
            <a:r>
              <a:rPr lang="en-US" dirty="0"/>
              <a:t>Auto Suggest Unpopulated Fields </a:t>
            </a:r>
          </a:p>
          <a:p>
            <a:pPr lvl="1"/>
            <a:endParaRPr lang="en-US" dirty="0"/>
          </a:p>
          <a:p>
            <a:pPr marL="0" indent="0">
              <a:buNone/>
            </a:pPr>
            <a:endParaRPr lang="en-US" sz="2400" dirty="0"/>
          </a:p>
        </p:txBody>
      </p:sp>
      <p:cxnSp>
        <p:nvCxnSpPr>
          <p:cNvPr id="44" name="Straight Connector 4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474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CC7C6-4C3A-AAAC-80CD-0CA27745558D}"/>
              </a:ext>
            </a:extLst>
          </p:cNvPr>
          <p:cNvSpPr>
            <a:spLocks noGrp="1"/>
          </p:cNvSpPr>
          <p:nvPr>
            <p:ph type="title"/>
          </p:nvPr>
        </p:nvSpPr>
        <p:spPr>
          <a:xfrm>
            <a:off x="1285240" y="1050595"/>
            <a:ext cx="8074815" cy="1618489"/>
          </a:xfrm>
        </p:spPr>
        <p:txBody>
          <a:bodyPr anchor="ctr">
            <a:normAutofit/>
          </a:bodyPr>
          <a:lstStyle/>
          <a:p>
            <a:r>
              <a:rPr lang="en-US" sz="7200"/>
              <a:t>About This Talk</a:t>
            </a:r>
          </a:p>
        </p:txBody>
      </p:sp>
      <p:sp>
        <p:nvSpPr>
          <p:cNvPr id="3" name="Content Placeholder 2">
            <a:extLst>
              <a:ext uri="{FF2B5EF4-FFF2-40B4-BE49-F238E27FC236}">
                <a16:creationId xmlns:a16="http://schemas.microsoft.com/office/drawing/2014/main" id="{33D45B1B-3070-AC0E-5B9C-938D389F8DF0}"/>
              </a:ext>
            </a:extLst>
          </p:cNvPr>
          <p:cNvSpPr>
            <a:spLocks noGrp="1"/>
          </p:cNvSpPr>
          <p:nvPr>
            <p:ph idx="1"/>
          </p:nvPr>
        </p:nvSpPr>
        <p:spPr>
          <a:xfrm>
            <a:off x="1285240" y="2969469"/>
            <a:ext cx="8074815" cy="2800395"/>
          </a:xfrm>
        </p:spPr>
        <p:txBody>
          <a:bodyPr anchor="t">
            <a:normAutofit/>
          </a:bodyPr>
          <a:lstStyle/>
          <a:p>
            <a:pPr marL="0" indent="0">
              <a:buNone/>
            </a:pPr>
            <a:r>
              <a:rPr lang="en-US" sz="2200" dirty="0">
                <a:effectLst/>
                <a:latin typeface="Aptos" panose="020B0004020202020204" pitchFamily="34" charset="0"/>
              </a:rPr>
              <a:t>The purpose of this presentation is to initiate an open dialogue regarding the overall quality of CVEs. I do not intend to target or embarrass any specific CNA or organization. My work often depends on CVE data, and this talk aims to identify areas where the community as a whole can enhance its efforts. I encourage anyone interested in this process to think about joining the CVE Program's Quality Working Group, where we conduct thorough analyses of the data on a weekly basis.</a:t>
            </a:r>
            <a:endParaRPr lang="en-US" sz="2200" dirty="0"/>
          </a:p>
        </p:txBody>
      </p:sp>
    </p:spTree>
    <p:extLst>
      <p:ext uri="{BB962C8B-B14F-4D97-AF65-F5344CB8AC3E}">
        <p14:creationId xmlns:p14="http://schemas.microsoft.com/office/powerpoint/2010/main" val="705815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0" name="Rectangle 1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1815E2-BE3D-5405-3FDA-CBA3E2F27EDB}"/>
              </a:ext>
            </a:extLst>
          </p:cNvPr>
          <p:cNvSpPr>
            <a:spLocks noGrp="1"/>
          </p:cNvSpPr>
          <p:nvPr>
            <p:ph type="title"/>
          </p:nvPr>
        </p:nvSpPr>
        <p:spPr>
          <a:xfrm>
            <a:off x="1043631" y="809898"/>
            <a:ext cx="9942716" cy="1554480"/>
          </a:xfrm>
        </p:spPr>
        <p:txBody>
          <a:bodyPr anchor="ctr">
            <a:normAutofit/>
          </a:bodyPr>
          <a:lstStyle/>
          <a:p>
            <a:r>
              <a:rPr lang="en-US" sz="4800"/>
              <a:t>Quality Validation Processes</a:t>
            </a:r>
          </a:p>
        </p:txBody>
      </p:sp>
      <p:sp>
        <p:nvSpPr>
          <p:cNvPr id="3" name="Content Placeholder 2">
            <a:extLst>
              <a:ext uri="{FF2B5EF4-FFF2-40B4-BE49-F238E27FC236}">
                <a16:creationId xmlns:a16="http://schemas.microsoft.com/office/drawing/2014/main" id="{0B5DED8B-C0F4-9BC9-1554-DC99943BE08D}"/>
              </a:ext>
            </a:extLst>
          </p:cNvPr>
          <p:cNvSpPr>
            <a:spLocks noGrp="1"/>
          </p:cNvSpPr>
          <p:nvPr>
            <p:ph idx="1"/>
          </p:nvPr>
        </p:nvSpPr>
        <p:spPr>
          <a:xfrm>
            <a:off x="1045028" y="3017522"/>
            <a:ext cx="9941319" cy="3124658"/>
          </a:xfrm>
        </p:spPr>
        <p:txBody>
          <a:bodyPr anchor="ctr">
            <a:normAutofit/>
          </a:bodyPr>
          <a:lstStyle/>
          <a:p>
            <a:pPr marL="0" indent="0">
              <a:buNone/>
            </a:pPr>
            <a:r>
              <a:rPr lang="en-US" sz="2400" dirty="0"/>
              <a:t>All CVEs should pass a well documented and maintained quality validation test before automated publication.</a:t>
            </a:r>
          </a:p>
        </p:txBody>
      </p:sp>
      <p:cxnSp>
        <p:nvCxnSpPr>
          <p:cNvPr id="26" name="Straight Connector 2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957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438295-AE87-7B02-4744-C91084931A9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6F480A-2A7D-A970-007D-01A9CF7FA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9DEFE240-B4C4-0711-CC17-2C7EC732EC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13BF9C83-5006-A194-D393-F5B4EB0D9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C771B3-1B70-7DA0-EAEB-01208DC591C1}"/>
              </a:ext>
            </a:extLst>
          </p:cNvPr>
          <p:cNvSpPr>
            <a:spLocks noGrp="1"/>
          </p:cNvSpPr>
          <p:nvPr>
            <p:ph type="title"/>
          </p:nvPr>
        </p:nvSpPr>
        <p:spPr>
          <a:xfrm>
            <a:off x="1285241" y="1008993"/>
            <a:ext cx="9231410" cy="3542045"/>
          </a:xfrm>
        </p:spPr>
        <p:txBody>
          <a:bodyPr vert="horz" lIns="91440" tIns="45720" rIns="91440" bIns="45720" rtlCol="0" anchor="b">
            <a:normAutofit/>
          </a:bodyPr>
          <a:lstStyle/>
          <a:p>
            <a:pPr lvl="0">
              <a:lnSpc>
                <a:spcPct val="100000"/>
              </a:lnSpc>
            </a:pPr>
            <a:r>
              <a:rPr lang="en-US" sz="8800" dirty="0"/>
              <a:t>Stakeholder Collaboration</a:t>
            </a:r>
          </a:p>
        </p:txBody>
      </p:sp>
      <p:sp>
        <p:nvSpPr>
          <p:cNvPr id="3" name="Text Placeholder 2">
            <a:extLst>
              <a:ext uri="{FF2B5EF4-FFF2-40B4-BE49-F238E27FC236}">
                <a16:creationId xmlns:a16="http://schemas.microsoft.com/office/drawing/2014/main" id="{69EA582A-14C8-1FA4-1E1B-39900727D0C8}"/>
              </a:ext>
            </a:extLst>
          </p:cNvPr>
          <p:cNvSpPr>
            <a:spLocks noGrp="1"/>
          </p:cNvSpPr>
          <p:nvPr>
            <p:ph type="body" idx="1"/>
          </p:nvPr>
        </p:nvSpPr>
        <p:spPr>
          <a:xfrm>
            <a:off x="1285241" y="4582814"/>
            <a:ext cx="7132335" cy="1312657"/>
          </a:xfrm>
        </p:spPr>
        <p:txBody>
          <a:bodyPr vert="horz" lIns="91440" tIns="45720" rIns="91440" bIns="45720" rtlCol="0" anchor="t">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2311573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89645EF-C7A5-FCA7-7662-8847AA152C01}"/>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5" name="Rectangle 24">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D8A9C8-3667-CE43-DA29-B4A3FAC522CE}"/>
              </a:ext>
            </a:extLst>
          </p:cNvPr>
          <p:cNvSpPr>
            <a:spLocks noGrp="1"/>
          </p:cNvSpPr>
          <p:nvPr>
            <p:ph type="title"/>
          </p:nvPr>
        </p:nvSpPr>
        <p:spPr>
          <a:xfrm>
            <a:off x="1043631" y="809898"/>
            <a:ext cx="9942716" cy="1554480"/>
          </a:xfrm>
        </p:spPr>
        <p:txBody>
          <a:bodyPr anchor="ctr">
            <a:normAutofit/>
          </a:bodyPr>
          <a:lstStyle/>
          <a:p>
            <a:r>
              <a:rPr lang="en-US" sz="4800" dirty="0"/>
              <a:t>Open-Source Leadership</a:t>
            </a:r>
          </a:p>
        </p:txBody>
      </p:sp>
      <p:sp>
        <p:nvSpPr>
          <p:cNvPr id="3" name="Content Placeholder 2">
            <a:extLst>
              <a:ext uri="{FF2B5EF4-FFF2-40B4-BE49-F238E27FC236}">
                <a16:creationId xmlns:a16="http://schemas.microsoft.com/office/drawing/2014/main" id="{26802E38-939E-9FF7-D808-1CB7DA883CC4}"/>
              </a:ext>
            </a:extLst>
          </p:cNvPr>
          <p:cNvSpPr>
            <a:spLocks noGrp="1"/>
          </p:cNvSpPr>
          <p:nvPr>
            <p:ph idx="1"/>
          </p:nvPr>
        </p:nvSpPr>
        <p:spPr>
          <a:xfrm>
            <a:off x="1045028" y="3017522"/>
            <a:ext cx="9941319" cy="3124658"/>
          </a:xfrm>
        </p:spPr>
        <p:txBody>
          <a:bodyPr anchor="ctr">
            <a:normAutofit/>
          </a:bodyPr>
          <a:lstStyle/>
          <a:p>
            <a:r>
              <a:rPr lang="en-US" sz="2200" b="1" dirty="0"/>
              <a:t>Embrace Open Source</a:t>
            </a:r>
          </a:p>
          <a:p>
            <a:pPr lvl="1"/>
            <a:r>
              <a:rPr lang="en-US" sz="2200" dirty="0"/>
              <a:t>Establish an Open-Source Working Group.</a:t>
            </a:r>
          </a:p>
          <a:p>
            <a:pPr lvl="1"/>
            <a:r>
              <a:rPr lang="en-US" sz="2200" dirty="0"/>
              <a:t>Establish an Open-Source Office.</a:t>
            </a:r>
          </a:p>
          <a:p>
            <a:r>
              <a:rPr lang="en-US" sz="2200" b="1" dirty="0"/>
              <a:t>CNA Tooling</a:t>
            </a:r>
          </a:p>
          <a:p>
            <a:pPr lvl="1"/>
            <a:r>
              <a:rPr lang="en-US" sz="2200" dirty="0"/>
              <a:t>Formalize Support For Existing Tools</a:t>
            </a:r>
          </a:p>
          <a:p>
            <a:r>
              <a:rPr lang="en-US" sz="2200" b="1" dirty="0"/>
              <a:t>Data Consumers</a:t>
            </a:r>
          </a:p>
          <a:p>
            <a:pPr lvl="1"/>
            <a:r>
              <a:rPr lang="en-US" sz="2200" dirty="0"/>
              <a:t>Hackathons</a:t>
            </a:r>
          </a:p>
          <a:p>
            <a:pPr lvl="1"/>
            <a:r>
              <a:rPr lang="en-US" sz="2200" dirty="0"/>
              <a:t>Kaggle Competitions</a:t>
            </a:r>
          </a:p>
          <a:p>
            <a:endParaRPr lang="en-US" sz="2200" dirty="0"/>
          </a:p>
        </p:txBody>
      </p:sp>
      <p:cxnSp>
        <p:nvCxnSpPr>
          <p:cNvPr id="31" name="Straight Connector 3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5407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7" name="Rectangle 2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1F20940-7FAB-347E-6753-387446E26C01}"/>
              </a:ext>
            </a:extLst>
          </p:cNvPr>
          <p:cNvSpPr>
            <a:spLocks noGrp="1"/>
          </p:cNvSpPr>
          <p:nvPr>
            <p:ph type="title"/>
          </p:nvPr>
        </p:nvSpPr>
        <p:spPr>
          <a:xfrm>
            <a:off x="1043631" y="809898"/>
            <a:ext cx="9942716" cy="1554480"/>
          </a:xfrm>
        </p:spPr>
        <p:txBody>
          <a:bodyPr anchor="ctr">
            <a:normAutofit/>
          </a:bodyPr>
          <a:lstStyle/>
          <a:p>
            <a:r>
              <a:rPr lang="en-US" sz="4800"/>
              <a:t>Communication</a:t>
            </a:r>
          </a:p>
        </p:txBody>
      </p:sp>
      <p:sp>
        <p:nvSpPr>
          <p:cNvPr id="5" name="Content Placeholder 4">
            <a:extLst>
              <a:ext uri="{FF2B5EF4-FFF2-40B4-BE49-F238E27FC236}">
                <a16:creationId xmlns:a16="http://schemas.microsoft.com/office/drawing/2014/main" id="{34499994-D53F-5A0A-283C-4BD7CD06EFC5}"/>
              </a:ext>
            </a:extLst>
          </p:cNvPr>
          <p:cNvSpPr>
            <a:spLocks noGrp="1"/>
          </p:cNvSpPr>
          <p:nvPr>
            <p:ph idx="1"/>
          </p:nvPr>
        </p:nvSpPr>
        <p:spPr>
          <a:xfrm>
            <a:off x="1045028" y="3017522"/>
            <a:ext cx="9941319" cy="3124658"/>
          </a:xfrm>
        </p:spPr>
        <p:txBody>
          <a:bodyPr anchor="ctr">
            <a:normAutofit/>
          </a:bodyPr>
          <a:lstStyle/>
          <a:p>
            <a:pPr lvl="1"/>
            <a:r>
              <a:rPr lang="en-US" b="1" dirty="0"/>
              <a:t>Offer Official Communication Channels </a:t>
            </a:r>
          </a:p>
          <a:p>
            <a:pPr lvl="2"/>
            <a:r>
              <a:rPr lang="en-US" sz="2400" dirty="0"/>
              <a:t>Slack</a:t>
            </a:r>
          </a:p>
          <a:p>
            <a:pPr lvl="2"/>
            <a:r>
              <a:rPr lang="en-US" sz="2400" dirty="0"/>
              <a:t>Discord</a:t>
            </a:r>
          </a:p>
          <a:p>
            <a:pPr lvl="1"/>
            <a:r>
              <a:rPr lang="en-US" b="1" dirty="0"/>
              <a:t>Increase Community Involvement</a:t>
            </a:r>
          </a:p>
          <a:p>
            <a:pPr lvl="2"/>
            <a:r>
              <a:rPr lang="en-US" sz="2400" dirty="0"/>
              <a:t>RSA Week</a:t>
            </a:r>
          </a:p>
          <a:p>
            <a:pPr lvl="2"/>
            <a:r>
              <a:rPr lang="en-US" sz="2400" dirty="0"/>
              <a:t>Blackhat Week</a:t>
            </a:r>
          </a:p>
          <a:p>
            <a:endParaRPr lang="en-US" sz="2400" dirty="0"/>
          </a:p>
        </p:txBody>
      </p:sp>
      <p:cxnSp>
        <p:nvCxnSpPr>
          <p:cNvPr id="33" name="Straight Connector 32">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022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5" name="Rectangle 24">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1E6F0F-6F16-706C-F47A-F423B2385988}"/>
              </a:ext>
            </a:extLst>
          </p:cNvPr>
          <p:cNvSpPr>
            <a:spLocks noGrp="1"/>
          </p:cNvSpPr>
          <p:nvPr>
            <p:ph type="title"/>
          </p:nvPr>
        </p:nvSpPr>
        <p:spPr>
          <a:xfrm>
            <a:off x="1043631" y="809898"/>
            <a:ext cx="9942716" cy="1554480"/>
          </a:xfrm>
        </p:spPr>
        <p:txBody>
          <a:bodyPr anchor="ctr">
            <a:normAutofit/>
          </a:bodyPr>
          <a:lstStyle/>
          <a:p>
            <a:r>
              <a:rPr lang="en-US" sz="4800" dirty="0"/>
              <a:t>Education &amp; Training</a:t>
            </a:r>
          </a:p>
        </p:txBody>
      </p:sp>
      <p:sp>
        <p:nvSpPr>
          <p:cNvPr id="3" name="Content Placeholder 2">
            <a:extLst>
              <a:ext uri="{FF2B5EF4-FFF2-40B4-BE49-F238E27FC236}">
                <a16:creationId xmlns:a16="http://schemas.microsoft.com/office/drawing/2014/main" id="{E4A3B66A-6B65-9DB1-D071-C8F249A0D00E}"/>
              </a:ext>
            </a:extLst>
          </p:cNvPr>
          <p:cNvSpPr>
            <a:spLocks noGrp="1"/>
          </p:cNvSpPr>
          <p:nvPr>
            <p:ph idx="1"/>
          </p:nvPr>
        </p:nvSpPr>
        <p:spPr>
          <a:xfrm>
            <a:off x="1045028" y="3017522"/>
            <a:ext cx="9941319" cy="3124658"/>
          </a:xfrm>
        </p:spPr>
        <p:txBody>
          <a:bodyPr anchor="ctr">
            <a:normAutofit/>
          </a:bodyPr>
          <a:lstStyle/>
          <a:p>
            <a:pPr lvl="1"/>
            <a:r>
              <a:rPr lang="en-US" b="1" dirty="0"/>
              <a:t>Workshops and Seminars</a:t>
            </a:r>
          </a:p>
          <a:p>
            <a:pPr lvl="2"/>
            <a:r>
              <a:rPr lang="en-US" sz="2400" dirty="0"/>
              <a:t>CNA Seminars</a:t>
            </a:r>
          </a:p>
          <a:p>
            <a:pPr lvl="2"/>
            <a:r>
              <a:rPr lang="en-US" sz="2400" dirty="0"/>
              <a:t>Public Workshops</a:t>
            </a:r>
            <a:br>
              <a:rPr lang="en-US" sz="2400" dirty="0"/>
            </a:br>
            <a:endParaRPr lang="en-US" sz="2400" dirty="0"/>
          </a:p>
          <a:p>
            <a:pPr lvl="1"/>
            <a:r>
              <a:rPr lang="en-US" b="1" dirty="0"/>
              <a:t>Certifications</a:t>
            </a:r>
          </a:p>
          <a:p>
            <a:pPr lvl="2"/>
            <a:r>
              <a:rPr lang="en-US" sz="2400" dirty="0"/>
              <a:t>CNA</a:t>
            </a:r>
          </a:p>
          <a:p>
            <a:pPr lvl="2"/>
            <a:r>
              <a:rPr lang="en-US" sz="2400" dirty="0"/>
              <a:t>Data Users</a:t>
            </a:r>
          </a:p>
          <a:p>
            <a:pPr lvl="2"/>
            <a:r>
              <a:rPr lang="en-US" sz="2400" dirty="0"/>
              <a:t>Vulnerability Data Consumers</a:t>
            </a:r>
          </a:p>
        </p:txBody>
      </p:sp>
      <p:cxnSp>
        <p:nvCxnSpPr>
          <p:cNvPr id="31" name="Straight Connector 3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5984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36" name="Rectangle 3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90F8E8-6A39-E5F2-541D-0AB7712E9A22}"/>
              </a:ext>
            </a:extLst>
          </p:cNvPr>
          <p:cNvSpPr>
            <a:spLocks noGrp="1"/>
          </p:cNvSpPr>
          <p:nvPr>
            <p:ph type="title"/>
          </p:nvPr>
        </p:nvSpPr>
        <p:spPr>
          <a:xfrm>
            <a:off x="1043631" y="809898"/>
            <a:ext cx="9942716" cy="1554480"/>
          </a:xfrm>
        </p:spPr>
        <p:txBody>
          <a:bodyPr anchor="ctr">
            <a:normAutofit/>
          </a:bodyPr>
          <a:lstStyle/>
          <a:p>
            <a:r>
              <a:rPr lang="en-US" sz="4800"/>
              <a:t>Standardized Reporting</a:t>
            </a:r>
          </a:p>
        </p:txBody>
      </p:sp>
      <p:sp>
        <p:nvSpPr>
          <p:cNvPr id="3" name="Content Placeholder 2">
            <a:extLst>
              <a:ext uri="{FF2B5EF4-FFF2-40B4-BE49-F238E27FC236}">
                <a16:creationId xmlns:a16="http://schemas.microsoft.com/office/drawing/2014/main" id="{66AC2C1E-D260-9071-0EDD-1492E35A5D48}"/>
              </a:ext>
            </a:extLst>
          </p:cNvPr>
          <p:cNvSpPr>
            <a:spLocks noGrp="1"/>
          </p:cNvSpPr>
          <p:nvPr>
            <p:ph idx="1"/>
          </p:nvPr>
        </p:nvSpPr>
        <p:spPr>
          <a:xfrm>
            <a:off x="1045028" y="3017522"/>
            <a:ext cx="9941319" cy="3124658"/>
          </a:xfrm>
        </p:spPr>
        <p:txBody>
          <a:bodyPr anchor="ctr">
            <a:normAutofit/>
          </a:bodyPr>
          <a:lstStyle/>
          <a:p>
            <a:r>
              <a:rPr lang="en-US" sz="2400" b="1" dirty="0"/>
              <a:t>Automated Monthly Public Quarterly Reports</a:t>
            </a:r>
          </a:p>
          <a:p>
            <a:pPr lvl="1"/>
            <a:r>
              <a:rPr lang="en-US" dirty="0"/>
              <a:t>CVE Wide Program Statistics</a:t>
            </a:r>
          </a:p>
          <a:p>
            <a:pPr lvl="1"/>
            <a:r>
              <a:rPr lang="en-US" dirty="0"/>
              <a:t>CNA Reports Statistics</a:t>
            </a:r>
          </a:p>
          <a:p>
            <a:r>
              <a:rPr lang="en-US" sz="2400" b="1" dirty="0"/>
              <a:t>Benefits of Standardized Reporting</a:t>
            </a:r>
          </a:p>
          <a:p>
            <a:pPr lvl="1"/>
            <a:r>
              <a:rPr lang="en-US" dirty="0"/>
              <a:t>Encourages data quality.</a:t>
            </a:r>
          </a:p>
          <a:p>
            <a:pPr lvl="1"/>
            <a:r>
              <a:rPr lang="en-US" dirty="0"/>
              <a:t>Provides standardized statistics.</a:t>
            </a:r>
          </a:p>
          <a:p>
            <a:pPr marL="0" indent="0">
              <a:buNone/>
            </a:pPr>
            <a:endParaRPr lang="en-US" sz="2400" dirty="0"/>
          </a:p>
          <a:p>
            <a:endParaRPr lang="en-US" sz="2400" dirty="0"/>
          </a:p>
        </p:txBody>
      </p:sp>
      <p:cxnSp>
        <p:nvCxnSpPr>
          <p:cNvPr id="42" name="Straight Connector 4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3979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FE568A8-025B-B240-64BE-93DFEE87121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F3C18D-C56D-C321-957D-0482ED762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C10E3E46-D0BB-2BF2-D8C9-91E47D31D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86D5FF6-5AC3-B450-BE62-47DEAEE08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3E44B-1CD9-FEDF-D030-D0B06444F7E7}"/>
              </a:ext>
            </a:extLst>
          </p:cNvPr>
          <p:cNvSpPr>
            <a:spLocks noGrp="1"/>
          </p:cNvSpPr>
          <p:nvPr>
            <p:ph type="title"/>
          </p:nvPr>
        </p:nvSpPr>
        <p:spPr>
          <a:xfrm>
            <a:off x="1285241" y="1008993"/>
            <a:ext cx="9231410" cy="3542045"/>
          </a:xfrm>
        </p:spPr>
        <p:txBody>
          <a:bodyPr vert="horz" lIns="91440" tIns="45720" rIns="91440" bIns="45720" rtlCol="0" anchor="b">
            <a:normAutofit/>
          </a:bodyPr>
          <a:lstStyle/>
          <a:p>
            <a:pPr lvl="0">
              <a:lnSpc>
                <a:spcPct val="100000"/>
              </a:lnSpc>
            </a:pPr>
            <a:r>
              <a:rPr lang="en-US" sz="8800" dirty="0"/>
              <a:t>Thank You</a:t>
            </a:r>
          </a:p>
        </p:txBody>
      </p:sp>
      <p:sp>
        <p:nvSpPr>
          <p:cNvPr id="3" name="Text Placeholder 2">
            <a:extLst>
              <a:ext uri="{FF2B5EF4-FFF2-40B4-BE49-F238E27FC236}">
                <a16:creationId xmlns:a16="http://schemas.microsoft.com/office/drawing/2014/main" id="{E138147C-7C2B-AC6A-A074-8A5F20D078C0}"/>
              </a:ext>
            </a:extLst>
          </p:cNvPr>
          <p:cNvSpPr>
            <a:spLocks noGrp="1"/>
          </p:cNvSpPr>
          <p:nvPr>
            <p:ph type="body" idx="1"/>
          </p:nvPr>
        </p:nvSpPr>
        <p:spPr>
          <a:xfrm>
            <a:off x="1285241" y="4582814"/>
            <a:ext cx="7132335" cy="1312657"/>
          </a:xfrm>
        </p:spPr>
        <p:txBody>
          <a:bodyPr vert="horz" lIns="91440" tIns="45720" rIns="91440" bIns="45720" rtlCol="0" anchor="t">
            <a:normAutofit fontScale="77500" lnSpcReduction="20000"/>
          </a:bodyPr>
          <a:lstStyle/>
          <a:p>
            <a:pPr marL="0" indent="0">
              <a:buNone/>
            </a:pPr>
            <a:r>
              <a:rPr lang="en-US" sz="2400" dirty="0"/>
              <a:t>Jerry Gamblin</a:t>
            </a:r>
          </a:p>
          <a:p>
            <a:pPr marL="0" indent="0">
              <a:buNone/>
            </a:pPr>
            <a:r>
              <a:rPr lang="en-US" sz="2400" dirty="0">
                <a:hlinkClick r:id="rId2"/>
              </a:rPr>
              <a:t>gambling@cisco.com</a:t>
            </a:r>
            <a:endParaRPr lang="en-US" sz="2400" dirty="0"/>
          </a:p>
          <a:p>
            <a:pPr marL="0" indent="0">
              <a:buNone/>
            </a:pPr>
            <a:r>
              <a:rPr lang="en-US" sz="2400" dirty="0">
                <a:hlinkClick r:id="rId3"/>
              </a:rPr>
              <a:t>@jgamblin </a:t>
            </a:r>
            <a:r>
              <a:rPr lang="en-US" sz="2400" dirty="0"/>
              <a:t>(X/</a:t>
            </a:r>
            <a:r>
              <a:rPr lang="en-US" sz="2400" dirty="0" err="1"/>
              <a:t>Etc</a:t>
            </a:r>
            <a:r>
              <a:rPr lang="en-US" sz="2400" dirty="0"/>
              <a:t>) </a:t>
            </a:r>
          </a:p>
          <a:p>
            <a:pPr marL="0" indent="0">
              <a:buNone/>
            </a:pPr>
            <a:r>
              <a:rPr lang="en-US" sz="2400" dirty="0">
                <a:hlinkClick r:id="rId4"/>
              </a:rPr>
              <a:t>cve.icu </a:t>
            </a:r>
            <a:endParaRPr lang="en-US" sz="2400" dirty="0"/>
          </a:p>
          <a:p>
            <a:endParaRPr lang="en-US" sz="2400" kern="1200" dirty="0">
              <a:solidFill>
                <a:schemeClr val="tx1"/>
              </a:solidFill>
              <a:latin typeface="+mn-lt"/>
              <a:ea typeface="+mn-ea"/>
              <a:cs typeface="+mn-cs"/>
            </a:endParaRPr>
          </a:p>
        </p:txBody>
      </p:sp>
    </p:spTree>
    <p:extLst>
      <p:ext uri="{BB962C8B-B14F-4D97-AF65-F5344CB8AC3E}">
        <p14:creationId xmlns:p14="http://schemas.microsoft.com/office/powerpoint/2010/main" val="4000971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Triangle 14">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AE9500-21A5-CDA9-4B1F-58F905A705F9}"/>
              </a:ext>
            </a:extLst>
          </p:cNvPr>
          <p:cNvSpPr>
            <a:spLocks noGrp="1"/>
          </p:cNvSpPr>
          <p:nvPr>
            <p:ph type="title"/>
          </p:nvPr>
        </p:nvSpPr>
        <p:spPr>
          <a:xfrm>
            <a:off x="1075767" y="1188637"/>
            <a:ext cx="2988234" cy="4480726"/>
          </a:xfrm>
        </p:spPr>
        <p:txBody>
          <a:bodyPr>
            <a:normAutofit/>
          </a:bodyPr>
          <a:lstStyle/>
          <a:p>
            <a:pPr algn="r"/>
            <a:r>
              <a:rPr lang="en-US" sz="6600"/>
              <a:t>About Me</a:t>
            </a:r>
          </a:p>
        </p:txBody>
      </p:sp>
      <p:cxnSp>
        <p:nvCxnSpPr>
          <p:cNvPr id="19" name="Straight Connector 18">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9D3C7E9-7778-AEA3-8475-D55B3648ABFD}"/>
              </a:ext>
            </a:extLst>
          </p:cNvPr>
          <p:cNvSpPr>
            <a:spLocks noGrp="1"/>
          </p:cNvSpPr>
          <p:nvPr>
            <p:ph idx="1"/>
          </p:nvPr>
        </p:nvSpPr>
        <p:spPr>
          <a:xfrm>
            <a:off x="5255260" y="1648870"/>
            <a:ext cx="4702848" cy="3560260"/>
          </a:xfrm>
        </p:spPr>
        <p:txBody>
          <a:bodyPr anchor="ctr">
            <a:normAutofit/>
          </a:bodyPr>
          <a:lstStyle/>
          <a:p>
            <a:pPr marL="0" indent="0">
              <a:buNone/>
            </a:pPr>
            <a:r>
              <a:rPr lang="en-US" sz="2400" dirty="0"/>
              <a:t>Jerry Gamblin</a:t>
            </a:r>
          </a:p>
          <a:p>
            <a:pPr marL="0" indent="0">
              <a:buNone/>
            </a:pPr>
            <a:r>
              <a:rPr lang="en-US" sz="2400" dirty="0"/>
              <a:t>Principal Engineer Cisco TD&amp;R</a:t>
            </a:r>
          </a:p>
          <a:p>
            <a:pPr marL="0" indent="0">
              <a:buNone/>
            </a:pPr>
            <a:r>
              <a:rPr lang="en-US" sz="2400" dirty="0">
                <a:hlinkClick r:id="rId2"/>
              </a:rPr>
              <a:t>gambling@cisco.com</a:t>
            </a:r>
            <a:endParaRPr lang="en-US" sz="2400" dirty="0"/>
          </a:p>
          <a:p>
            <a:pPr marL="0" indent="0">
              <a:buNone/>
            </a:pPr>
            <a:r>
              <a:rPr lang="en-US" sz="2400" dirty="0">
                <a:hlinkClick r:id="rId3"/>
              </a:rPr>
              <a:t>@</a:t>
            </a:r>
            <a:r>
              <a:rPr lang="en-US" sz="2400" dirty="0" err="1">
                <a:hlinkClick r:id="rId3"/>
              </a:rPr>
              <a:t>jgamblin</a:t>
            </a:r>
            <a:r>
              <a:rPr lang="en-US" sz="2400" dirty="0">
                <a:hlinkClick r:id="rId3"/>
              </a:rPr>
              <a:t> </a:t>
            </a:r>
            <a:r>
              <a:rPr lang="en-US" sz="2400" dirty="0"/>
              <a:t>(X/</a:t>
            </a:r>
            <a:r>
              <a:rPr lang="en-US" sz="2400" dirty="0" err="1"/>
              <a:t>Etc</a:t>
            </a:r>
            <a:r>
              <a:rPr lang="en-US" sz="2400" dirty="0"/>
              <a:t>) </a:t>
            </a:r>
          </a:p>
          <a:p>
            <a:pPr marL="0" indent="0">
              <a:buNone/>
            </a:pPr>
            <a:r>
              <a:rPr lang="en-US" sz="2400" dirty="0" err="1">
                <a:hlinkClick r:id="rId4"/>
              </a:rPr>
              <a:t>jerrygamblin.com</a:t>
            </a:r>
            <a:endParaRPr lang="en-US" sz="2400" dirty="0"/>
          </a:p>
          <a:p>
            <a:pPr marL="0" indent="0">
              <a:buNone/>
            </a:pPr>
            <a:r>
              <a:rPr lang="en-US" sz="2400" dirty="0" err="1">
                <a:hlinkClick r:id="rId5"/>
              </a:rPr>
              <a:t>cve.icu</a:t>
            </a:r>
            <a:r>
              <a:rPr lang="en-US" sz="2400" dirty="0">
                <a:hlinkClick r:id="rId5"/>
              </a:rPr>
              <a:t> </a:t>
            </a:r>
            <a:endParaRPr lang="en-US" sz="2400" dirty="0"/>
          </a:p>
          <a:p>
            <a:pPr marL="0" indent="0">
              <a:buNone/>
            </a:pPr>
            <a:endParaRPr lang="en-US" sz="2400" dirty="0"/>
          </a:p>
        </p:txBody>
      </p:sp>
      <p:sp>
        <p:nvSpPr>
          <p:cNvPr id="11" name="TextBox 10">
            <a:extLst>
              <a:ext uri="{FF2B5EF4-FFF2-40B4-BE49-F238E27FC236}">
                <a16:creationId xmlns:a16="http://schemas.microsoft.com/office/drawing/2014/main" id="{2E0222AC-F330-301D-A5EA-6FB93BF92706}"/>
              </a:ext>
            </a:extLst>
          </p:cNvPr>
          <p:cNvSpPr txBox="1"/>
          <p:nvPr/>
        </p:nvSpPr>
        <p:spPr>
          <a:xfrm>
            <a:off x="-3398655" y="-112479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102030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B7C6D-138B-58BD-EF99-2059EE3F902A}"/>
              </a:ext>
            </a:extLst>
          </p:cNvPr>
          <p:cNvSpPr>
            <a:spLocks noGrp="1"/>
          </p:cNvSpPr>
          <p:nvPr>
            <p:ph type="title"/>
          </p:nvPr>
        </p:nvSpPr>
        <p:spPr/>
        <p:txBody>
          <a:bodyPr anchor="t">
            <a:normAutofit/>
          </a:bodyPr>
          <a:lstStyle/>
          <a:p>
            <a:r>
              <a:rPr lang="en-US" sz="3200"/>
              <a:t>Agenda</a:t>
            </a:r>
          </a:p>
        </p:txBody>
      </p:sp>
      <p:graphicFrame>
        <p:nvGraphicFramePr>
          <p:cNvPr id="5" name="Content Placeholder 2">
            <a:extLst>
              <a:ext uri="{FF2B5EF4-FFF2-40B4-BE49-F238E27FC236}">
                <a16:creationId xmlns:a16="http://schemas.microsoft.com/office/drawing/2014/main" id="{CAD46B4C-F323-9991-85FB-43E399289335}"/>
              </a:ext>
            </a:extLst>
          </p:cNvPr>
          <p:cNvGraphicFramePr>
            <a:graphicFrameLocks noGrp="1"/>
          </p:cNvGraphicFramePr>
          <p:nvPr>
            <p:ph idx="1"/>
            <p:extLst>
              <p:ext uri="{D42A27DB-BD31-4B8C-83A1-F6EECF244321}">
                <p14:modId xmlns:p14="http://schemas.microsoft.com/office/powerpoint/2010/main" val="237233959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2604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73C34-DB87-60E6-5FF0-A7AB452AEFF9}"/>
              </a:ext>
            </a:extLst>
          </p:cNvPr>
          <p:cNvSpPr>
            <a:spLocks noGrp="1"/>
          </p:cNvSpPr>
          <p:nvPr>
            <p:ph type="title"/>
          </p:nvPr>
        </p:nvSpPr>
        <p:spPr/>
        <p:txBody>
          <a:bodyPr>
            <a:normAutofit/>
          </a:bodyPr>
          <a:lstStyle/>
          <a:p>
            <a:r>
              <a:rPr lang="en-US" dirty="0"/>
              <a:t>Current Challenges in CVE Data</a:t>
            </a:r>
          </a:p>
        </p:txBody>
      </p:sp>
      <p:graphicFrame>
        <p:nvGraphicFramePr>
          <p:cNvPr id="5" name="Content Placeholder 2">
            <a:extLst>
              <a:ext uri="{FF2B5EF4-FFF2-40B4-BE49-F238E27FC236}">
                <a16:creationId xmlns:a16="http://schemas.microsoft.com/office/drawing/2014/main" id="{BDA49F31-5D5C-2521-E767-77066B8A5288}"/>
              </a:ext>
            </a:extLst>
          </p:cNvPr>
          <p:cNvGraphicFramePr>
            <a:graphicFrameLocks noGrp="1"/>
          </p:cNvGraphicFramePr>
          <p:nvPr>
            <p:ph idx="1"/>
            <p:extLst>
              <p:ext uri="{D42A27DB-BD31-4B8C-83A1-F6EECF244321}">
                <p14:modId xmlns:p14="http://schemas.microsoft.com/office/powerpoint/2010/main" val="105754403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6110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9FF2C0-66CA-423F-8250-DE7B5C25A0FB}"/>
              </a:ext>
            </a:extLst>
          </p:cNvPr>
          <p:cNvSpPr>
            <a:spLocks noGrp="1"/>
          </p:cNvSpPr>
          <p:nvPr>
            <p:ph type="title"/>
          </p:nvPr>
        </p:nvSpPr>
        <p:spPr>
          <a:xfrm>
            <a:off x="1285241" y="1008993"/>
            <a:ext cx="9231410" cy="3542045"/>
          </a:xfrm>
        </p:spPr>
        <p:txBody>
          <a:bodyPr vert="horz" lIns="91440" tIns="45720" rIns="91440" bIns="45720" rtlCol="0" anchor="b">
            <a:normAutofit/>
          </a:bodyPr>
          <a:lstStyle/>
          <a:p>
            <a:r>
              <a:rPr lang="en-US" sz="8100" kern="1200" dirty="0">
                <a:solidFill>
                  <a:schemeClr val="tx1"/>
                </a:solidFill>
                <a:latin typeface="+mj-lt"/>
                <a:ea typeface="+mj-ea"/>
                <a:cs typeface="+mj-cs"/>
              </a:rPr>
              <a:t>Incomplete </a:t>
            </a:r>
            <a:br>
              <a:rPr lang="en-US" sz="8100" kern="1200" dirty="0">
                <a:solidFill>
                  <a:schemeClr val="tx1"/>
                </a:solidFill>
                <a:latin typeface="+mj-lt"/>
                <a:ea typeface="+mj-ea"/>
                <a:cs typeface="+mj-cs"/>
              </a:rPr>
            </a:br>
            <a:r>
              <a:rPr lang="en-US" sz="8100" kern="1200" dirty="0">
                <a:solidFill>
                  <a:schemeClr val="tx1"/>
                </a:solidFill>
                <a:latin typeface="+mj-lt"/>
                <a:ea typeface="+mj-ea"/>
                <a:cs typeface="+mj-cs"/>
              </a:rPr>
              <a:t>or Inaccurate </a:t>
            </a:r>
            <a:r>
              <a:rPr lang="en-US" sz="8800" kern="1200" dirty="0">
                <a:solidFill>
                  <a:schemeClr val="tx1"/>
                </a:solidFill>
                <a:latin typeface="+mj-lt"/>
                <a:ea typeface="+mj-ea"/>
                <a:cs typeface="+mj-cs"/>
              </a:rPr>
              <a:t>Information</a:t>
            </a:r>
            <a:endParaRPr lang="en-US" sz="8100" kern="1200" dirty="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FF1E6CAD-741A-8ED5-EF56-373B79F1508C}"/>
              </a:ext>
            </a:extLst>
          </p:cNvPr>
          <p:cNvSpPr>
            <a:spLocks noGrp="1"/>
          </p:cNvSpPr>
          <p:nvPr>
            <p:ph type="body" idx="1"/>
          </p:nvPr>
        </p:nvSpPr>
        <p:spPr>
          <a:xfrm>
            <a:off x="1285241" y="4582814"/>
            <a:ext cx="7132335" cy="1312657"/>
          </a:xfrm>
        </p:spPr>
        <p:txBody>
          <a:bodyPr vert="horz" lIns="91440" tIns="45720" rIns="91440" bIns="45720" rtlCol="0" anchor="t">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2137800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A89B-2B58-3324-57B0-DB08B182F25F}"/>
              </a:ext>
            </a:extLst>
          </p:cNvPr>
          <p:cNvSpPr>
            <a:spLocks noGrp="1"/>
          </p:cNvSpPr>
          <p:nvPr>
            <p:ph type="title"/>
          </p:nvPr>
        </p:nvSpPr>
        <p:spPr/>
        <p:txBody>
          <a:bodyPr/>
          <a:lstStyle/>
          <a:p>
            <a:r>
              <a:rPr lang="en-US" dirty="0"/>
              <a:t>Minimal Required Fields</a:t>
            </a:r>
          </a:p>
        </p:txBody>
      </p:sp>
      <p:pic>
        <p:nvPicPr>
          <p:cNvPr id="5" name="Content Placeholder 4" descr="A screenshot of a computer&#10;&#10;AI-generated content may be incorrect.">
            <a:extLst>
              <a:ext uri="{FF2B5EF4-FFF2-40B4-BE49-F238E27FC236}">
                <a16:creationId xmlns:a16="http://schemas.microsoft.com/office/drawing/2014/main" id="{09F29C55-2241-7A80-6EB4-C90357C26DC7}"/>
              </a:ext>
            </a:extLst>
          </p:cNvPr>
          <p:cNvPicPr>
            <a:picLocks noGrp="1" noChangeAspect="1"/>
          </p:cNvPicPr>
          <p:nvPr>
            <p:ph idx="1"/>
          </p:nvPr>
        </p:nvPicPr>
        <p:blipFill>
          <a:blip r:embed="rId2"/>
          <a:stretch>
            <a:fillRect/>
          </a:stretch>
        </p:blipFill>
        <p:spPr>
          <a:xfrm>
            <a:off x="858910" y="1747332"/>
            <a:ext cx="10494890" cy="3672505"/>
          </a:xfrm>
        </p:spPr>
      </p:pic>
    </p:spTree>
    <p:extLst>
      <p:ext uri="{BB962C8B-B14F-4D97-AF65-F5344CB8AC3E}">
        <p14:creationId xmlns:p14="http://schemas.microsoft.com/office/powerpoint/2010/main" val="2638852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7223D2-1803-FAB4-B68C-AA9469FA74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430376-9083-39DE-2EDD-20B9C3BFC412}"/>
              </a:ext>
            </a:extLst>
          </p:cNvPr>
          <p:cNvSpPr>
            <a:spLocks noGrp="1"/>
          </p:cNvSpPr>
          <p:nvPr>
            <p:ph type="title"/>
          </p:nvPr>
        </p:nvSpPr>
        <p:spPr/>
        <p:txBody>
          <a:bodyPr/>
          <a:lstStyle/>
          <a:p>
            <a:pPr lvl="0"/>
            <a:r>
              <a:rPr lang="en-US" dirty="0"/>
              <a:t>Minimal Required Fields</a:t>
            </a:r>
          </a:p>
        </p:txBody>
      </p:sp>
      <p:pic>
        <p:nvPicPr>
          <p:cNvPr id="7" name="Content Placeholder 6" descr="A close-up of a computer screen&#10;&#10;AI-generated content may be incorrect.">
            <a:extLst>
              <a:ext uri="{FF2B5EF4-FFF2-40B4-BE49-F238E27FC236}">
                <a16:creationId xmlns:a16="http://schemas.microsoft.com/office/drawing/2014/main" id="{D564A996-4D7A-7A39-E28B-267DEA496E5D}"/>
              </a:ext>
            </a:extLst>
          </p:cNvPr>
          <p:cNvPicPr>
            <a:picLocks noGrp="1" noChangeAspect="1"/>
          </p:cNvPicPr>
          <p:nvPr>
            <p:ph idx="1"/>
          </p:nvPr>
        </p:nvPicPr>
        <p:blipFill>
          <a:blip r:embed="rId2"/>
          <a:stretch>
            <a:fillRect/>
          </a:stretch>
        </p:blipFill>
        <p:spPr>
          <a:xfrm>
            <a:off x="838200" y="2912459"/>
            <a:ext cx="10515600" cy="2177670"/>
          </a:xfrm>
        </p:spPr>
      </p:pic>
    </p:spTree>
    <p:extLst>
      <p:ext uri="{BB962C8B-B14F-4D97-AF65-F5344CB8AC3E}">
        <p14:creationId xmlns:p14="http://schemas.microsoft.com/office/powerpoint/2010/main" val="2701363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52B8-0CA4-5450-DEFF-7463713176DA}"/>
              </a:ext>
            </a:extLst>
          </p:cNvPr>
          <p:cNvSpPr>
            <a:spLocks noGrp="1"/>
          </p:cNvSpPr>
          <p:nvPr>
            <p:ph type="title"/>
          </p:nvPr>
        </p:nvSpPr>
        <p:spPr>
          <a:xfrm>
            <a:off x="762000" y="1138266"/>
            <a:ext cx="9738257" cy="1107126"/>
          </a:xfrm>
        </p:spPr>
        <p:txBody>
          <a:bodyPr anchor="t">
            <a:normAutofit/>
          </a:bodyPr>
          <a:lstStyle/>
          <a:p>
            <a:r>
              <a:rPr lang="en-US" sz="3200" dirty="0"/>
              <a:t>Minimal Data Provided</a:t>
            </a:r>
          </a:p>
        </p:txBody>
      </p:sp>
      <p:cxnSp>
        <p:nvCxnSpPr>
          <p:cNvPr id="9" name="Straight Connector 8">
            <a:extLst>
              <a:ext uri="{FF2B5EF4-FFF2-40B4-BE49-F238E27FC236}">
                <a16:creationId xmlns:a16="http://schemas.microsoft.com/office/drawing/2014/main" id="{D2C4353C-C927-1758-0BEF-21E9E0D81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73AD8662-F5B6-1081-DAA0-9A8B3629C4DA}"/>
              </a:ext>
            </a:extLst>
          </p:cNvPr>
          <p:cNvGraphicFramePr>
            <a:graphicFrameLocks noGrp="1"/>
          </p:cNvGraphicFramePr>
          <p:nvPr>
            <p:ph idx="1"/>
            <p:extLst>
              <p:ext uri="{D42A27DB-BD31-4B8C-83A1-F6EECF244321}">
                <p14:modId xmlns:p14="http://schemas.microsoft.com/office/powerpoint/2010/main" val="880518510"/>
              </p:ext>
            </p:extLst>
          </p:nvPr>
        </p:nvGraphicFramePr>
        <p:xfrm>
          <a:off x="1310910" y="1901628"/>
          <a:ext cx="9026114" cy="4538916"/>
        </p:xfrm>
        <a:graphic>
          <a:graphicData uri="http://schemas.openxmlformats.org/drawingml/2006/table">
            <a:tbl>
              <a:tblPr firstRow="1" bandRow="1"/>
              <a:tblGrid>
                <a:gridCol w="2615144">
                  <a:extLst>
                    <a:ext uri="{9D8B030D-6E8A-4147-A177-3AD203B41FA5}">
                      <a16:colId xmlns:a16="http://schemas.microsoft.com/office/drawing/2014/main" val="3169860705"/>
                    </a:ext>
                  </a:extLst>
                </a:gridCol>
                <a:gridCol w="4541454">
                  <a:extLst>
                    <a:ext uri="{9D8B030D-6E8A-4147-A177-3AD203B41FA5}">
                      <a16:colId xmlns:a16="http://schemas.microsoft.com/office/drawing/2014/main" val="3973441154"/>
                    </a:ext>
                  </a:extLst>
                </a:gridCol>
                <a:gridCol w="1869516">
                  <a:extLst>
                    <a:ext uri="{9D8B030D-6E8A-4147-A177-3AD203B41FA5}">
                      <a16:colId xmlns:a16="http://schemas.microsoft.com/office/drawing/2014/main" val="1188513959"/>
                    </a:ext>
                  </a:extLst>
                </a:gridCol>
              </a:tblGrid>
              <a:tr h="378243">
                <a:tc>
                  <a:txBody>
                    <a:bodyPr/>
                    <a:lstStyle/>
                    <a:p>
                      <a:pPr algn="l" fontAlgn="b"/>
                      <a:r>
                        <a:rPr lang="en-US" sz="1700" b="0" i="0" u="none" strike="noStrike">
                          <a:solidFill>
                            <a:srgbClr val="000000"/>
                          </a:solidFill>
                          <a:effectLst/>
                          <a:latin typeface="Aptos Narrow" panose="020B0004020202020204" pitchFamily="34" charset="0"/>
                        </a:rPr>
                        <a:t>CVE</a:t>
                      </a:r>
                    </a:p>
                  </a:txBody>
                  <a:tcPr marL="13848" marR="13848" marT="13848" marB="0" anchor="b">
                    <a:lnL>
                      <a:noFill/>
                    </a:lnL>
                    <a:lnR>
                      <a:noFill/>
                    </a:lnR>
                    <a:lnT>
                      <a:noFill/>
                    </a:lnT>
                    <a:lnB>
                      <a:noFill/>
                    </a:lnB>
                    <a:noFill/>
                  </a:tcPr>
                </a:tc>
                <a:tc>
                  <a:txBody>
                    <a:bodyPr/>
                    <a:lstStyle/>
                    <a:p>
                      <a:pPr algn="l" fontAlgn="b"/>
                      <a:r>
                        <a:rPr lang="en-US" sz="1700" b="0" i="0" u="none" strike="noStrike" dirty="0">
                          <a:solidFill>
                            <a:srgbClr val="000000"/>
                          </a:solidFill>
                          <a:effectLst/>
                          <a:latin typeface="Aptos Narrow" panose="020B0004020202020204" pitchFamily="34" charset="0"/>
                        </a:rPr>
                        <a:t>Description</a:t>
                      </a:r>
                    </a:p>
                  </a:txBody>
                  <a:tcPr marL="13848" marR="13848" marT="13848" marB="0" anchor="b">
                    <a:lnL>
                      <a:noFill/>
                    </a:lnL>
                    <a:lnR>
                      <a:noFill/>
                    </a:lnR>
                    <a:lnT>
                      <a:noFill/>
                    </a:lnT>
                    <a:lnB>
                      <a:noFill/>
                    </a:lnB>
                    <a:noFill/>
                  </a:tcPr>
                </a:tc>
                <a:tc>
                  <a:txBody>
                    <a:bodyPr/>
                    <a:lstStyle/>
                    <a:p>
                      <a:pPr algn="l" fontAlgn="b"/>
                      <a:r>
                        <a:rPr lang="en-US" sz="1700" b="0" i="0" u="none" strike="noStrike" dirty="0">
                          <a:solidFill>
                            <a:srgbClr val="000000"/>
                          </a:solidFill>
                          <a:effectLst/>
                          <a:latin typeface="Aptos Narrow" panose="020B0004020202020204" pitchFamily="34" charset="0"/>
                        </a:rPr>
                        <a:t>Description Length</a:t>
                      </a:r>
                    </a:p>
                  </a:txBody>
                  <a:tcPr marL="13848" marR="13848" marT="13848" marB="0" anchor="b">
                    <a:lnL>
                      <a:noFill/>
                    </a:lnL>
                    <a:lnR>
                      <a:noFill/>
                    </a:lnR>
                    <a:lnT>
                      <a:noFill/>
                    </a:lnT>
                    <a:lnB>
                      <a:noFill/>
                    </a:lnB>
                    <a:noFill/>
                  </a:tcPr>
                </a:tc>
                <a:extLst>
                  <a:ext uri="{0D108BD9-81ED-4DB2-BD59-A6C34878D82A}">
                    <a16:rowId xmlns:a16="http://schemas.microsoft.com/office/drawing/2014/main" val="2545564988"/>
                  </a:ext>
                </a:extLst>
              </a:tr>
              <a:tr h="378243">
                <a:tc>
                  <a:txBody>
                    <a:bodyPr/>
                    <a:lstStyle/>
                    <a:p>
                      <a:pPr algn="l" fontAlgn="b"/>
                      <a:r>
                        <a:rPr lang="en-US" sz="1700" b="0" i="0" u="none" strike="noStrike" dirty="0">
                          <a:solidFill>
                            <a:srgbClr val="000000"/>
                          </a:solidFill>
                          <a:effectLst/>
                          <a:latin typeface="Aptos Narrow" panose="020B0004020202020204" pitchFamily="34" charset="0"/>
                        </a:rPr>
                        <a:t>CVE-2022-42539</a:t>
                      </a:r>
                    </a:p>
                  </a:txBody>
                  <a:tcPr marL="13848" marR="13848" marT="13848" marB="0" anchor="b">
                    <a:lnL>
                      <a:noFill/>
                    </a:lnL>
                    <a:lnR>
                      <a:noFill/>
                    </a:lnR>
                    <a:lnT>
                      <a:noFill/>
                    </a:lnT>
                    <a:lnB>
                      <a:noFill/>
                    </a:lnB>
                    <a:noFill/>
                  </a:tcPr>
                </a:tc>
                <a:tc>
                  <a:txBody>
                    <a:bodyPr/>
                    <a:lstStyle/>
                    <a:p>
                      <a:pPr algn="l" fontAlgn="b"/>
                      <a:r>
                        <a:rPr lang="en-US" sz="1700" b="0" i="0" u="none" strike="noStrike">
                          <a:solidFill>
                            <a:srgbClr val="000000"/>
                          </a:solidFill>
                          <a:effectLst/>
                          <a:latin typeface="Aptos Narrow" panose="020B0004020202020204" pitchFamily="34" charset="0"/>
                        </a:rPr>
                        <a:t>Information disclosure</a:t>
                      </a:r>
                    </a:p>
                  </a:txBody>
                  <a:tcPr marL="13848" marR="13848" marT="13848" marB="0" anchor="b">
                    <a:lnL>
                      <a:noFill/>
                    </a:lnL>
                    <a:lnR>
                      <a:noFill/>
                    </a:lnR>
                    <a:lnT>
                      <a:noFill/>
                    </a:lnT>
                    <a:lnB>
                      <a:noFill/>
                    </a:lnB>
                    <a:noFill/>
                  </a:tcPr>
                </a:tc>
                <a:tc>
                  <a:txBody>
                    <a:bodyPr/>
                    <a:lstStyle/>
                    <a:p>
                      <a:pPr algn="r" fontAlgn="b"/>
                      <a:r>
                        <a:rPr lang="en-US" sz="1700" b="0" i="0" u="none" strike="noStrike">
                          <a:solidFill>
                            <a:srgbClr val="000000"/>
                          </a:solidFill>
                          <a:effectLst/>
                          <a:latin typeface="Aptos Narrow" panose="020B0004020202020204" pitchFamily="34" charset="0"/>
                        </a:rPr>
                        <a:t>2</a:t>
                      </a:r>
                    </a:p>
                  </a:txBody>
                  <a:tcPr marL="13848" marR="13848" marT="13848" marB="0" anchor="b">
                    <a:lnL>
                      <a:noFill/>
                    </a:lnL>
                    <a:lnR>
                      <a:noFill/>
                    </a:lnR>
                    <a:lnT>
                      <a:noFill/>
                    </a:lnT>
                    <a:lnB>
                      <a:noFill/>
                    </a:lnB>
                    <a:noFill/>
                  </a:tcPr>
                </a:tc>
                <a:extLst>
                  <a:ext uri="{0D108BD9-81ED-4DB2-BD59-A6C34878D82A}">
                    <a16:rowId xmlns:a16="http://schemas.microsoft.com/office/drawing/2014/main" val="2830176806"/>
                  </a:ext>
                </a:extLst>
              </a:tr>
              <a:tr h="378243">
                <a:tc>
                  <a:txBody>
                    <a:bodyPr/>
                    <a:lstStyle/>
                    <a:p>
                      <a:pPr algn="l" fontAlgn="b"/>
                      <a:r>
                        <a:rPr lang="en-US" sz="1700" b="0" i="0" u="none" strike="noStrike">
                          <a:solidFill>
                            <a:srgbClr val="000000"/>
                          </a:solidFill>
                          <a:effectLst/>
                          <a:latin typeface="Aptos Narrow" panose="020B0004020202020204" pitchFamily="34" charset="0"/>
                        </a:rPr>
                        <a:t>CVE-2023-28228</a:t>
                      </a:r>
                    </a:p>
                  </a:txBody>
                  <a:tcPr marL="13848" marR="13848" marT="13848" marB="0" anchor="b">
                    <a:lnL>
                      <a:noFill/>
                    </a:lnL>
                    <a:lnR>
                      <a:noFill/>
                    </a:lnR>
                    <a:lnT>
                      <a:noFill/>
                    </a:lnT>
                    <a:lnB>
                      <a:noFill/>
                    </a:lnB>
                    <a:noFill/>
                  </a:tcPr>
                </a:tc>
                <a:tc>
                  <a:txBody>
                    <a:bodyPr/>
                    <a:lstStyle/>
                    <a:p>
                      <a:pPr algn="l" fontAlgn="b"/>
                      <a:r>
                        <a:rPr lang="en-US" sz="1700" b="0" i="0" u="none" strike="noStrike">
                          <a:solidFill>
                            <a:srgbClr val="000000"/>
                          </a:solidFill>
                          <a:effectLst/>
                          <a:latin typeface="Aptos Narrow" panose="020B0004020202020204" pitchFamily="34" charset="0"/>
                        </a:rPr>
                        <a:t>Windows Spoofing Vulnerability</a:t>
                      </a:r>
                    </a:p>
                  </a:txBody>
                  <a:tcPr marL="13848" marR="13848" marT="13848" marB="0" anchor="b">
                    <a:lnL>
                      <a:noFill/>
                    </a:lnL>
                    <a:lnR>
                      <a:noFill/>
                    </a:lnR>
                    <a:lnT>
                      <a:noFill/>
                    </a:lnT>
                    <a:lnB>
                      <a:noFill/>
                    </a:lnB>
                    <a:noFill/>
                  </a:tcPr>
                </a:tc>
                <a:tc>
                  <a:txBody>
                    <a:bodyPr/>
                    <a:lstStyle/>
                    <a:p>
                      <a:pPr algn="r" fontAlgn="b"/>
                      <a:r>
                        <a:rPr lang="en-US" sz="1700" b="0" i="0" u="none" strike="noStrike">
                          <a:solidFill>
                            <a:srgbClr val="000000"/>
                          </a:solidFill>
                          <a:effectLst/>
                          <a:latin typeface="Aptos Narrow" panose="020B0004020202020204" pitchFamily="34" charset="0"/>
                        </a:rPr>
                        <a:t>3</a:t>
                      </a:r>
                    </a:p>
                  </a:txBody>
                  <a:tcPr marL="13848" marR="13848" marT="13848" marB="0" anchor="b">
                    <a:lnL>
                      <a:noFill/>
                    </a:lnL>
                    <a:lnR>
                      <a:noFill/>
                    </a:lnR>
                    <a:lnT>
                      <a:noFill/>
                    </a:lnT>
                    <a:lnB>
                      <a:noFill/>
                    </a:lnB>
                    <a:noFill/>
                  </a:tcPr>
                </a:tc>
                <a:extLst>
                  <a:ext uri="{0D108BD9-81ED-4DB2-BD59-A6C34878D82A}">
                    <a16:rowId xmlns:a16="http://schemas.microsoft.com/office/drawing/2014/main" val="3135411034"/>
                  </a:ext>
                </a:extLst>
              </a:tr>
              <a:tr h="378243">
                <a:tc>
                  <a:txBody>
                    <a:bodyPr/>
                    <a:lstStyle/>
                    <a:p>
                      <a:pPr algn="l" fontAlgn="b"/>
                      <a:r>
                        <a:rPr lang="en-US" sz="1700" b="0" i="0" u="none" strike="noStrike">
                          <a:solidFill>
                            <a:srgbClr val="000000"/>
                          </a:solidFill>
                          <a:effectLst/>
                          <a:latin typeface="Aptos Narrow" panose="020B0004020202020204" pitchFamily="34" charset="0"/>
                        </a:rPr>
                        <a:t>CVE-2022-34716</a:t>
                      </a:r>
                    </a:p>
                  </a:txBody>
                  <a:tcPr marL="13848" marR="13848" marT="13848" marB="0" anchor="b">
                    <a:lnL>
                      <a:noFill/>
                    </a:lnL>
                    <a:lnR>
                      <a:noFill/>
                    </a:lnR>
                    <a:lnT>
                      <a:noFill/>
                    </a:lnT>
                    <a:lnB>
                      <a:noFill/>
                    </a:lnB>
                    <a:noFill/>
                  </a:tcPr>
                </a:tc>
                <a:tc>
                  <a:txBody>
                    <a:bodyPr/>
                    <a:lstStyle/>
                    <a:p>
                      <a:pPr algn="l" fontAlgn="b"/>
                      <a:r>
                        <a:rPr lang="en-US" sz="1700" b="0" i="0" u="none" strike="noStrike">
                          <a:solidFill>
                            <a:srgbClr val="000000"/>
                          </a:solidFill>
                          <a:effectLst/>
                          <a:latin typeface="Aptos Narrow" panose="020B0004020202020204" pitchFamily="34" charset="0"/>
                        </a:rPr>
                        <a:t>.NET Spoofing Vulnerability</a:t>
                      </a:r>
                    </a:p>
                  </a:txBody>
                  <a:tcPr marL="13848" marR="13848" marT="13848" marB="0" anchor="b">
                    <a:lnL>
                      <a:noFill/>
                    </a:lnL>
                    <a:lnR>
                      <a:noFill/>
                    </a:lnR>
                    <a:lnT>
                      <a:noFill/>
                    </a:lnT>
                    <a:lnB>
                      <a:noFill/>
                    </a:lnB>
                    <a:noFill/>
                  </a:tcPr>
                </a:tc>
                <a:tc>
                  <a:txBody>
                    <a:bodyPr/>
                    <a:lstStyle/>
                    <a:p>
                      <a:pPr algn="r" fontAlgn="b"/>
                      <a:r>
                        <a:rPr lang="en-US" sz="1700" b="0" i="0" u="none" strike="noStrike">
                          <a:solidFill>
                            <a:srgbClr val="000000"/>
                          </a:solidFill>
                          <a:effectLst/>
                          <a:latin typeface="Aptos Narrow" panose="020B0004020202020204" pitchFamily="34" charset="0"/>
                        </a:rPr>
                        <a:t>3</a:t>
                      </a:r>
                    </a:p>
                  </a:txBody>
                  <a:tcPr marL="13848" marR="13848" marT="13848" marB="0" anchor="b">
                    <a:lnL>
                      <a:noFill/>
                    </a:lnL>
                    <a:lnR>
                      <a:noFill/>
                    </a:lnR>
                    <a:lnT>
                      <a:noFill/>
                    </a:lnT>
                    <a:lnB>
                      <a:noFill/>
                    </a:lnB>
                    <a:noFill/>
                  </a:tcPr>
                </a:tc>
                <a:extLst>
                  <a:ext uri="{0D108BD9-81ED-4DB2-BD59-A6C34878D82A}">
                    <a16:rowId xmlns:a16="http://schemas.microsoft.com/office/drawing/2014/main" val="522749148"/>
                  </a:ext>
                </a:extLst>
              </a:tr>
              <a:tr h="378243">
                <a:tc>
                  <a:txBody>
                    <a:bodyPr/>
                    <a:lstStyle/>
                    <a:p>
                      <a:pPr algn="l" fontAlgn="b"/>
                      <a:r>
                        <a:rPr lang="en-US" sz="1700" b="0" i="0" u="none" strike="noStrike">
                          <a:solidFill>
                            <a:srgbClr val="000000"/>
                          </a:solidFill>
                          <a:effectLst/>
                          <a:latin typeface="Aptos Narrow" panose="020B0004020202020204" pitchFamily="34" charset="0"/>
                        </a:rPr>
                        <a:t>CVE-2020-1599</a:t>
                      </a:r>
                    </a:p>
                  </a:txBody>
                  <a:tcPr marL="13848" marR="13848" marT="13848" marB="0" anchor="b">
                    <a:lnL>
                      <a:noFill/>
                    </a:lnL>
                    <a:lnR>
                      <a:noFill/>
                    </a:lnR>
                    <a:lnT>
                      <a:noFill/>
                    </a:lnT>
                    <a:lnB>
                      <a:noFill/>
                    </a:lnB>
                    <a:noFill/>
                  </a:tcPr>
                </a:tc>
                <a:tc>
                  <a:txBody>
                    <a:bodyPr/>
                    <a:lstStyle/>
                    <a:p>
                      <a:pPr algn="l" fontAlgn="b"/>
                      <a:r>
                        <a:rPr lang="en-US" sz="1700" b="0" i="0" u="none" strike="noStrike">
                          <a:solidFill>
                            <a:srgbClr val="000000"/>
                          </a:solidFill>
                          <a:effectLst/>
                          <a:latin typeface="Aptos Narrow" panose="020B0004020202020204" pitchFamily="34" charset="0"/>
                        </a:rPr>
                        <a:t>Windows Spoofing Vulnerability</a:t>
                      </a:r>
                    </a:p>
                  </a:txBody>
                  <a:tcPr marL="13848" marR="13848" marT="13848" marB="0" anchor="b">
                    <a:lnL>
                      <a:noFill/>
                    </a:lnL>
                    <a:lnR>
                      <a:noFill/>
                    </a:lnR>
                    <a:lnT>
                      <a:noFill/>
                    </a:lnT>
                    <a:lnB>
                      <a:noFill/>
                    </a:lnB>
                    <a:noFill/>
                  </a:tcPr>
                </a:tc>
                <a:tc>
                  <a:txBody>
                    <a:bodyPr/>
                    <a:lstStyle/>
                    <a:p>
                      <a:pPr algn="r" fontAlgn="b"/>
                      <a:r>
                        <a:rPr lang="en-US" sz="1700" b="0" i="0" u="none" strike="noStrike">
                          <a:solidFill>
                            <a:srgbClr val="000000"/>
                          </a:solidFill>
                          <a:effectLst/>
                          <a:latin typeface="Aptos Narrow" panose="020B0004020202020204" pitchFamily="34" charset="0"/>
                        </a:rPr>
                        <a:t>3</a:t>
                      </a:r>
                    </a:p>
                  </a:txBody>
                  <a:tcPr marL="13848" marR="13848" marT="13848" marB="0" anchor="b">
                    <a:lnL>
                      <a:noFill/>
                    </a:lnL>
                    <a:lnR>
                      <a:noFill/>
                    </a:lnR>
                    <a:lnT>
                      <a:noFill/>
                    </a:lnT>
                    <a:lnB>
                      <a:noFill/>
                    </a:lnB>
                    <a:noFill/>
                  </a:tcPr>
                </a:tc>
                <a:extLst>
                  <a:ext uri="{0D108BD9-81ED-4DB2-BD59-A6C34878D82A}">
                    <a16:rowId xmlns:a16="http://schemas.microsoft.com/office/drawing/2014/main" val="221933220"/>
                  </a:ext>
                </a:extLst>
              </a:tr>
              <a:tr h="378243">
                <a:tc>
                  <a:txBody>
                    <a:bodyPr/>
                    <a:lstStyle/>
                    <a:p>
                      <a:pPr algn="l" fontAlgn="b"/>
                      <a:r>
                        <a:rPr lang="en-US" sz="1700" b="0" i="0" u="none" strike="noStrike">
                          <a:solidFill>
                            <a:srgbClr val="000000"/>
                          </a:solidFill>
                          <a:effectLst/>
                          <a:latin typeface="Aptos Narrow" panose="020B0004020202020204" pitchFamily="34" charset="0"/>
                        </a:rPr>
                        <a:t>CVE-2022-42536</a:t>
                      </a:r>
                    </a:p>
                  </a:txBody>
                  <a:tcPr marL="13848" marR="13848" marT="13848" marB="0" anchor="b">
                    <a:lnL>
                      <a:noFill/>
                    </a:lnL>
                    <a:lnR>
                      <a:noFill/>
                    </a:lnR>
                    <a:lnT>
                      <a:noFill/>
                    </a:lnT>
                    <a:lnB>
                      <a:noFill/>
                    </a:lnB>
                    <a:noFill/>
                  </a:tcPr>
                </a:tc>
                <a:tc>
                  <a:txBody>
                    <a:bodyPr/>
                    <a:lstStyle/>
                    <a:p>
                      <a:pPr algn="l" fontAlgn="b"/>
                      <a:r>
                        <a:rPr lang="en-US" sz="1700" b="0" i="0" u="none" strike="noStrike">
                          <a:solidFill>
                            <a:srgbClr val="000000"/>
                          </a:solidFill>
                          <a:effectLst/>
                          <a:latin typeface="Aptos Narrow" panose="020B0004020202020204" pitchFamily="34" charset="0"/>
                        </a:rPr>
                        <a:t>Remote code execution</a:t>
                      </a:r>
                    </a:p>
                  </a:txBody>
                  <a:tcPr marL="13848" marR="13848" marT="13848" marB="0" anchor="b">
                    <a:lnL>
                      <a:noFill/>
                    </a:lnL>
                    <a:lnR>
                      <a:noFill/>
                    </a:lnR>
                    <a:lnT>
                      <a:noFill/>
                    </a:lnT>
                    <a:lnB>
                      <a:noFill/>
                    </a:lnB>
                    <a:noFill/>
                  </a:tcPr>
                </a:tc>
                <a:tc>
                  <a:txBody>
                    <a:bodyPr/>
                    <a:lstStyle/>
                    <a:p>
                      <a:pPr algn="r" fontAlgn="b"/>
                      <a:r>
                        <a:rPr lang="en-US" sz="1700" b="0" i="0" u="none" strike="noStrike">
                          <a:solidFill>
                            <a:srgbClr val="000000"/>
                          </a:solidFill>
                          <a:effectLst/>
                          <a:latin typeface="Aptos Narrow" panose="020B0004020202020204" pitchFamily="34" charset="0"/>
                        </a:rPr>
                        <a:t>3</a:t>
                      </a:r>
                    </a:p>
                  </a:txBody>
                  <a:tcPr marL="13848" marR="13848" marT="13848" marB="0" anchor="b">
                    <a:lnL>
                      <a:noFill/>
                    </a:lnL>
                    <a:lnR>
                      <a:noFill/>
                    </a:lnR>
                    <a:lnT>
                      <a:noFill/>
                    </a:lnT>
                    <a:lnB>
                      <a:noFill/>
                    </a:lnB>
                    <a:noFill/>
                  </a:tcPr>
                </a:tc>
                <a:extLst>
                  <a:ext uri="{0D108BD9-81ED-4DB2-BD59-A6C34878D82A}">
                    <a16:rowId xmlns:a16="http://schemas.microsoft.com/office/drawing/2014/main" val="3346112152"/>
                  </a:ext>
                </a:extLst>
              </a:tr>
              <a:tr h="378243">
                <a:tc>
                  <a:txBody>
                    <a:bodyPr/>
                    <a:lstStyle/>
                    <a:p>
                      <a:pPr algn="l" fontAlgn="b"/>
                      <a:r>
                        <a:rPr lang="en-US" sz="1700" b="0" i="0" u="none" strike="noStrike">
                          <a:solidFill>
                            <a:srgbClr val="000000"/>
                          </a:solidFill>
                          <a:effectLst/>
                          <a:latin typeface="Aptos Narrow" panose="020B0004020202020204" pitchFamily="34" charset="0"/>
                        </a:rPr>
                        <a:t>CVE-2023-5914</a:t>
                      </a:r>
                    </a:p>
                  </a:txBody>
                  <a:tcPr marL="13848" marR="13848" marT="13848" marB="0" anchor="b">
                    <a:lnL>
                      <a:noFill/>
                    </a:lnL>
                    <a:lnR>
                      <a:noFill/>
                    </a:lnR>
                    <a:lnT>
                      <a:noFill/>
                    </a:lnT>
                    <a:lnB>
                      <a:noFill/>
                    </a:lnB>
                    <a:noFill/>
                  </a:tcPr>
                </a:tc>
                <a:tc>
                  <a:txBody>
                    <a:bodyPr/>
                    <a:lstStyle/>
                    <a:p>
                      <a:pPr algn="l" fontAlgn="b"/>
                      <a:r>
                        <a:rPr lang="en-US" sz="1700" b="0" i="0" u="none" strike="noStrike">
                          <a:solidFill>
                            <a:srgbClr val="000000"/>
                          </a:solidFill>
                          <a:effectLst/>
                          <a:latin typeface="Aptos Narrow" panose="020B0004020202020204" pitchFamily="34" charset="0"/>
                        </a:rPr>
                        <a:t>Cross-site scripting (XSS)</a:t>
                      </a:r>
                    </a:p>
                  </a:txBody>
                  <a:tcPr marL="13848" marR="13848" marT="13848" marB="0" anchor="b">
                    <a:lnL>
                      <a:noFill/>
                    </a:lnL>
                    <a:lnR>
                      <a:noFill/>
                    </a:lnR>
                    <a:lnT>
                      <a:noFill/>
                    </a:lnT>
                    <a:lnB>
                      <a:noFill/>
                    </a:lnB>
                    <a:noFill/>
                  </a:tcPr>
                </a:tc>
                <a:tc>
                  <a:txBody>
                    <a:bodyPr/>
                    <a:lstStyle/>
                    <a:p>
                      <a:pPr algn="r" fontAlgn="b"/>
                      <a:r>
                        <a:rPr lang="en-US" sz="1700" b="0" i="0" u="none" strike="noStrike">
                          <a:solidFill>
                            <a:srgbClr val="000000"/>
                          </a:solidFill>
                          <a:effectLst/>
                          <a:latin typeface="Aptos Narrow" panose="020B0004020202020204" pitchFamily="34" charset="0"/>
                        </a:rPr>
                        <a:t>3</a:t>
                      </a:r>
                    </a:p>
                  </a:txBody>
                  <a:tcPr marL="13848" marR="13848" marT="13848" marB="0" anchor="b">
                    <a:lnL>
                      <a:noFill/>
                    </a:lnL>
                    <a:lnR>
                      <a:noFill/>
                    </a:lnR>
                    <a:lnT>
                      <a:noFill/>
                    </a:lnT>
                    <a:lnB>
                      <a:noFill/>
                    </a:lnB>
                    <a:noFill/>
                  </a:tcPr>
                </a:tc>
                <a:extLst>
                  <a:ext uri="{0D108BD9-81ED-4DB2-BD59-A6C34878D82A}">
                    <a16:rowId xmlns:a16="http://schemas.microsoft.com/office/drawing/2014/main" val="3467402962"/>
                  </a:ext>
                </a:extLst>
              </a:tr>
              <a:tr h="378243">
                <a:tc>
                  <a:txBody>
                    <a:bodyPr/>
                    <a:lstStyle/>
                    <a:p>
                      <a:pPr algn="l" fontAlgn="b"/>
                      <a:r>
                        <a:rPr lang="en-US" sz="1700" b="0" i="0" u="none" strike="noStrike" dirty="0">
                          <a:solidFill>
                            <a:srgbClr val="000000"/>
                          </a:solidFill>
                          <a:effectLst/>
                          <a:latin typeface="Aptos Narrow" panose="020B0004020202020204" pitchFamily="34" charset="0"/>
                        </a:rPr>
                        <a:t>CVE-2022-42538</a:t>
                      </a:r>
                    </a:p>
                  </a:txBody>
                  <a:tcPr marL="13848" marR="13848" marT="13848" marB="0" anchor="b">
                    <a:lnL>
                      <a:noFill/>
                    </a:lnL>
                    <a:lnR>
                      <a:noFill/>
                    </a:lnR>
                    <a:lnT>
                      <a:noFill/>
                    </a:lnT>
                    <a:lnB>
                      <a:noFill/>
                    </a:lnB>
                    <a:noFill/>
                  </a:tcPr>
                </a:tc>
                <a:tc>
                  <a:txBody>
                    <a:bodyPr/>
                    <a:lstStyle/>
                    <a:p>
                      <a:pPr algn="l" fontAlgn="b"/>
                      <a:r>
                        <a:rPr lang="en-US" sz="1700" b="0" i="0" u="none" strike="noStrike">
                          <a:solidFill>
                            <a:srgbClr val="000000"/>
                          </a:solidFill>
                          <a:effectLst/>
                          <a:latin typeface="Aptos Narrow" panose="020B0004020202020204" pitchFamily="34" charset="0"/>
                        </a:rPr>
                        <a:t>Elevation of privilege</a:t>
                      </a:r>
                    </a:p>
                  </a:txBody>
                  <a:tcPr marL="13848" marR="13848" marT="13848" marB="0" anchor="b">
                    <a:lnL>
                      <a:noFill/>
                    </a:lnL>
                    <a:lnR>
                      <a:noFill/>
                    </a:lnR>
                    <a:lnT>
                      <a:noFill/>
                    </a:lnT>
                    <a:lnB>
                      <a:noFill/>
                    </a:lnB>
                    <a:noFill/>
                  </a:tcPr>
                </a:tc>
                <a:tc>
                  <a:txBody>
                    <a:bodyPr/>
                    <a:lstStyle/>
                    <a:p>
                      <a:pPr algn="r" fontAlgn="b"/>
                      <a:r>
                        <a:rPr lang="en-US" sz="1700" b="0" i="0" u="none" strike="noStrike">
                          <a:solidFill>
                            <a:srgbClr val="000000"/>
                          </a:solidFill>
                          <a:effectLst/>
                          <a:latin typeface="Aptos Narrow" panose="020B0004020202020204" pitchFamily="34" charset="0"/>
                        </a:rPr>
                        <a:t>3</a:t>
                      </a:r>
                    </a:p>
                  </a:txBody>
                  <a:tcPr marL="13848" marR="13848" marT="13848" marB="0" anchor="b">
                    <a:lnL>
                      <a:noFill/>
                    </a:lnL>
                    <a:lnR>
                      <a:noFill/>
                    </a:lnR>
                    <a:lnT>
                      <a:noFill/>
                    </a:lnT>
                    <a:lnB>
                      <a:noFill/>
                    </a:lnB>
                    <a:noFill/>
                  </a:tcPr>
                </a:tc>
                <a:extLst>
                  <a:ext uri="{0D108BD9-81ED-4DB2-BD59-A6C34878D82A}">
                    <a16:rowId xmlns:a16="http://schemas.microsoft.com/office/drawing/2014/main" val="2739119885"/>
                  </a:ext>
                </a:extLst>
              </a:tr>
              <a:tr h="378243">
                <a:tc>
                  <a:txBody>
                    <a:bodyPr/>
                    <a:lstStyle/>
                    <a:p>
                      <a:pPr algn="l" fontAlgn="b"/>
                      <a:r>
                        <a:rPr lang="en-US" sz="1700" b="0" i="0" u="none" strike="noStrike">
                          <a:solidFill>
                            <a:srgbClr val="000000"/>
                          </a:solidFill>
                          <a:effectLst/>
                          <a:latin typeface="Aptos Narrow" panose="020B0004020202020204" pitchFamily="34" charset="0"/>
                        </a:rPr>
                        <a:t>CVE-2022-42540</a:t>
                      </a:r>
                    </a:p>
                  </a:txBody>
                  <a:tcPr marL="13848" marR="13848" marT="13848" marB="0" anchor="b">
                    <a:lnL>
                      <a:noFill/>
                    </a:lnL>
                    <a:lnR>
                      <a:noFill/>
                    </a:lnR>
                    <a:lnT>
                      <a:noFill/>
                    </a:lnT>
                    <a:lnB>
                      <a:noFill/>
                    </a:lnB>
                    <a:noFill/>
                  </a:tcPr>
                </a:tc>
                <a:tc>
                  <a:txBody>
                    <a:bodyPr/>
                    <a:lstStyle/>
                    <a:p>
                      <a:pPr algn="l" fontAlgn="b"/>
                      <a:r>
                        <a:rPr lang="en-US" sz="1700" b="0" i="0" u="none" strike="noStrike" dirty="0">
                          <a:solidFill>
                            <a:srgbClr val="000000"/>
                          </a:solidFill>
                          <a:effectLst/>
                          <a:latin typeface="Aptos Narrow" panose="020B0004020202020204" pitchFamily="34" charset="0"/>
                        </a:rPr>
                        <a:t>Elevation of privilege</a:t>
                      </a:r>
                    </a:p>
                  </a:txBody>
                  <a:tcPr marL="13848" marR="13848" marT="13848" marB="0" anchor="b">
                    <a:lnL>
                      <a:noFill/>
                    </a:lnL>
                    <a:lnR>
                      <a:noFill/>
                    </a:lnR>
                    <a:lnT>
                      <a:noFill/>
                    </a:lnT>
                    <a:lnB>
                      <a:noFill/>
                    </a:lnB>
                    <a:noFill/>
                  </a:tcPr>
                </a:tc>
                <a:tc>
                  <a:txBody>
                    <a:bodyPr/>
                    <a:lstStyle/>
                    <a:p>
                      <a:pPr algn="r" fontAlgn="b"/>
                      <a:r>
                        <a:rPr lang="en-US" sz="1700" b="0" i="0" u="none" strike="noStrike">
                          <a:solidFill>
                            <a:srgbClr val="000000"/>
                          </a:solidFill>
                          <a:effectLst/>
                          <a:latin typeface="Aptos Narrow" panose="020B0004020202020204" pitchFamily="34" charset="0"/>
                        </a:rPr>
                        <a:t>3</a:t>
                      </a:r>
                    </a:p>
                  </a:txBody>
                  <a:tcPr marL="13848" marR="13848" marT="13848" marB="0" anchor="b">
                    <a:lnL>
                      <a:noFill/>
                    </a:lnL>
                    <a:lnR>
                      <a:noFill/>
                    </a:lnR>
                    <a:lnT>
                      <a:noFill/>
                    </a:lnT>
                    <a:lnB>
                      <a:noFill/>
                    </a:lnB>
                    <a:noFill/>
                  </a:tcPr>
                </a:tc>
                <a:extLst>
                  <a:ext uri="{0D108BD9-81ED-4DB2-BD59-A6C34878D82A}">
                    <a16:rowId xmlns:a16="http://schemas.microsoft.com/office/drawing/2014/main" val="1405460445"/>
                  </a:ext>
                </a:extLst>
              </a:tr>
              <a:tr h="378243">
                <a:tc>
                  <a:txBody>
                    <a:bodyPr/>
                    <a:lstStyle/>
                    <a:p>
                      <a:pPr algn="l" fontAlgn="b"/>
                      <a:r>
                        <a:rPr lang="en-US" sz="1700" b="0" i="0" u="none" strike="noStrike">
                          <a:solidFill>
                            <a:srgbClr val="000000"/>
                          </a:solidFill>
                          <a:effectLst/>
                          <a:latin typeface="Aptos Narrow" panose="020B0004020202020204" pitchFamily="34" charset="0"/>
                        </a:rPr>
                        <a:t>CVE-2022-42541</a:t>
                      </a:r>
                    </a:p>
                  </a:txBody>
                  <a:tcPr marL="13848" marR="13848" marT="13848" marB="0" anchor="b">
                    <a:lnL>
                      <a:noFill/>
                    </a:lnL>
                    <a:lnR>
                      <a:noFill/>
                    </a:lnR>
                    <a:lnT>
                      <a:noFill/>
                    </a:lnT>
                    <a:lnB>
                      <a:noFill/>
                    </a:lnB>
                    <a:noFill/>
                  </a:tcPr>
                </a:tc>
                <a:tc>
                  <a:txBody>
                    <a:bodyPr/>
                    <a:lstStyle/>
                    <a:p>
                      <a:pPr algn="l" fontAlgn="b"/>
                      <a:r>
                        <a:rPr lang="en-US" sz="1700" b="0" i="0" u="none" strike="noStrike">
                          <a:solidFill>
                            <a:srgbClr val="000000"/>
                          </a:solidFill>
                          <a:effectLst/>
                          <a:latin typeface="Aptos Narrow" panose="020B0004020202020204" pitchFamily="34" charset="0"/>
                        </a:rPr>
                        <a:t>Remote code execution</a:t>
                      </a:r>
                    </a:p>
                  </a:txBody>
                  <a:tcPr marL="13848" marR="13848" marT="13848" marB="0" anchor="b">
                    <a:lnL>
                      <a:noFill/>
                    </a:lnL>
                    <a:lnR>
                      <a:noFill/>
                    </a:lnR>
                    <a:lnT>
                      <a:noFill/>
                    </a:lnT>
                    <a:lnB>
                      <a:noFill/>
                    </a:lnB>
                    <a:noFill/>
                  </a:tcPr>
                </a:tc>
                <a:tc>
                  <a:txBody>
                    <a:bodyPr/>
                    <a:lstStyle/>
                    <a:p>
                      <a:pPr algn="r" fontAlgn="b"/>
                      <a:r>
                        <a:rPr lang="en-US" sz="1700" b="0" i="0" u="none" strike="noStrike">
                          <a:solidFill>
                            <a:srgbClr val="000000"/>
                          </a:solidFill>
                          <a:effectLst/>
                          <a:latin typeface="Aptos Narrow" panose="020B0004020202020204" pitchFamily="34" charset="0"/>
                        </a:rPr>
                        <a:t>3</a:t>
                      </a:r>
                    </a:p>
                  </a:txBody>
                  <a:tcPr marL="13848" marR="13848" marT="13848" marB="0" anchor="b">
                    <a:lnL>
                      <a:noFill/>
                    </a:lnL>
                    <a:lnR>
                      <a:noFill/>
                    </a:lnR>
                    <a:lnT>
                      <a:noFill/>
                    </a:lnT>
                    <a:lnB>
                      <a:noFill/>
                    </a:lnB>
                    <a:noFill/>
                  </a:tcPr>
                </a:tc>
                <a:extLst>
                  <a:ext uri="{0D108BD9-81ED-4DB2-BD59-A6C34878D82A}">
                    <a16:rowId xmlns:a16="http://schemas.microsoft.com/office/drawing/2014/main" val="1858966198"/>
                  </a:ext>
                </a:extLst>
              </a:tr>
              <a:tr h="378243">
                <a:tc>
                  <a:txBody>
                    <a:bodyPr/>
                    <a:lstStyle/>
                    <a:p>
                      <a:pPr algn="l" fontAlgn="b"/>
                      <a:r>
                        <a:rPr lang="en-US" sz="1700" b="0" i="0" u="none" strike="noStrike" dirty="0">
                          <a:solidFill>
                            <a:srgbClr val="000000"/>
                          </a:solidFill>
                          <a:effectLst/>
                          <a:latin typeface="Aptos Narrow" panose="020B0004020202020204" pitchFamily="34" charset="0"/>
                        </a:rPr>
                        <a:t>CVE-1999-0165</a:t>
                      </a:r>
                    </a:p>
                  </a:txBody>
                  <a:tcPr marL="13848" marR="13848" marT="13848" marB="0" anchor="b">
                    <a:lnL>
                      <a:noFill/>
                    </a:lnL>
                    <a:lnR>
                      <a:noFill/>
                    </a:lnR>
                    <a:lnT>
                      <a:noFill/>
                    </a:lnT>
                    <a:lnB>
                      <a:noFill/>
                    </a:lnB>
                    <a:noFill/>
                  </a:tcPr>
                </a:tc>
                <a:tc>
                  <a:txBody>
                    <a:bodyPr/>
                    <a:lstStyle/>
                    <a:p>
                      <a:pPr algn="l" fontAlgn="b"/>
                      <a:r>
                        <a:rPr lang="en-US" sz="1700" b="0" i="0" u="none" strike="noStrike" dirty="0">
                          <a:solidFill>
                            <a:srgbClr val="000000"/>
                          </a:solidFill>
                          <a:effectLst/>
                          <a:latin typeface="Aptos Narrow" panose="020B0004020202020204" pitchFamily="34" charset="0"/>
                        </a:rPr>
                        <a:t>NFS cache poisoning.</a:t>
                      </a:r>
                    </a:p>
                  </a:txBody>
                  <a:tcPr marL="13848" marR="13848" marT="13848" marB="0" anchor="b">
                    <a:lnL>
                      <a:noFill/>
                    </a:lnL>
                    <a:lnR>
                      <a:noFill/>
                    </a:lnR>
                    <a:lnT>
                      <a:noFill/>
                    </a:lnT>
                    <a:lnB>
                      <a:noFill/>
                    </a:lnB>
                    <a:noFill/>
                  </a:tcPr>
                </a:tc>
                <a:tc>
                  <a:txBody>
                    <a:bodyPr/>
                    <a:lstStyle/>
                    <a:p>
                      <a:pPr algn="r" fontAlgn="b"/>
                      <a:r>
                        <a:rPr lang="en-US" sz="1700" b="0" i="0" u="none" strike="noStrike" dirty="0">
                          <a:solidFill>
                            <a:srgbClr val="000000"/>
                          </a:solidFill>
                          <a:effectLst/>
                          <a:latin typeface="Aptos Narrow" panose="020B0004020202020204" pitchFamily="34" charset="0"/>
                        </a:rPr>
                        <a:t>3</a:t>
                      </a:r>
                    </a:p>
                  </a:txBody>
                  <a:tcPr marL="13848" marR="13848" marT="13848" marB="0" anchor="b">
                    <a:lnL>
                      <a:noFill/>
                    </a:lnL>
                    <a:lnR>
                      <a:noFill/>
                    </a:lnR>
                    <a:lnT>
                      <a:noFill/>
                    </a:lnT>
                    <a:lnB>
                      <a:noFill/>
                    </a:lnB>
                    <a:noFill/>
                  </a:tcPr>
                </a:tc>
                <a:extLst>
                  <a:ext uri="{0D108BD9-81ED-4DB2-BD59-A6C34878D82A}">
                    <a16:rowId xmlns:a16="http://schemas.microsoft.com/office/drawing/2014/main" val="3420816148"/>
                  </a:ext>
                </a:extLst>
              </a:tr>
              <a:tr h="37824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i="1" dirty="0">
                          <a:effectLst/>
                        </a:rPr>
                        <a:t>CVE-2025-21314</a:t>
                      </a:r>
                    </a:p>
                  </a:txBody>
                  <a:tcPr marL="13848" marR="13848" marT="13848" marB="0" anchor="b">
                    <a:lnL>
                      <a:noFill/>
                    </a:lnL>
                    <a:lnR>
                      <a:noFill/>
                    </a:lnR>
                    <a:lnT>
                      <a:noFill/>
                    </a:lnT>
                    <a:lnB>
                      <a:noFill/>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600" i="1" dirty="0">
                          <a:effectLst/>
                        </a:rPr>
                        <a:t>Windows SmartScreen Spoofing Vulnerability</a:t>
                      </a:r>
                    </a:p>
                  </a:txBody>
                  <a:tcPr marL="13848" marR="13848" marT="13848" marB="0" anchor="b">
                    <a:lnL>
                      <a:noFill/>
                    </a:lnL>
                    <a:lnR>
                      <a:noFill/>
                    </a:lnR>
                    <a:lnT>
                      <a:noFill/>
                    </a:lnT>
                    <a:lnB>
                      <a:noFill/>
                    </a:lnB>
                    <a:noFill/>
                  </a:tcPr>
                </a:tc>
                <a:tc>
                  <a:txBody>
                    <a:bodyPr/>
                    <a:lstStyle/>
                    <a:p>
                      <a:pPr algn="r" fontAlgn="b"/>
                      <a:r>
                        <a:rPr lang="en-US" sz="1700" b="0" i="1" u="none" strike="noStrike" dirty="0">
                          <a:solidFill>
                            <a:srgbClr val="000000"/>
                          </a:solidFill>
                          <a:effectLst/>
                          <a:latin typeface="Aptos Narrow" panose="020B0004020202020204" pitchFamily="34" charset="0"/>
                        </a:rPr>
                        <a:t>4</a:t>
                      </a:r>
                    </a:p>
                  </a:txBody>
                  <a:tcPr marL="13848" marR="13848" marT="13848" marB="0" anchor="b">
                    <a:lnL>
                      <a:noFill/>
                    </a:lnL>
                    <a:lnR>
                      <a:noFill/>
                    </a:lnR>
                    <a:lnT>
                      <a:noFill/>
                    </a:lnT>
                    <a:lnB>
                      <a:noFill/>
                    </a:lnB>
                    <a:noFill/>
                  </a:tcPr>
                </a:tc>
                <a:extLst>
                  <a:ext uri="{0D108BD9-81ED-4DB2-BD59-A6C34878D82A}">
                    <a16:rowId xmlns:a16="http://schemas.microsoft.com/office/drawing/2014/main" val="3162690954"/>
                  </a:ext>
                </a:extLst>
              </a:tr>
            </a:tbl>
          </a:graphicData>
        </a:graphic>
      </p:graphicFrame>
    </p:spTree>
    <p:extLst>
      <p:ext uri="{BB962C8B-B14F-4D97-AF65-F5344CB8AC3E}">
        <p14:creationId xmlns:p14="http://schemas.microsoft.com/office/powerpoint/2010/main" val="3476481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357</TotalTime>
  <Words>1102</Words>
  <Application>Microsoft Macintosh PowerPoint</Application>
  <PresentationFormat>Widescreen</PresentationFormat>
  <Paragraphs>173</Paragraphs>
  <Slides>26</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Aptos</vt:lpstr>
      <vt:lpstr>Aptos Display</vt:lpstr>
      <vt:lpstr>Aptos Narrow</vt:lpstr>
      <vt:lpstr>Arial</vt:lpstr>
      <vt:lpstr>Calibri</vt:lpstr>
      <vt:lpstr>Roboto</vt:lpstr>
      <vt:lpstr>Office Theme</vt:lpstr>
      <vt:lpstr>The Quality Imperative for CVEs</vt:lpstr>
      <vt:lpstr>About This Talk</vt:lpstr>
      <vt:lpstr>About Me</vt:lpstr>
      <vt:lpstr>Agenda</vt:lpstr>
      <vt:lpstr>Current Challenges in CVE Data</vt:lpstr>
      <vt:lpstr>Incomplete  or Inaccurate Information</vt:lpstr>
      <vt:lpstr>Minimal Required Fields</vt:lpstr>
      <vt:lpstr>Minimal Required Fields</vt:lpstr>
      <vt:lpstr>Minimal Data Provided</vt:lpstr>
      <vt:lpstr>Data Quality</vt:lpstr>
      <vt:lpstr>Schema Variations From CVE &amp; NVD </vt:lpstr>
      <vt:lpstr>Data Completeness</vt:lpstr>
      <vt:lpstr>Data Completeness </vt:lpstr>
      <vt:lpstr>Data Issues</vt:lpstr>
      <vt:lpstr>Source Of Truth For CVE Data?</vt:lpstr>
      <vt:lpstr>Ease of Bulk Data Access</vt:lpstr>
      <vt:lpstr>Proposed Enhancements </vt:lpstr>
      <vt:lpstr>Enhanced Publication Requirements </vt:lpstr>
      <vt:lpstr>Standardized Tooling</vt:lpstr>
      <vt:lpstr>Quality Validation Processes</vt:lpstr>
      <vt:lpstr>Stakeholder Collaboration</vt:lpstr>
      <vt:lpstr>Open-Source Leadership</vt:lpstr>
      <vt:lpstr>Communication</vt:lpstr>
      <vt:lpstr>Education &amp; Training</vt:lpstr>
      <vt:lpstr>Standardized Reporting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Jerry Gamblin (gamblin)</dc:creator>
  <cp:lastModifiedBy>Jerry Gamblin (gamblin)</cp:lastModifiedBy>
  <cp:revision>2</cp:revision>
  <dcterms:created xsi:type="dcterms:W3CDTF">2025-03-25T19:06:06Z</dcterms:created>
  <dcterms:modified xsi:type="dcterms:W3CDTF">2025-04-06T22:04:12Z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189e4fd-a2fa-47bf-9b21-17f706ee2968_Enabled">
    <vt:lpwstr>true</vt:lpwstr>
  </property>
  <property fmtid="{D5CDD505-2E9C-101B-9397-08002B2CF9AE}" pid="3" name="MSIP_Label_a189e4fd-a2fa-47bf-9b21-17f706ee2968_SetDate">
    <vt:lpwstr>2025-04-02T19:28:56Z</vt:lpwstr>
  </property>
  <property fmtid="{D5CDD505-2E9C-101B-9397-08002B2CF9AE}" pid="4" name="MSIP_Label_a189e4fd-a2fa-47bf-9b21-17f706ee2968_Method">
    <vt:lpwstr>Privileged</vt:lpwstr>
  </property>
  <property fmtid="{D5CDD505-2E9C-101B-9397-08002B2CF9AE}" pid="5" name="MSIP_Label_a189e4fd-a2fa-47bf-9b21-17f706ee2968_Name">
    <vt:lpwstr>Cisco Public Label</vt:lpwstr>
  </property>
  <property fmtid="{D5CDD505-2E9C-101B-9397-08002B2CF9AE}" pid="6" name="MSIP_Label_a189e4fd-a2fa-47bf-9b21-17f706ee2968_SiteId">
    <vt:lpwstr>5ae1af62-9505-4097-a69a-c1553ef7840e</vt:lpwstr>
  </property>
  <property fmtid="{D5CDD505-2E9C-101B-9397-08002B2CF9AE}" pid="7" name="MSIP_Label_a189e4fd-a2fa-47bf-9b21-17f706ee2968_ActionId">
    <vt:lpwstr>059d90d7-46a2-4640-9ab7-b635b6ed4718</vt:lpwstr>
  </property>
  <property fmtid="{D5CDD505-2E9C-101B-9397-08002B2CF9AE}" pid="8" name="MSIP_Label_a189e4fd-a2fa-47bf-9b21-17f706ee2968_ContentBits">
    <vt:lpwstr>2</vt:lpwstr>
  </property>
  <property fmtid="{D5CDD505-2E9C-101B-9397-08002B2CF9AE}" pid="9" name="MSIP_Label_a189e4fd-a2fa-47bf-9b21-17f706ee2968_Tag">
    <vt:lpwstr>50, 0, 1, 1</vt:lpwstr>
  </property>
  <property fmtid="{D5CDD505-2E9C-101B-9397-08002B2CF9AE}" pid="10" name="ClassificationContentMarkingFooterLocations">
    <vt:lpwstr>Office Theme:7</vt:lpwstr>
  </property>
  <property fmtid="{D5CDD505-2E9C-101B-9397-08002B2CF9AE}" pid="11" name="ClassificationContentMarkingFooterText">
    <vt:lpwstr>-</vt:lpwstr>
  </property>
</Properties>
</file>