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Economica"/>
      <p:regular r:id="rId31"/>
      <p:bold r:id="rId32"/>
      <p:italic r:id="rId33"/>
      <p:boldItalic r:id="rId34"/>
    </p:embeddedFont>
    <p:embeddedFont>
      <p:font typeface="Lora"/>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44C2C39-B1FE-48F6-829E-284418400635}">
  <a:tblStyle styleId="{044C2C39-B1FE-48F6-829E-2844184006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Economica-italic.fntdata"/><Relationship Id="rId10" Type="http://schemas.openxmlformats.org/officeDocument/2006/relationships/slide" Target="slides/slide4.xml"/><Relationship Id="rId32" Type="http://schemas.openxmlformats.org/officeDocument/2006/relationships/font" Target="fonts/Economica-bold.fntdata"/><Relationship Id="rId13" Type="http://schemas.openxmlformats.org/officeDocument/2006/relationships/slide" Target="slides/slide7.xml"/><Relationship Id="rId35" Type="http://schemas.openxmlformats.org/officeDocument/2006/relationships/font" Target="fonts/Lora-regular.fntdata"/><Relationship Id="rId12" Type="http://schemas.openxmlformats.org/officeDocument/2006/relationships/slide" Target="slides/slide6.xml"/><Relationship Id="rId34" Type="http://schemas.openxmlformats.org/officeDocument/2006/relationships/font" Target="fonts/Economica-boldItalic.fntdata"/><Relationship Id="rId15" Type="http://schemas.openxmlformats.org/officeDocument/2006/relationships/slide" Target="slides/slide9.xml"/><Relationship Id="rId37" Type="http://schemas.openxmlformats.org/officeDocument/2006/relationships/font" Target="fonts/Lora-italic.fntdata"/><Relationship Id="rId14" Type="http://schemas.openxmlformats.org/officeDocument/2006/relationships/slide" Target="slides/slide8.xml"/><Relationship Id="rId36" Type="http://schemas.openxmlformats.org/officeDocument/2006/relationships/font" Target="fonts/Lora-bold.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Lora-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9a3a39c0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9a3a39c0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9a3a39c0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9a3a39c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3ab8d22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ab8d22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982d72d05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982d72d05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 many words on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9a3a39c02_4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9a3a39c02_4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982d72d05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982d72d05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982d72d05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982d72d05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 be more mindful of elderly females in economy class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9a3a39c0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9a3a39c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9a3a39c02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9a3a39c02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don’t have to explain how you did it. We are assuming that the </a:t>
            </a:r>
            <a:r>
              <a:rPr lang="en"/>
              <a:t>audiences we are presenting to are airline managers or whoever is interested in improving satisfaction. They care about the results. What can they do?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9a3a39c02_4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9a3a39c02_4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982d72d05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982d72d05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identifying the strongest correlating features that relate to customer overall satisfaction</a:t>
            </a:r>
            <a:endParaRPr sz="1000">
              <a:solidFill>
                <a:schemeClr val="dk1"/>
              </a:solidFill>
            </a:endParaRPr>
          </a:p>
          <a:p>
            <a:pPr indent="-298450" lvl="0" marL="457200" rtl="0" algn="l">
              <a:spcBef>
                <a:spcPts val="0"/>
              </a:spcBef>
              <a:spcAft>
                <a:spcPts val="0"/>
              </a:spcAft>
              <a:buClr>
                <a:schemeClr val="dk1"/>
              </a:buClr>
              <a:buSzPts val="1100"/>
              <a:buChar char="-"/>
            </a:pPr>
            <a:r>
              <a:rPr lang="en" sz="1000">
                <a:solidFill>
                  <a:schemeClr val="dk1"/>
                </a:solidFill>
              </a:rPr>
              <a:t>exploring models to identify the most powerful warning features at a customer level.</a:t>
            </a:r>
            <a:r>
              <a:rPr lang="en">
                <a:solidFill>
                  <a:schemeClr val="dk1"/>
                </a:solidFill>
              </a:rPr>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9a3a39c02_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9a3a39c02_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9a3a39c02_4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9a3a39c02_4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9a3a39c02_4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9a3a39c02_4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982d72d05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982d72d05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9a3a39c02_4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9a3a39c02_4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9a3a39c02_4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9a3a39c02_4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really don’t think there are so many business questions we are going to address. Based on my talk with professor in lab, the following three should not framed as independent business questions, actually they are parts of the first question. And first and second questions are basically asking the same question.</a:t>
            </a:r>
            <a:endParaRPr/>
          </a:p>
          <a:p>
            <a:pPr indent="0" lvl="0" marL="0" rtl="0" algn="l">
              <a:spcBef>
                <a:spcPts val="0"/>
              </a:spcBef>
              <a:spcAft>
                <a:spcPts val="0"/>
              </a:spcAft>
              <a:buNone/>
            </a:pPr>
            <a:r>
              <a:t/>
            </a:r>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Is the class in which customers travel affecting the satisfaction rate?</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Does the flight’s punctuality has an impact on the customer satisfaction?</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Higher the Airline Status, higher the satisfaction? Is it true?</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3ab8d22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ab8d22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really don’t think there are so many business questions we are going to address. Based on my talk with professor in lab, the following three should not framed as independent business questions, actually they are parts of the first question. And first and second questions are basically asking the same question.</a:t>
            </a:r>
            <a:endParaRPr/>
          </a:p>
          <a:p>
            <a:pPr indent="0" lvl="0" marL="0" rtl="0" algn="l">
              <a:spcBef>
                <a:spcPts val="0"/>
              </a:spcBef>
              <a:spcAft>
                <a:spcPts val="0"/>
              </a:spcAft>
              <a:buNone/>
            </a:pPr>
            <a:r>
              <a:t/>
            </a:r>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Is the class in which customers travel affecting the satisfaction rate?</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Does the flight’s punctuality has an impact on the customer satisfaction?</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Higher the Airline Status, higher the satisfaction? Is it true?</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982d72d05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982d72d05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982d72d05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982d72d05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3a959bc1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3a959bc1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3a959bc1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3a959bc1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3a959bc1d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a959bc1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0" y="1865150"/>
            <a:ext cx="8520600" cy="10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Lora"/>
                <a:ea typeface="Lora"/>
                <a:cs typeface="Lora"/>
                <a:sym typeface="Lora"/>
              </a:rPr>
              <a:t>Latent Analytics Pvt. Ltd.</a:t>
            </a:r>
            <a:endParaRPr>
              <a:solidFill>
                <a:srgbClr val="434343"/>
              </a:solidFill>
              <a:latin typeface="Lora"/>
              <a:ea typeface="Lora"/>
              <a:cs typeface="Lora"/>
              <a:sym typeface="Lora"/>
            </a:endParaRPr>
          </a:p>
        </p:txBody>
      </p:sp>
      <p:sp>
        <p:nvSpPr>
          <p:cNvPr id="63" name="Google Shape;63;p13"/>
          <p:cNvSpPr txBox="1"/>
          <p:nvPr>
            <p:ph idx="1" type="subTitle"/>
          </p:nvPr>
        </p:nvSpPr>
        <p:spPr>
          <a:xfrm>
            <a:off x="311700" y="4031450"/>
            <a:ext cx="8520600" cy="122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Lora"/>
                <a:ea typeface="Lora"/>
                <a:cs typeface="Lora"/>
                <a:sym typeface="Lora"/>
              </a:rPr>
              <a:t>Presented by </a:t>
            </a:r>
            <a:endParaRPr sz="1800">
              <a:solidFill>
                <a:srgbClr val="434343"/>
              </a:solidFill>
              <a:latin typeface="Lora"/>
              <a:ea typeface="Lora"/>
              <a:cs typeface="Lora"/>
              <a:sym typeface="Lora"/>
            </a:endParaRPr>
          </a:p>
          <a:p>
            <a:pPr indent="0" lvl="0" marL="0" rtl="0" algn="ctr">
              <a:spcBef>
                <a:spcPts val="0"/>
              </a:spcBef>
              <a:spcAft>
                <a:spcPts val="0"/>
              </a:spcAft>
              <a:buNone/>
            </a:pPr>
            <a:r>
              <a:rPr lang="en" sz="1800">
                <a:solidFill>
                  <a:srgbClr val="434343"/>
                </a:solidFill>
                <a:latin typeface="Lora"/>
                <a:ea typeface="Lora"/>
                <a:cs typeface="Lora"/>
                <a:sym typeface="Lora"/>
              </a:rPr>
              <a:t>Sanjeev Ramasamy Seenivasagamani, Woojin Park, Xiaoyan Zhang, Jeet Ganatra, Christy Sato and Aniruddh Garge</a:t>
            </a:r>
            <a:endParaRPr sz="1800">
              <a:solidFill>
                <a:srgbClr val="434343"/>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nvSpPr>
        <p:spPr>
          <a:xfrm>
            <a:off x="110600" y="572700"/>
            <a:ext cx="7152000" cy="483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t>3.	Flight Date vs Customer Satisfaction </a:t>
            </a:r>
            <a:endParaRPr/>
          </a:p>
          <a:p>
            <a:pPr indent="0" lvl="0" marL="0" rtl="0" algn="l">
              <a:spcBef>
                <a:spcPts val="0"/>
              </a:spcBef>
              <a:spcAft>
                <a:spcPts val="0"/>
              </a:spcAft>
              <a:buNone/>
            </a:pPr>
            <a:r>
              <a:t/>
            </a:r>
            <a:endParaRPr/>
          </a:p>
        </p:txBody>
      </p:sp>
      <p:pic>
        <p:nvPicPr>
          <p:cNvPr id="120" name="Google Shape;120;p22"/>
          <p:cNvPicPr preferRelativeResize="0"/>
          <p:nvPr/>
        </p:nvPicPr>
        <p:blipFill>
          <a:blip r:embed="rId3">
            <a:alphaModFix/>
          </a:blip>
          <a:stretch>
            <a:fillRect/>
          </a:stretch>
        </p:blipFill>
        <p:spPr>
          <a:xfrm>
            <a:off x="1224150" y="1056000"/>
            <a:ext cx="5966475" cy="3782701"/>
          </a:xfrm>
          <a:prstGeom prst="rect">
            <a:avLst/>
          </a:prstGeom>
          <a:noFill/>
          <a:ln>
            <a:noFill/>
          </a:ln>
        </p:spPr>
      </p:pic>
      <p:sp>
        <p:nvSpPr>
          <p:cNvPr id="121" name="Google Shape;121;p22"/>
          <p:cNvSpPr txBox="1"/>
          <p:nvPr>
            <p:ph type="title"/>
          </p:nvPr>
        </p:nvSpPr>
        <p:spPr>
          <a:xfrm>
            <a:off x="62650" y="0"/>
            <a:ext cx="4834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ora"/>
                <a:ea typeface="Lora"/>
                <a:cs typeface="Lora"/>
                <a:sym typeface="Lora"/>
              </a:rPr>
              <a:t>Variable Plots:</a:t>
            </a:r>
            <a:endParaRPr sz="2400">
              <a:solidFill>
                <a:srgbClr val="434343"/>
              </a:solidFill>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Linear Model</a:t>
            </a:r>
            <a:endParaRPr>
              <a:solidFill>
                <a:srgbClr val="434343"/>
              </a:solidFill>
              <a:latin typeface="Lora"/>
              <a:ea typeface="Lora"/>
              <a:cs typeface="Lora"/>
              <a:sym typeface="Lora"/>
            </a:endParaRPr>
          </a:p>
        </p:txBody>
      </p:sp>
      <p:pic>
        <p:nvPicPr>
          <p:cNvPr id="127" name="Google Shape;127;p23"/>
          <p:cNvPicPr preferRelativeResize="0"/>
          <p:nvPr/>
        </p:nvPicPr>
        <p:blipFill>
          <a:blip r:embed="rId3">
            <a:alphaModFix/>
          </a:blip>
          <a:stretch>
            <a:fillRect/>
          </a:stretch>
        </p:blipFill>
        <p:spPr>
          <a:xfrm>
            <a:off x="1664375" y="1147225"/>
            <a:ext cx="5002920" cy="369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Linear Model</a:t>
            </a:r>
            <a:endParaRPr>
              <a:solidFill>
                <a:srgbClr val="434343"/>
              </a:solidFill>
              <a:latin typeface="Lora"/>
              <a:ea typeface="Lora"/>
              <a:cs typeface="Lora"/>
              <a:sym typeface="Lora"/>
            </a:endParaRPr>
          </a:p>
        </p:txBody>
      </p:sp>
      <p:pic>
        <p:nvPicPr>
          <p:cNvPr id="133" name="Google Shape;133;p24"/>
          <p:cNvPicPr preferRelativeResize="0"/>
          <p:nvPr/>
        </p:nvPicPr>
        <p:blipFill>
          <a:blip r:embed="rId3">
            <a:alphaModFix/>
          </a:blip>
          <a:stretch>
            <a:fillRect/>
          </a:stretch>
        </p:blipFill>
        <p:spPr>
          <a:xfrm>
            <a:off x="1833925" y="1147225"/>
            <a:ext cx="5002920" cy="369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368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Support Vector Machine</a:t>
            </a:r>
            <a:endParaRPr>
              <a:solidFill>
                <a:srgbClr val="434343"/>
              </a:solidFill>
              <a:latin typeface="Lora"/>
              <a:ea typeface="Lora"/>
              <a:cs typeface="Lora"/>
              <a:sym typeface="Lora"/>
            </a:endParaRPr>
          </a:p>
        </p:txBody>
      </p:sp>
      <p:sp>
        <p:nvSpPr>
          <p:cNvPr id="139" name="Google Shape;139;p25"/>
          <p:cNvSpPr txBox="1"/>
          <p:nvPr>
            <p:ph idx="1" type="body"/>
          </p:nvPr>
        </p:nvSpPr>
        <p:spPr>
          <a:xfrm>
            <a:off x="159300" y="1014500"/>
            <a:ext cx="8647800" cy="3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rPr>
              <a:t>Check Point</a:t>
            </a:r>
            <a:endParaRPr b="1" sz="17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Percentage of confusion matrix group :Not Satisfied(49%), Satisfied(51%)</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This model enable to predict almost with 80% accuracy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Interesting finding : Overall error rate is 0.24%</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But, when we compare the error rate of two groups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Satisfied group Error rate : 2563/(19568+2563) = 0.11%</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Not Satisfied group Error rate : 7693/(7693+13473) = 0.36 %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Better accuracy(89%) to distinguish ‘Satisfied’ customers (*Not Satisfied 64%</a:t>
            </a:r>
            <a:r>
              <a:rPr lang="en" sz="1400">
                <a:solidFill>
                  <a:schemeClr val="dk1"/>
                </a:solidFill>
              </a:rPr>
              <a:t>)</a:t>
            </a:r>
            <a:endParaRPr sz="1400">
              <a:solidFill>
                <a:schemeClr val="dk1"/>
              </a:solidFill>
            </a:endParaRPr>
          </a:p>
          <a:p>
            <a:pPr indent="2501900" lvl="0" marL="0" rtl="0" algn="l">
              <a:spcBef>
                <a:spcPts val="0"/>
              </a:spcBef>
              <a:spcAft>
                <a:spcPts val="0"/>
              </a:spcAft>
              <a:buClr>
                <a:schemeClr val="dk1"/>
              </a:buClr>
              <a:buSzPts val="1100"/>
              <a:buFont typeface="Arial"/>
              <a:buNone/>
            </a:pPr>
            <a:r>
              <a:t/>
            </a:r>
            <a:endParaRPr sz="900">
              <a:solidFill>
                <a:srgbClr val="454545"/>
              </a:solidFill>
            </a:endParaRPr>
          </a:p>
          <a:p>
            <a:pPr indent="0" lvl="0" marL="0" rtl="0" algn="l">
              <a:spcBef>
                <a:spcPts val="0"/>
              </a:spcBef>
              <a:spcAft>
                <a:spcPts val="0"/>
              </a:spcAft>
              <a:buNone/>
            </a:pPr>
            <a:r>
              <a:t/>
            </a:r>
            <a:endParaRPr sz="1000">
              <a:solidFill>
                <a:schemeClr val="dk1"/>
              </a:solidFill>
            </a:endParaRPr>
          </a:p>
        </p:txBody>
      </p:sp>
      <p:pic>
        <p:nvPicPr>
          <p:cNvPr id="140" name="Google Shape;140;p25"/>
          <p:cNvPicPr preferRelativeResize="0"/>
          <p:nvPr/>
        </p:nvPicPr>
        <p:blipFill rotWithShape="1">
          <a:blip r:embed="rId3">
            <a:alphaModFix/>
          </a:blip>
          <a:srcRect b="0" l="0" r="950" t="0"/>
          <a:stretch/>
        </p:blipFill>
        <p:spPr>
          <a:xfrm>
            <a:off x="4683525" y="3424400"/>
            <a:ext cx="4180975" cy="1427100"/>
          </a:xfrm>
          <a:prstGeom prst="rect">
            <a:avLst/>
          </a:prstGeom>
          <a:noFill/>
          <a:ln>
            <a:noFill/>
          </a:ln>
        </p:spPr>
      </p:pic>
      <p:pic>
        <p:nvPicPr>
          <p:cNvPr id="141" name="Google Shape;141;p25"/>
          <p:cNvPicPr preferRelativeResize="0"/>
          <p:nvPr/>
        </p:nvPicPr>
        <p:blipFill>
          <a:blip r:embed="rId4">
            <a:alphaModFix/>
          </a:blip>
          <a:stretch>
            <a:fillRect/>
          </a:stretch>
        </p:blipFill>
        <p:spPr>
          <a:xfrm>
            <a:off x="311700" y="3424400"/>
            <a:ext cx="4180975" cy="1427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68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Support Vector Machine</a:t>
            </a:r>
            <a:endParaRPr>
              <a:solidFill>
                <a:srgbClr val="434343"/>
              </a:solidFill>
              <a:latin typeface="Lora"/>
              <a:ea typeface="Lora"/>
              <a:cs typeface="Lora"/>
              <a:sym typeface="Lora"/>
            </a:endParaRPr>
          </a:p>
        </p:txBody>
      </p:sp>
      <p:sp>
        <p:nvSpPr>
          <p:cNvPr id="147" name="Google Shape;147;p26"/>
          <p:cNvSpPr txBox="1"/>
          <p:nvPr>
            <p:ph idx="1" type="body"/>
          </p:nvPr>
        </p:nvSpPr>
        <p:spPr>
          <a:xfrm>
            <a:off x="128450" y="1065125"/>
            <a:ext cx="8647800" cy="3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rPr>
              <a:t>Lesson-learned </a:t>
            </a:r>
            <a:endParaRPr b="1" sz="1700">
              <a:solidFill>
                <a:schemeClr val="dk1"/>
              </a:solidFill>
            </a:endParaRPr>
          </a:p>
          <a:p>
            <a:pPr indent="0" lvl="0" marL="0" rtl="0" algn="l">
              <a:spcBef>
                <a:spcPts val="0"/>
              </a:spcBef>
              <a:spcAft>
                <a:spcPts val="0"/>
              </a:spcAft>
              <a:buNone/>
            </a:pPr>
            <a:r>
              <a:t/>
            </a:r>
            <a:endParaRPr b="1" sz="1400"/>
          </a:p>
          <a:p>
            <a:pPr indent="-317500" lvl="0" marL="457200" rtl="0" algn="l">
              <a:spcBef>
                <a:spcPts val="0"/>
              </a:spcBef>
              <a:spcAft>
                <a:spcPts val="0"/>
              </a:spcAft>
              <a:buClr>
                <a:schemeClr val="dk1"/>
              </a:buClr>
              <a:buSzPts val="1400"/>
              <a:buChar char="●"/>
            </a:pPr>
            <a:r>
              <a:rPr lang="en" sz="1400">
                <a:solidFill>
                  <a:schemeClr val="dk1"/>
                </a:solidFill>
              </a:rPr>
              <a:t>SVM is very good when we have no idea on the data</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Also it has a regularisation parameter (finding optimal margin) to avoid over-fitting or under-fitting problem</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Need to be patient while building SVMs on large datasets, they take a lot of time for training</a:t>
            </a:r>
            <a:endParaRPr sz="1400">
              <a:solidFill>
                <a:schemeClr val="dk1"/>
              </a:solidFill>
            </a:endParaRPr>
          </a:p>
          <a:p>
            <a:pPr indent="2501900" lvl="0" marL="0" rtl="0" algn="l">
              <a:spcBef>
                <a:spcPts val="0"/>
              </a:spcBef>
              <a:spcAft>
                <a:spcPts val="0"/>
              </a:spcAft>
              <a:buClr>
                <a:schemeClr val="dk1"/>
              </a:buClr>
              <a:buSzPts val="1100"/>
              <a:buFont typeface="Arial"/>
              <a:buNone/>
            </a:pPr>
            <a:r>
              <a:t/>
            </a:r>
            <a:endParaRPr sz="900">
              <a:solidFill>
                <a:srgbClr val="454545"/>
              </a:solidFill>
            </a:endParaRPr>
          </a:p>
          <a:p>
            <a:pPr indent="0" lvl="0" marL="0" rtl="0" algn="l">
              <a:spcBef>
                <a:spcPts val="0"/>
              </a:spcBef>
              <a:spcAft>
                <a:spcPts val="0"/>
              </a:spcAft>
              <a:buNone/>
            </a:pPr>
            <a:r>
              <a:t/>
            </a:r>
            <a:endParaRPr sz="1000">
              <a:solidFill>
                <a:schemeClr val="dk1"/>
              </a:solidFill>
            </a:endParaRPr>
          </a:p>
        </p:txBody>
      </p:sp>
      <p:pic>
        <p:nvPicPr>
          <p:cNvPr id="148" name="Google Shape;148;p26"/>
          <p:cNvPicPr preferRelativeResize="0"/>
          <p:nvPr/>
        </p:nvPicPr>
        <p:blipFill rotWithShape="1">
          <a:blip r:embed="rId3">
            <a:alphaModFix/>
          </a:blip>
          <a:srcRect b="0" l="0" r="18804" t="76256"/>
          <a:stretch/>
        </p:blipFill>
        <p:spPr>
          <a:xfrm>
            <a:off x="2341813" y="3414225"/>
            <a:ext cx="4221075" cy="1427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212525" y="1092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Association Rules Mining</a:t>
            </a:r>
            <a:endParaRPr>
              <a:solidFill>
                <a:srgbClr val="434343"/>
              </a:solidFill>
              <a:latin typeface="Lora"/>
              <a:ea typeface="Lora"/>
              <a:cs typeface="Lora"/>
              <a:sym typeface="Lora"/>
            </a:endParaRPr>
          </a:p>
        </p:txBody>
      </p:sp>
      <p:grpSp>
        <p:nvGrpSpPr>
          <p:cNvPr id="154" name="Google Shape;154;p27"/>
          <p:cNvGrpSpPr/>
          <p:nvPr/>
        </p:nvGrpSpPr>
        <p:grpSpPr>
          <a:xfrm>
            <a:off x="1600200" y="681975"/>
            <a:ext cx="5943600" cy="4343400"/>
            <a:chOff x="1600200" y="736000"/>
            <a:chExt cx="5943600" cy="4343400"/>
          </a:xfrm>
        </p:grpSpPr>
        <p:pic>
          <p:nvPicPr>
            <p:cNvPr id="155" name="Google Shape;155;p27"/>
            <p:cNvPicPr preferRelativeResize="0"/>
            <p:nvPr/>
          </p:nvPicPr>
          <p:blipFill>
            <a:blip r:embed="rId3">
              <a:alphaModFix/>
            </a:blip>
            <a:stretch>
              <a:fillRect/>
            </a:stretch>
          </p:blipFill>
          <p:spPr>
            <a:xfrm>
              <a:off x="1600200" y="736000"/>
              <a:ext cx="5943600" cy="4343400"/>
            </a:xfrm>
            <a:prstGeom prst="rect">
              <a:avLst/>
            </a:prstGeom>
            <a:noFill/>
            <a:ln>
              <a:noFill/>
            </a:ln>
          </p:spPr>
        </p:pic>
        <p:sp>
          <p:nvSpPr>
            <p:cNvPr id="156" name="Google Shape;156;p27"/>
            <p:cNvSpPr txBox="1"/>
            <p:nvPr/>
          </p:nvSpPr>
          <p:spPr>
            <a:xfrm rot="-5398347">
              <a:off x="2463520" y="3330591"/>
              <a:ext cx="18720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Satisfaction [4,5]</a:t>
              </a:r>
              <a:endParaRPr>
                <a:solidFill>
                  <a:srgbClr val="FF0000"/>
                </a:solidFill>
              </a:endParaRPr>
            </a:p>
          </p:txBody>
        </p:sp>
        <p:sp>
          <p:nvSpPr>
            <p:cNvPr id="157" name="Google Shape;157;p27"/>
            <p:cNvSpPr txBox="1"/>
            <p:nvPr/>
          </p:nvSpPr>
          <p:spPr>
            <a:xfrm rot="-5398347">
              <a:off x="3979045" y="3401191"/>
              <a:ext cx="18720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Age [53,85]</a:t>
              </a:r>
              <a:endParaRPr>
                <a:solidFill>
                  <a:srgbClr val="FF0000"/>
                </a:solidFill>
              </a:endParaRPr>
            </a:p>
          </p:txBody>
        </p:sp>
        <p:sp>
          <p:nvSpPr>
            <p:cNvPr id="158" name="Google Shape;158;p27"/>
            <p:cNvSpPr txBox="1"/>
            <p:nvPr/>
          </p:nvSpPr>
          <p:spPr>
            <a:xfrm rot="-5398347">
              <a:off x="4485845" y="2776241"/>
              <a:ext cx="18720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Gender [Females]</a:t>
              </a:r>
              <a:endParaRPr>
                <a:solidFill>
                  <a:srgbClr val="FF0000"/>
                </a:solidFill>
              </a:endParaRPr>
            </a:p>
          </p:txBody>
        </p:sp>
        <p:sp>
          <p:nvSpPr>
            <p:cNvPr id="159" name="Google Shape;159;p27"/>
            <p:cNvSpPr txBox="1"/>
            <p:nvPr/>
          </p:nvSpPr>
          <p:spPr>
            <a:xfrm rot="-5398347">
              <a:off x="5494570" y="2579166"/>
              <a:ext cx="18720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Class [Economy]</a:t>
              </a:r>
              <a:endParaRPr>
                <a:solidFill>
                  <a:srgbClr val="FF0000"/>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8"/>
          <p:cNvPicPr preferRelativeResize="0"/>
          <p:nvPr/>
        </p:nvPicPr>
        <p:blipFill>
          <a:blip r:embed="rId3">
            <a:alphaModFix/>
          </a:blip>
          <a:stretch>
            <a:fillRect/>
          </a:stretch>
        </p:blipFill>
        <p:spPr>
          <a:xfrm>
            <a:off x="148900" y="1378956"/>
            <a:ext cx="8773499" cy="1335707"/>
          </a:xfrm>
          <a:prstGeom prst="rect">
            <a:avLst/>
          </a:prstGeom>
          <a:noFill/>
          <a:ln>
            <a:noFill/>
          </a:ln>
        </p:spPr>
      </p:pic>
      <p:sp>
        <p:nvSpPr>
          <p:cNvPr id="165" name="Google Shape;165;p28"/>
          <p:cNvSpPr txBox="1"/>
          <p:nvPr>
            <p:ph idx="4294967295" type="title"/>
          </p:nvPr>
        </p:nvSpPr>
        <p:spPr>
          <a:xfrm>
            <a:off x="275350" y="1633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Association Rules Mining</a:t>
            </a:r>
            <a:endParaRPr>
              <a:solidFill>
                <a:srgbClr val="434343"/>
              </a:solidFill>
              <a:latin typeface="Lora"/>
              <a:ea typeface="Lora"/>
              <a:cs typeface="Lora"/>
              <a:sym typeface="Lora"/>
            </a:endParaRPr>
          </a:p>
        </p:txBody>
      </p:sp>
      <p:pic>
        <p:nvPicPr>
          <p:cNvPr id="166" name="Google Shape;166;p28"/>
          <p:cNvPicPr preferRelativeResize="0"/>
          <p:nvPr/>
        </p:nvPicPr>
        <p:blipFill>
          <a:blip r:embed="rId4">
            <a:alphaModFix/>
          </a:blip>
          <a:stretch>
            <a:fillRect/>
          </a:stretch>
        </p:blipFill>
        <p:spPr>
          <a:xfrm>
            <a:off x="148902" y="3357625"/>
            <a:ext cx="8773501" cy="1363525"/>
          </a:xfrm>
          <a:prstGeom prst="rect">
            <a:avLst/>
          </a:prstGeom>
          <a:noFill/>
          <a:ln>
            <a:noFill/>
          </a:ln>
        </p:spPr>
      </p:pic>
      <p:sp>
        <p:nvSpPr>
          <p:cNvPr id="167" name="Google Shape;167;p28"/>
          <p:cNvSpPr txBox="1"/>
          <p:nvPr/>
        </p:nvSpPr>
        <p:spPr>
          <a:xfrm>
            <a:off x="275350" y="2980675"/>
            <a:ext cx="23718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434343"/>
                </a:solidFill>
              </a:rPr>
              <a:t>Low Satisfaction Ratings</a:t>
            </a:r>
            <a:endParaRPr u="sng">
              <a:solidFill>
                <a:srgbClr val="434343"/>
              </a:solidFill>
            </a:endParaRPr>
          </a:p>
        </p:txBody>
      </p:sp>
      <p:sp>
        <p:nvSpPr>
          <p:cNvPr id="168" name="Google Shape;168;p28"/>
          <p:cNvSpPr txBox="1"/>
          <p:nvPr/>
        </p:nvSpPr>
        <p:spPr>
          <a:xfrm>
            <a:off x="275350" y="965375"/>
            <a:ext cx="2371800" cy="1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434343"/>
                </a:solidFill>
              </a:rPr>
              <a:t>High Satisfaction Ratings</a:t>
            </a:r>
            <a:endParaRPr u="sng">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Bivariate</a:t>
            </a:r>
            <a:r>
              <a:rPr lang="en">
                <a:solidFill>
                  <a:srgbClr val="434343"/>
                </a:solidFill>
                <a:latin typeface="Lora"/>
                <a:ea typeface="Lora"/>
                <a:cs typeface="Lora"/>
                <a:sym typeface="Lora"/>
              </a:rPr>
              <a:t> Correlation </a:t>
            </a:r>
            <a:endParaRPr>
              <a:solidFill>
                <a:srgbClr val="434343"/>
              </a:solidFill>
              <a:latin typeface="Lora"/>
              <a:ea typeface="Lora"/>
              <a:cs typeface="Lora"/>
              <a:sym typeface="Lora"/>
            </a:endParaRPr>
          </a:p>
        </p:txBody>
      </p:sp>
      <p:pic>
        <p:nvPicPr>
          <p:cNvPr id="174" name="Google Shape;174;p29"/>
          <p:cNvPicPr preferRelativeResize="0"/>
          <p:nvPr/>
        </p:nvPicPr>
        <p:blipFill>
          <a:blip r:embed="rId3">
            <a:alphaModFix/>
          </a:blip>
          <a:stretch>
            <a:fillRect/>
          </a:stretch>
        </p:blipFill>
        <p:spPr>
          <a:xfrm>
            <a:off x="1954356" y="1152475"/>
            <a:ext cx="5235295" cy="3906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Logistic Regression</a:t>
            </a:r>
            <a:endParaRPr>
              <a:solidFill>
                <a:srgbClr val="434343"/>
              </a:solidFill>
              <a:latin typeface="Lora"/>
              <a:ea typeface="Lora"/>
              <a:cs typeface="Lora"/>
              <a:sym typeface="Lora"/>
            </a:endParaRPr>
          </a:p>
        </p:txBody>
      </p:sp>
      <p:sp>
        <p:nvSpPr>
          <p:cNvPr id="180" name="Google Shape;180;p30"/>
          <p:cNvSpPr txBox="1"/>
          <p:nvPr/>
        </p:nvSpPr>
        <p:spPr>
          <a:xfrm>
            <a:off x="740675" y="1335250"/>
            <a:ext cx="7622700" cy="318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dependent variable is converted into a categorical variable based on its value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the Satisfaction rate is greater than 3, a value of 1 is assigned to the new ‘Sat’ categorical else 0</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The continuous version of the Satisfaction variable is removed from the dataset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To check the variable significance, we run the logistic regression model on the dataset and remove few insignificant variables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 data is split into train &amp; test dataset and the former is used to train the model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K-fold cross validation is used to validate the model with k=10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Logistic Regression (cont.)</a:t>
            </a:r>
            <a:endParaRPr>
              <a:solidFill>
                <a:srgbClr val="434343"/>
              </a:solidFill>
              <a:latin typeface="Lora"/>
              <a:ea typeface="Lora"/>
              <a:cs typeface="Lora"/>
              <a:sym typeface="Lora"/>
            </a:endParaRPr>
          </a:p>
        </p:txBody>
      </p:sp>
      <p:pic>
        <p:nvPicPr>
          <p:cNvPr id="186" name="Google Shape;186;p31"/>
          <p:cNvPicPr preferRelativeResize="0"/>
          <p:nvPr/>
        </p:nvPicPr>
        <p:blipFill>
          <a:blip r:embed="rId3">
            <a:alphaModFix/>
          </a:blip>
          <a:stretch>
            <a:fillRect/>
          </a:stretch>
        </p:blipFill>
        <p:spPr>
          <a:xfrm>
            <a:off x="5259775" y="1223675"/>
            <a:ext cx="3572524" cy="3615025"/>
          </a:xfrm>
          <a:prstGeom prst="rect">
            <a:avLst/>
          </a:prstGeom>
          <a:noFill/>
          <a:ln>
            <a:noFill/>
          </a:ln>
        </p:spPr>
      </p:pic>
      <p:pic>
        <p:nvPicPr>
          <p:cNvPr id="187" name="Google Shape;187;p31"/>
          <p:cNvPicPr preferRelativeResize="0"/>
          <p:nvPr/>
        </p:nvPicPr>
        <p:blipFill>
          <a:blip r:embed="rId4">
            <a:alphaModFix/>
          </a:blip>
          <a:stretch>
            <a:fillRect/>
          </a:stretch>
        </p:blipFill>
        <p:spPr>
          <a:xfrm>
            <a:off x="183275" y="1223675"/>
            <a:ext cx="4785351" cy="3615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Introduction</a:t>
            </a:r>
            <a:endParaRPr>
              <a:solidFill>
                <a:srgbClr val="434343"/>
              </a:solidFill>
              <a:latin typeface="Lora"/>
              <a:ea typeface="Lora"/>
              <a:cs typeface="Lora"/>
              <a:sym typeface="Lora"/>
            </a:endParaRPr>
          </a:p>
        </p:txBody>
      </p:sp>
      <p:sp>
        <p:nvSpPr>
          <p:cNvPr id="69" name="Google Shape;69;p14"/>
          <p:cNvSpPr txBox="1"/>
          <p:nvPr>
            <p:ph idx="1" type="body"/>
          </p:nvPr>
        </p:nvSpPr>
        <p:spPr>
          <a:xfrm>
            <a:off x="311700" y="12251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As an analytics solutions provider, we help airline companies make informed decisions with the help of our granular insights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Analyzing the survey responses and establishing the determining factors for the best customer satisfaction</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Identifying the important business questions and answering them appropriately</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Finding out the best predictors to increase customer satisfaction using various analytical models</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Logistic Regression (cont.)</a:t>
            </a:r>
            <a:endParaRPr>
              <a:solidFill>
                <a:srgbClr val="434343"/>
              </a:solidFill>
              <a:latin typeface="Lora"/>
              <a:ea typeface="Lora"/>
              <a:cs typeface="Lora"/>
              <a:sym typeface="Lora"/>
            </a:endParaRPr>
          </a:p>
        </p:txBody>
      </p:sp>
      <p:pic>
        <p:nvPicPr>
          <p:cNvPr id="193" name="Google Shape;193;p32"/>
          <p:cNvPicPr preferRelativeResize="0"/>
          <p:nvPr/>
        </p:nvPicPr>
        <p:blipFill>
          <a:blip r:embed="rId3">
            <a:alphaModFix/>
          </a:blip>
          <a:stretch>
            <a:fillRect/>
          </a:stretch>
        </p:blipFill>
        <p:spPr>
          <a:xfrm>
            <a:off x="72000" y="1170125"/>
            <a:ext cx="3003825" cy="3724425"/>
          </a:xfrm>
          <a:prstGeom prst="rect">
            <a:avLst/>
          </a:prstGeom>
          <a:noFill/>
          <a:ln>
            <a:noFill/>
          </a:ln>
        </p:spPr>
      </p:pic>
      <p:pic>
        <p:nvPicPr>
          <p:cNvPr id="194" name="Google Shape;194;p32"/>
          <p:cNvPicPr preferRelativeResize="0"/>
          <p:nvPr/>
        </p:nvPicPr>
        <p:blipFill>
          <a:blip r:embed="rId4">
            <a:alphaModFix/>
          </a:blip>
          <a:stretch>
            <a:fillRect/>
          </a:stretch>
        </p:blipFill>
        <p:spPr>
          <a:xfrm>
            <a:off x="3189000" y="1170125"/>
            <a:ext cx="3065500" cy="1504950"/>
          </a:xfrm>
          <a:prstGeom prst="rect">
            <a:avLst/>
          </a:prstGeom>
          <a:noFill/>
          <a:ln>
            <a:noFill/>
          </a:ln>
        </p:spPr>
      </p:pic>
      <p:pic>
        <p:nvPicPr>
          <p:cNvPr id="195" name="Google Shape;195;p32"/>
          <p:cNvPicPr preferRelativeResize="0"/>
          <p:nvPr/>
        </p:nvPicPr>
        <p:blipFill>
          <a:blip r:embed="rId5">
            <a:alphaModFix/>
          </a:blip>
          <a:stretch>
            <a:fillRect/>
          </a:stretch>
        </p:blipFill>
        <p:spPr>
          <a:xfrm>
            <a:off x="6367663" y="1170125"/>
            <a:ext cx="2698375" cy="3724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Logistic Regression (cont.)</a:t>
            </a:r>
            <a:endParaRPr>
              <a:solidFill>
                <a:srgbClr val="434343"/>
              </a:solidFill>
              <a:latin typeface="Lora"/>
              <a:ea typeface="Lora"/>
              <a:cs typeface="Lora"/>
              <a:sym typeface="Lora"/>
            </a:endParaRPr>
          </a:p>
        </p:txBody>
      </p:sp>
      <p:pic>
        <p:nvPicPr>
          <p:cNvPr id="201" name="Google Shape;201;p33"/>
          <p:cNvPicPr preferRelativeResize="0"/>
          <p:nvPr/>
        </p:nvPicPr>
        <p:blipFill>
          <a:blip r:embed="rId3">
            <a:alphaModFix/>
          </a:blip>
          <a:stretch>
            <a:fillRect/>
          </a:stretch>
        </p:blipFill>
        <p:spPr>
          <a:xfrm>
            <a:off x="2256075" y="1147225"/>
            <a:ext cx="4065300" cy="3816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Logistic Regression (cont.)</a:t>
            </a:r>
            <a:endParaRPr>
              <a:solidFill>
                <a:srgbClr val="434343"/>
              </a:solidFill>
              <a:latin typeface="Lora"/>
              <a:ea typeface="Lora"/>
              <a:cs typeface="Lora"/>
              <a:sym typeface="Lora"/>
            </a:endParaRPr>
          </a:p>
        </p:txBody>
      </p:sp>
      <p:pic>
        <p:nvPicPr>
          <p:cNvPr id="207" name="Google Shape;207;p34"/>
          <p:cNvPicPr preferRelativeResize="0"/>
          <p:nvPr/>
        </p:nvPicPr>
        <p:blipFill>
          <a:blip r:embed="rId3">
            <a:alphaModFix/>
          </a:blip>
          <a:stretch>
            <a:fillRect/>
          </a:stretch>
        </p:blipFill>
        <p:spPr>
          <a:xfrm>
            <a:off x="1789363" y="1120575"/>
            <a:ext cx="5565275"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Final Conclusions</a:t>
            </a:r>
            <a:endParaRPr>
              <a:solidFill>
                <a:srgbClr val="434343"/>
              </a:solidFill>
            </a:endParaRPr>
          </a:p>
        </p:txBody>
      </p:sp>
      <p:sp>
        <p:nvSpPr>
          <p:cNvPr id="213" name="Google Shape;213;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Create a strategy to improve overall customer satisfaction within women between the ages of 53 to 85 that are flying in the economy class.</a:t>
            </a:r>
            <a:endParaRPr/>
          </a:p>
          <a:p>
            <a:pPr indent="-342900" lvl="0" marL="457200" rtl="0" algn="l">
              <a:lnSpc>
                <a:spcPct val="150000"/>
              </a:lnSpc>
              <a:spcBef>
                <a:spcPts val="0"/>
              </a:spcBef>
              <a:spcAft>
                <a:spcPts val="0"/>
              </a:spcAft>
              <a:buSzPts val="1800"/>
              <a:buChar char="●"/>
            </a:pPr>
            <a:r>
              <a:rPr lang="en"/>
              <a:t> The class in which the customers travel are significant but not the deciding factor.</a:t>
            </a:r>
            <a:endParaRPr/>
          </a:p>
          <a:p>
            <a:pPr indent="-342900" lvl="0" marL="457200" rtl="0" algn="l">
              <a:lnSpc>
                <a:spcPct val="150000"/>
              </a:lnSpc>
              <a:spcBef>
                <a:spcPts val="0"/>
              </a:spcBef>
              <a:spcAft>
                <a:spcPts val="0"/>
              </a:spcAft>
              <a:buSzPts val="1800"/>
              <a:buChar char="●"/>
            </a:pPr>
            <a:r>
              <a:rPr lang="en"/>
              <a:t>Gender plays a significant role in determining the customer’s satisfaction.</a:t>
            </a:r>
            <a:endParaRPr/>
          </a:p>
          <a:p>
            <a:pPr indent="-342900" lvl="0" marL="457200" rtl="0" algn="l">
              <a:lnSpc>
                <a:spcPct val="150000"/>
              </a:lnSpc>
              <a:spcBef>
                <a:spcPts val="0"/>
              </a:spcBef>
              <a:spcAft>
                <a:spcPts val="0"/>
              </a:spcAft>
              <a:buSzPts val="1800"/>
              <a:buChar char="●"/>
            </a:pPr>
            <a:r>
              <a:rPr lang="en"/>
              <a:t>Lower the delay, higher the customer satisfaction.</a:t>
            </a:r>
            <a:endParaRPr/>
          </a:p>
          <a:p>
            <a:pPr indent="-342900" lvl="0" marL="457200" rtl="0" algn="l">
              <a:lnSpc>
                <a:spcPct val="150000"/>
              </a:lnSpc>
              <a:spcBef>
                <a:spcPts val="0"/>
              </a:spcBef>
              <a:spcAft>
                <a:spcPts val="0"/>
              </a:spcAft>
              <a:buSzPts val="1800"/>
              <a:buChar char="●"/>
            </a:pPr>
            <a:r>
              <a:rPr lang="en"/>
              <a:t>Airline Status - Silver has been predicted to have the highest satisfaction rate followed by Gold.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21078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Business Questions</a:t>
            </a:r>
            <a:endParaRPr>
              <a:solidFill>
                <a:srgbClr val="434343"/>
              </a:solidFill>
              <a:latin typeface="Lora"/>
              <a:ea typeface="Lora"/>
              <a:cs typeface="Lora"/>
              <a:sym typeface="Lora"/>
            </a:endParaRPr>
          </a:p>
        </p:txBody>
      </p:sp>
      <p:sp>
        <p:nvSpPr>
          <p:cNvPr id="75" name="Google Shape;75;p15"/>
          <p:cNvSpPr txBox="1"/>
          <p:nvPr>
            <p:ph idx="1" type="body"/>
          </p:nvPr>
        </p:nvSpPr>
        <p:spPr>
          <a:xfrm>
            <a:off x="311700" y="12251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How can airline companies improve customer satisfaction?</a:t>
            </a:r>
            <a:endParaRPr>
              <a:solidFill>
                <a:srgbClr val="000000"/>
              </a:solidFill>
            </a:endParaRPr>
          </a:p>
          <a:p>
            <a:pPr indent="0" lvl="0" marL="457200" rtl="0" algn="l">
              <a:lnSpc>
                <a:spcPct val="115000"/>
              </a:lnSpc>
              <a:spcBef>
                <a:spcPts val="1600"/>
              </a:spcBef>
              <a:spcAft>
                <a:spcPts val="0"/>
              </a:spcAft>
              <a:buNone/>
            </a:pPr>
            <a:r>
              <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What are the characteristics (class, gender, and age) of customers who are most likely to rate satisfaction higher?</a:t>
            </a:r>
            <a:endParaRPr>
              <a:solidFill>
                <a:srgbClr val="000000"/>
              </a:solidFill>
            </a:endParaRPr>
          </a:p>
          <a:p>
            <a:pPr indent="0" lvl="0" marL="457200" rtl="0" algn="l">
              <a:lnSpc>
                <a:spcPct val="115000"/>
              </a:lnSpc>
              <a:spcBef>
                <a:spcPts val="160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Solutions</a:t>
            </a:r>
            <a:endParaRPr>
              <a:solidFill>
                <a:srgbClr val="434343"/>
              </a:solidFill>
              <a:latin typeface="Lora"/>
              <a:ea typeface="Lora"/>
              <a:cs typeface="Lora"/>
              <a:sym typeface="Lora"/>
            </a:endParaRPr>
          </a:p>
        </p:txBody>
      </p:sp>
      <p:sp>
        <p:nvSpPr>
          <p:cNvPr id="81" name="Google Shape;81;p16"/>
          <p:cNvSpPr txBox="1"/>
          <p:nvPr>
            <p:ph idx="1" type="body"/>
          </p:nvPr>
        </p:nvSpPr>
        <p:spPr>
          <a:xfrm>
            <a:off x="311700" y="12251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Find good predictors for customer satisfaction (Linear Modeling).</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Generate plots for significant variables and then perform analysis on how to have a higher satisfaction rate.</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Segregate data that is Satisfied and not Satisfied (Support Vector Machines).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Sorting the evidence and making sense of it (Association Rules Algorithm)</a:t>
            </a:r>
            <a:r>
              <a:rPr lang="en">
                <a:solidFill>
                  <a:srgbClr val="000000"/>
                </a:solidFill>
              </a:rPr>
              <a:t>. </a:t>
            </a:r>
            <a:endParaRPr>
              <a:solidFill>
                <a:srgbClr val="000000"/>
              </a:solidFill>
            </a:endParaRPr>
          </a:p>
          <a:p>
            <a:pPr indent="0" lvl="0" marL="457200" rtl="0" algn="l">
              <a:lnSpc>
                <a:spcPct val="115000"/>
              </a:lnSpc>
              <a:spcBef>
                <a:spcPts val="160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graphicFrame>
        <p:nvGraphicFramePr>
          <p:cNvPr id="86" name="Google Shape;86;p17"/>
          <p:cNvGraphicFramePr/>
          <p:nvPr/>
        </p:nvGraphicFramePr>
        <p:xfrm>
          <a:off x="116195" y="572688"/>
          <a:ext cx="3000000" cy="3000000"/>
        </p:xfrm>
        <a:graphic>
          <a:graphicData uri="http://schemas.openxmlformats.org/drawingml/2006/table">
            <a:tbl>
              <a:tblPr>
                <a:noFill/>
                <a:tableStyleId>{044C2C39-B1FE-48F6-829E-284418400635}</a:tableStyleId>
              </a:tblPr>
              <a:tblGrid>
                <a:gridCol w="2188375"/>
                <a:gridCol w="1128250"/>
                <a:gridCol w="5595000"/>
              </a:tblGrid>
              <a:tr h="381775">
                <a:tc>
                  <a:txBody>
                    <a:bodyPr>
                      <a:noAutofit/>
                    </a:bodyPr>
                    <a:lstStyle/>
                    <a:p>
                      <a:pPr indent="0" lvl="0" marL="0" rtl="0" algn="ctr">
                        <a:spcBef>
                          <a:spcPts val="0"/>
                        </a:spcBef>
                        <a:spcAft>
                          <a:spcPts val="0"/>
                        </a:spcAft>
                        <a:buNone/>
                      </a:pPr>
                      <a:r>
                        <a:rPr b="1" lang="en">
                          <a:latin typeface="Lora"/>
                          <a:ea typeface="Lora"/>
                          <a:cs typeface="Lora"/>
                          <a:sym typeface="Lora"/>
                        </a:rPr>
                        <a:t>Variable</a:t>
                      </a:r>
                      <a:endParaRPr b="1">
                        <a:latin typeface="Lora"/>
                        <a:ea typeface="Lora"/>
                        <a:cs typeface="Lora"/>
                        <a:sym typeface="Lor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latin typeface="Lora"/>
                          <a:ea typeface="Lora"/>
                          <a:cs typeface="Lora"/>
                          <a:sym typeface="Lora"/>
                        </a:rPr>
                        <a:t>Data Type</a:t>
                      </a:r>
                      <a:endParaRPr b="1">
                        <a:latin typeface="Lora"/>
                        <a:ea typeface="Lora"/>
                        <a:cs typeface="Lora"/>
                        <a:sym typeface="Lor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Lora"/>
                          <a:ea typeface="Lora"/>
                          <a:cs typeface="Lora"/>
                          <a:sym typeface="Lora"/>
                        </a:rPr>
                        <a:t>Description</a:t>
                      </a:r>
                      <a:endParaRPr b="1">
                        <a:latin typeface="Lora"/>
                        <a:ea typeface="Lora"/>
                        <a:cs typeface="Lora"/>
                        <a:sym typeface="Lor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506575">
                <a:tc>
                  <a:txBody>
                    <a:bodyPr>
                      <a:noAutofit/>
                    </a:bodyPr>
                    <a:lstStyle/>
                    <a:p>
                      <a:pPr indent="0" lvl="0" marL="0" rtl="0" algn="l">
                        <a:spcBef>
                          <a:spcPts val="0"/>
                        </a:spcBef>
                        <a:spcAft>
                          <a:spcPts val="0"/>
                        </a:spcAft>
                        <a:buNone/>
                      </a:pPr>
                      <a:r>
                        <a:rPr lang="en" sz="1000">
                          <a:latin typeface="Lora"/>
                          <a:ea typeface="Lora"/>
                          <a:cs typeface="Lora"/>
                          <a:sym typeface="Lora"/>
                        </a:rPr>
                        <a:t>Satisfaction</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Numerical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Rated between 1-5 (</a:t>
                      </a:r>
                      <a:r>
                        <a:rPr lang="en" sz="1000">
                          <a:solidFill>
                            <a:schemeClr val="dk1"/>
                          </a:solidFill>
                          <a:latin typeface="Lora"/>
                          <a:ea typeface="Lora"/>
                          <a:cs typeface="Lora"/>
                          <a:sym typeface="Lora"/>
                        </a:rPr>
                        <a:t>5 means higher satisfied, and 1 is lowest level of satisfaction)</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9725">
                <a:tc>
                  <a:txBody>
                    <a:bodyPr>
                      <a:noAutofit/>
                    </a:bodyPr>
                    <a:lstStyle/>
                    <a:p>
                      <a:pPr indent="0" lvl="0" marL="0" rtl="0" algn="l">
                        <a:spcBef>
                          <a:spcPts val="0"/>
                        </a:spcBef>
                        <a:spcAft>
                          <a:spcPts val="0"/>
                        </a:spcAft>
                        <a:buNone/>
                      </a:pPr>
                      <a:r>
                        <a:rPr lang="en" sz="1000">
                          <a:latin typeface="Lora"/>
                          <a:ea typeface="Lora"/>
                          <a:cs typeface="Lora"/>
                          <a:sym typeface="Lora"/>
                        </a:rPr>
                        <a:t>Airline Status</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Categorical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228600" lvl="0" marL="228600" rtl="0" algn="just">
                        <a:lnSpc>
                          <a:spcPct val="115000"/>
                        </a:lnSpc>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Each customer has a different type of airline status which are platinum, gold, silver, or blue</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4850">
                <a:tc>
                  <a:txBody>
                    <a:bodyPr>
                      <a:noAutofit/>
                    </a:bodyPr>
                    <a:lstStyle/>
                    <a:p>
                      <a:pPr indent="0" lvl="0" marL="0" rtl="0" algn="l">
                        <a:spcBef>
                          <a:spcPts val="0"/>
                        </a:spcBef>
                        <a:spcAft>
                          <a:spcPts val="0"/>
                        </a:spcAft>
                        <a:buNone/>
                      </a:pPr>
                      <a:r>
                        <a:rPr lang="en" sz="1000">
                          <a:latin typeface="Lora"/>
                          <a:ea typeface="Lora"/>
                          <a:cs typeface="Lora"/>
                          <a:sym typeface="Lora"/>
                        </a:rPr>
                        <a:t>Age</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Numerical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228600" lvl="0" marL="228600" rtl="0" algn="just">
                        <a:lnSpc>
                          <a:spcPct val="115000"/>
                        </a:lnSpc>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Specific customer’s age, starting from 15 to 85 years old</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8300">
                <a:tc>
                  <a:txBody>
                    <a:bodyPr>
                      <a:noAutofit/>
                    </a:bodyPr>
                    <a:lstStyle/>
                    <a:p>
                      <a:pPr indent="0" lvl="0" marL="0" rtl="0" algn="l">
                        <a:spcBef>
                          <a:spcPts val="0"/>
                        </a:spcBef>
                        <a:spcAft>
                          <a:spcPts val="0"/>
                        </a:spcAft>
                        <a:buNone/>
                      </a:pPr>
                      <a:r>
                        <a:rPr lang="en" sz="1000">
                          <a:latin typeface="Lora"/>
                          <a:ea typeface="Lora"/>
                          <a:cs typeface="Lora"/>
                          <a:sym typeface="Lora"/>
                        </a:rPr>
                        <a:t>Gender</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Categorical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Female/Male</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8300">
                <a:tc>
                  <a:txBody>
                    <a:bodyPr>
                      <a:noAutofit/>
                    </a:bodyPr>
                    <a:lstStyle/>
                    <a:p>
                      <a:pPr indent="0" lvl="0" marL="0" rtl="0" algn="l">
                        <a:spcBef>
                          <a:spcPts val="0"/>
                        </a:spcBef>
                        <a:spcAft>
                          <a:spcPts val="0"/>
                        </a:spcAft>
                        <a:buNone/>
                      </a:pPr>
                      <a:r>
                        <a:rPr lang="en" sz="1000">
                          <a:latin typeface="Lora"/>
                          <a:ea typeface="Lora"/>
                          <a:cs typeface="Lora"/>
                          <a:sym typeface="Lora"/>
                        </a:rPr>
                        <a:t>Price Sensitivity</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Numerical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Grade to which the price affects customer’s purchasing (range between 0-5)</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8300">
                <a:tc>
                  <a:txBody>
                    <a:bodyPr>
                      <a:noAutofit/>
                    </a:bodyPr>
                    <a:lstStyle/>
                    <a:p>
                      <a:pPr indent="0" lvl="0" marL="0" rtl="0" algn="l">
                        <a:spcBef>
                          <a:spcPts val="0"/>
                        </a:spcBef>
                        <a:spcAft>
                          <a:spcPts val="0"/>
                        </a:spcAft>
                        <a:buNone/>
                      </a:pPr>
                      <a:r>
                        <a:rPr lang="en" sz="1000">
                          <a:latin typeface="Lora"/>
                          <a:ea typeface="Lora"/>
                          <a:cs typeface="Lora"/>
                          <a:sym typeface="Lora"/>
                        </a:rPr>
                        <a:t>Year of First Flight</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Numerical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First flight for each single customer ranging from 2003 to 2012</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8300">
                <a:tc>
                  <a:txBody>
                    <a:bodyPr>
                      <a:noAutofit/>
                    </a:bodyPr>
                    <a:lstStyle/>
                    <a:p>
                      <a:pPr indent="0" lvl="0" marL="0" rtl="0" algn="l">
                        <a:spcBef>
                          <a:spcPts val="0"/>
                        </a:spcBef>
                        <a:spcAft>
                          <a:spcPts val="0"/>
                        </a:spcAft>
                        <a:buNone/>
                      </a:pPr>
                      <a:r>
                        <a:rPr lang="en" sz="1000">
                          <a:latin typeface="Lora"/>
                          <a:ea typeface="Lora"/>
                          <a:cs typeface="Lora"/>
                          <a:sym typeface="Lora"/>
                        </a:rPr>
                        <a:t>Number of Flights</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Numerical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Number of flights that each customer has taken, range from 0-100</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6575">
                <a:tc>
                  <a:txBody>
                    <a:bodyPr>
                      <a:noAutofit/>
                    </a:bodyPr>
                    <a:lstStyle/>
                    <a:p>
                      <a:pPr indent="0" lvl="0" marL="0" rtl="0" algn="l">
                        <a:spcBef>
                          <a:spcPts val="0"/>
                        </a:spcBef>
                        <a:spcAft>
                          <a:spcPts val="0"/>
                        </a:spcAft>
                        <a:buNone/>
                      </a:pPr>
                      <a:r>
                        <a:rPr lang="en" sz="1000">
                          <a:latin typeface="Lora"/>
                          <a:ea typeface="Lora"/>
                          <a:cs typeface="Lora"/>
                          <a:sym typeface="Lora"/>
                        </a:rPr>
                        <a:t>Type of Travel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Categorical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Three traveling purposes (business, mileage tickets based on loyalty cards, or personal travel)</a:t>
                      </a:r>
                      <a:endParaRPr sz="1000">
                        <a:solidFill>
                          <a:srgbClr val="000000"/>
                        </a:solidFill>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87" name="Google Shape;87;p17"/>
          <p:cNvSpPr txBox="1"/>
          <p:nvPr>
            <p:ph type="title"/>
          </p:nvPr>
        </p:nvSpPr>
        <p:spPr>
          <a:xfrm>
            <a:off x="62650" y="0"/>
            <a:ext cx="332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ora"/>
                <a:ea typeface="Lora"/>
                <a:cs typeface="Lora"/>
                <a:sym typeface="Lora"/>
              </a:rPr>
              <a:t>Descriptive Statistics</a:t>
            </a:r>
            <a:endParaRPr sz="2400">
              <a:solidFill>
                <a:srgbClr val="434343"/>
              </a:solidFill>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graphicFrame>
        <p:nvGraphicFramePr>
          <p:cNvPr id="92" name="Google Shape;92;p18"/>
          <p:cNvGraphicFramePr/>
          <p:nvPr/>
        </p:nvGraphicFramePr>
        <p:xfrm>
          <a:off x="116175" y="749088"/>
          <a:ext cx="3000000" cy="3000000"/>
        </p:xfrm>
        <a:graphic>
          <a:graphicData uri="http://schemas.openxmlformats.org/drawingml/2006/table">
            <a:tbl>
              <a:tblPr>
                <a:noFill/>
                <a:tableStyleId>{044C2C39-B1FE-48F6-829E-284418400635}</a:tableStyleId>
              </a:tblPr>
              <a:tblGrid>
                <a:gridCol w="2188375"/>
                <a:gridCol w="1128250"/>
                <a:gridCol w="5595000"/>
              </a:tblGrid>
              <a:tr h="332775">
                <a:tc>
                  <a:txBody>
                    <a:bodyPr>
                      <a:noAutofit/>
                    </a:bodyPr>
                    <a:lstStyle/>
                    <a:p>
                      <a:pPr indent="0" lvl="0" marL="0" rtl="0" algn="ctr">
                        <a:spcBef>
                          <a:spcPts val="0"/>
                        </a:spcBef>
                        <a:spcAft>
                          <a:spcPts val="0"/>
                        </a:spcAft>
                        <a:buNone/>
                      </a:pPr>
                      <a:r>
                        <a:rPr b="1" lang="en" sz="1200">
                          <a:latin typeface="Lora"/>
                          <a:ea typeface="Lora"/>
                          <a:cs typeface="Lora"/>
                          <a:sym typeface="Lora"/>
                        </a:rPr>
                        <a:t>Variable</a:t>
                      </a:r>
                      <a:endParaRPr b="1" sz="12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200">
                          <a:latin typeface="Lora"/>
                          <a:ea typeface="Lora"/>
                          <a:cs typeface="Lora"/>
                          <a:sym typeface="Lora"/>
                        </a:rPr>
                        <a:t>Data Type</a:t>
                      </a:r>
                      <a:endParaRPr b="1" sz="12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Lora"/>
                          <a:ea typeface="Lora"/>
                          <a:cs typeface="Lora"/>
                          <a:sym typeface="Lora"/>
                        </a:rPr>
                        <a:t>Description</a:t>
                      </a:r>
                      <a:endParaRPr b="1" sz="12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2775">
                <a:tc>
                  <a:txBody>
                    <a:bodyPr>
                      <a:noAutofit/>
                    </a:bodyPr>
                    <a:lstStyle/>
                    <a:p>
                      <a:pPr indent="0" lvl="0" marL="0" rtl="0" algn="l">
                        <a:spcBef>
                          <a:spcPts val="0"/>
                        </a:spcBef>
                        <a:spcAft>
                          <a:spcPts val="0"/>
                        </a:spcAft>
                        <a:buNone/>
                      </a:pPr>
                      <a:r>
                        <a:rPr lang="en" sz="1000">
                          <a:latin typeface="Lora"/>
                          <a:ea typeface="Lora"/>
                          <a:cs typeface="Lora"/>
                          <a:sym typeface="Lora"/>
                        </a:rPr>
                        <a:t>Flight Cancelled</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Categorical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If airline does not operate the flight</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6950">
                <a:tc>
                  <a:txBody>
                    <a:bodyPr>
                      <a:noAutofit/>
                    </a:bodyPr>
                    <a:lstStyle/>
                    <a:p>
                      <a:pPr indent="0" lvl="0" marL="0" rtl="0" algn="l">
                        <a:spcBef>
                          <a:spcPts val="0"/>
                        </a:spcBef>
                        <a:spcAft>
                          <a:spcPts val="0"/>
                        </a:spcAft>
                        <a:buNone/>
                      </a:pPr>
                      <a:r>
                        <a:rPr lang="en" sz="1000">
                          <a:latin typeface="Lora"/>
                          <a:ea typeface="Lora"/>
                          <a:cs typeface="Lora"/>
                          <a:sym typeface="Lora"/>
                        </a:rPr>
                        <a:t>Flight time in minutes</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Numerical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Period time to destination</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7025">
                <a:tc>
                  <a:txBody>
                    <a:bodyPr>
                      <a:noAutofit/>
                    </a:bodyPr>
                    <a:lstStyle/>
                    <a:p>
                      <a:pPr indent="0" lvl="0" marL="0" rtl="0" algn="l">
                        <a:spcBef>
                          <a:spcPts val="0"/>
                        </a:spcBef>
                        <a:spcAft>
                          <a:spcPts val="0"/>
                        </a:spcAft>
                        <a:buNone/>
                      </a:pPr>
                      <a:r>
                        <a:rPr lang="en" sz="1000">
                          <a:latin typeface="Lora"/>
                          <a:ea typeface="Lora"/>
                          <a:cs typeface="Lora"/>
                          <a:sym typeface="Lora"/>
                        </a:rPr>
                        <a:t>Flight Distance</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Numerical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Distance between destinations, ranging from 31 to 4983 minutes</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750">
                <a:tc>
                  <a:txBody>
                    <a:bodyPr>
                      <a:noAutofit/>
                    </a:bodyPr>
                    <a:lstStyle/>
                    <a:p>
                      <a:pPr indent="0" lvl="0" marL="0" rtl="0" algn="l">
                        <a:spcBef>
                          <a:spcPts val="0"/>
                        </a:spcBef>
                        <a:spcAft>
                          <a:spcPts val="0"/>
                        </a:spcAft>
                        <a:buNone/>
                      </a:pPr>
                      <a:r>
                        <a:rPr lang="en" sz="1000">
                          <a:latin typeface="Lora"/>
                          <a:ea typeface="Lora"/>
                          <a:cs typeface="Lora"/>
                          <a:sym typeface="Lora"/>
                        </a:rPr>
                        <a:t>Arrival Delay greater than</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5 minutes</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Categorical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Delay of arrival airline time, in which more than 5 minutes per each customer</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F0000"/>
                      </a:solidFill>
                      <a:prstDash val="solid"/>
                      <a:round/>
                      <a:headEnd len="sm" w="sm" type="none"/>
                      <a:tailEnd len="sm" w="sm" type="none"/>
                    </a:lnB>
                  </a:tcPr>
                </a:tc>
              </a:tr>
              <a:tr h="279750">
                <a:tc>
                  <a:txBody>
                    <a:bodyPr>
                      <a:noAutofit/>
                    </a:bodyPr>
                    <a:lstStyle/>
                    <a:p>
                      <a:pPr indent="0" lvl="0" marL="0" rtl="0" algn="l">
                        <a:spcBef>
                          <a:spcPts val="0"/>
                        </a:spcBef>
                        <a:spcAft>
                          <a:spcPts val="0"/>
                        </a:spcAft>
                        <a:buNone/>
                      </a:pPr>
                      <a:r>
                        <a:rPr lang="en" sz="1000">
                          <a:latin typeface="Lora"/>
                          <a:ea typeface="Lora"/>
                          <a:cs typeface="Lora"/>
                          <a:sym typeface="Lora"/>
                        </a:rPr>
                        <a:t>Shopping Amount at Airport</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Numerical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solidFill>
                            <a:schemeClr val="dk1"/>
                          </a:solidFill>
                          <a:latin typeface="Lora"/>
                          <a:ea typeface="Lora"/>
                          <a:cs typeface="Lora"/>
                          <a:sym typeface="Lora"/>
                        </a:rPr>
                        <a:t>Three different kinds of service (business, economy plus, or economy)</a:t>
                      </a:r>
                      <a:endParaRPr sz="1000">
                        <a:latin typeface="Lora"/>
                        <a:ea typeface="Lora"/>
                        <a:cs typeface="Lora"/>
                        <a:sym typeface="Lora"/>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279750">
                <a:tc>
                  <a:txBody>
                    <a:bodyPr>
                      <a:noAutofit/>
                    </a:bodyPr>
                    <a:lstStyle/>
                    <a:p>
                      <a:pPr indent="0" lvl="0" marL="0" rtl="0" algn="l">
                        <a:spcBef>
                          <a:spcPts val="0"/>
                        </a:spcBef>
                        <a:spcAft>
                          <a:spcPts val="0"/>
                        </a:spcAft>
                        <a:buNone/>
                      </a:pPr>
                      <a:r>
                        <a:rPr lang="en" sz="1000">
                          <a:latin typeface="Lora"/>
                          <a:ea typeface="Lora"/>
                          <a:cs typeface="Lora"/>
                          <a:sym typeface="Lora"/>
                        </a:rPr>
                        <a:t>Class</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Lora"/>
                          <a:ea typeface="Lora"/>
                          <a:cs typeface="Lora"/>
                          <a:sym typeface="Lora"/>
                        </a:rPr>
                        <a:t>Categorical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solidFill>
                            <a:schemeClr val="dk1"/>
                          </a:solidFill>
                          <a:latin typeface="Lora"/>
                          <a:ea typeface="Lora"/>
                          <a:cs typeface="Lora"/>
                          <a:sym typeface="Lora"/>
                        </a:rPr>
                        <a:t>Three different kinds of service (business, economy plus, or economy)</a:t>
                      </a:r>
                      <a:endParaRPr sz="1000">
                        <a:solidFill>
                          <a:schemeClr val="dk1"/>
                        </a:solidFill>
                        <a:latin typeface="Lora"/>
                        <a:ea typeface="Lora"/>
                        <a:cs typeface="Lora"/>
                        <a:sym typeface="Lora"/>
                      </a:endParaRPr>
                    </a:p>
                    <a:p>
                      <a:pPr indent="0" lvl="0" marL="0" rtl="0" algn="l">
                        <a:spcBef>
                          <a:spcPts val="0"/>
                        </a:spcBef>
                        <a:spcAft>
                          <a:spcPts val="0"/>
                        </a:spcAft>
                        <a:buNone/>
                      </a:pPr>
                      <a:r>
                        <a:t/>
                      </a:r>
                      <a:endParaRPr sz="1000">
                        <a:solidFill>
                          <a:schemeClr val="dk1"/>
                        </a:solidFill>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3" name="Google Shape;93;p18"/>
          <p:cNvSpPr txBox="1"/>
          <p:nvPr>
            <p:ph type="title"/>
          </p:nvPr>
        </p:nvSpPr>
        <p:spPr>
          <a:xfrm>
            <a:off x="62650" y="0"/>
            <a:ext cx="332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ora"/>
                <a:ea typeface="Lora"/>
                <a:cs typeface="Lora"/>
                <a:sym typeface="Lora"/>
              </a:rPr>
              <a:t>Descriptive Statistics</a:t>
            </a:r>
            <a:endParaRPr sz="2400">
              <a:solidFill>
                <a:srgbClr val="434343"/>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62650" y="0"/>
            <a:ext cx="4834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ora"/>
                <a:ea typeface="Lora"/>
                <a:cs typeface="Lora"/>
                <a:sym typeface="Lora"/>
              </a:rPr>
              <a:t>Variable Plots:</a:t>
            </a:r>
            <a:endParaRPr sz="2400">
              <a:solidFill>
                <a:srgbClr val="434343"/>
              </a:solidFill>
              <a:latin typeface="Lora"/>
              <a:ea typeface="Lora"/>
              <a:cs typeface="Lora"/>
              <a:sym typeface="Lora"/>
            </a:endParaRPr>
          </a:p>
        </p:txBody>
      </p:sp>
      <p:sp>
        <p:nvSpPr>
          <p:cNvPr id="99" name="Google Shape;99;p19"/>
          <p:cNvSpPr txBox="1"/>
          <p:nvPr/>
        </p:nvSpPr>
        <p:spPr>
          <a:xfrm>
            <a:off x="110600" y="572700"/>
            <a:ext cx="5019000" cy="464100"/>
          </a:xfrm>
          <a:prstGeom prst="rect">
            <a:avLst/>
          </a:prstGeom>
          <a:noFill/>
          <a:ln>
            <a:noFill/>
          </a:ln>
        </p:spPr>
        <p:txBody>
          <a:bodyPr anchorCtr="0" anchor="t" bIns="91425" lIns="91425" spcFirstLastPara="1" rIns="91425" wrap="square" tIns="91425">
            <a:noAutofit/>
          </a:bodyPr>
          <a:lstStyle/>
          <a:p>
            <a:pPr indent="-317500" lvl="0" marL="914400" rtl="0" algn="l">
              <a:spcBef>
                <a:spcPts val="0"/>
              </a:spcBef>
              <a:spcAft>
                <a:spcPts val="0"/>
              </a:spcAft>
              <a:buSzPts val="1400"/>
              <a:buAutoNum type="arabicPeriod"/>
            </a:pPr>
            <a:r>
              <a:rPr lang="en"/>
              <a:t>Class vs Customer Satisfaction</a:t>
            </a:r>
            <a:endParaRPr/>
          </a:p>
          <a:p>
            <a:pPr indent="0" lvl="0" marL="0" rtl="0" algn="l">
              <a:spcBef>
                <a:spcPts val="0"/>
              </a:spcBef>
              <a:spcAft>
                <a:spcPts val="0"/>
              </a:spcAft>
              <a:buNone/>
            </a:pPr>
            <a:r>
              <a:t/>
            </a:r>
            <a:endParaRPr/>
          </a:p>
        </p:txBody>
      </p:sp>
      <p:pic>
        <p:nvPicPr>
          <p:cNvPr id="100" name="Google Shape;100;p19"/>
          <p:cNvPicPr preferRelativeResize="0"/>
          <p:nvPr/>
        </p:nvPicPr>
        <p:blipFill>
          <a:blip r:embed="rId3">
            <a:alphaModFix/>
          </a:blip>
          <a:stretch>
            <a:fillRect/>
          </a:stretch>
        </p:blipFill>
        <p:spPr>
          <a:xfrm>
            <a:off x="1681163" y="1117450"/>
            <a:ext cx="5781675" cy="325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nvSpPr>
        <p:spPr>
          <a:xfrm>
            <a:off x="279750" y="572700"/>
            <a:ext cx="7152000" cy="483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t>2. 	Airline Name</a:t>
            </a:r>
            <a:r>
              <a:rPr lang="en"/>
              <a:t> vs Customer Satisfaction</a:t>
            </a:r>
            <a:endParaRPr/>
          </a:p>
          <a:p>
            <a:pPr indent="0" lvl="0" marL="0" rtl="0" algn="l">
              <a:spcBef>
                <a:spcPts val="0"/>
              </a:spcBef>
              <a:spcAft>
                <a:spcPts val="0"/>
              </a:spcAft>
              <a:buNone/>
            </a:pPr>
            <a:r>
              <a:t/>
            </a:r>
            <a:endParaRPr/>
          </a:p>
        </p:txBody>
      </p:sp>
      <p:sp>
        <p:nvSpPr>
          <p:cNvPr id="106" name="Google Shape;106;p20"/>
          <p:cNvSpPr txBox="1"/>
          <p:nvPr>
            <p:ph type="title"/>
          </p:nvPr>
        </p:nvSpPr>
        <p:spPr>
          <a:xfrm>
            <a:off x="62650" y="0"/>
            <a:ext cx="4834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ora"/>
                <a:ea typeface="Lora"/>
                <a:cs typeface="Lora"/>
                <a:sym typeface="Lora"/>
              </a:rPr>
              <a:t>Variable Plots:</a:t>
            </a:r>
            <a:endParaRPr sz="2400">
              <a:solidFill>
                <a:srgbClr val="434343"/>
              </a:solidFill>
              <a:latin typeface="Lora"/>
              <a:ea typeface="Lora"/>
              <a:cs typeface="Lora"/>
              <a:sym typeface="Lora"/>
            </a:endParaRPr>
          </a:p>
        </p:txBody>
      </p:sp>
      <p:pic>
        <p:nvPicPr>
          <p:cNvPr id="107" name="Google Shape;107;p20"/>
          <p:cNvPicPr preferRelativeResize="0"/>
          <p:nvPr/>
        </p:nvPicPr>
        <p:blipFill>
          <a:blip r:embed="rId3">
            <a:alphaModFix/>
          </a:blip>
          <a:stretch>
            <a:fillRect/>
          </a:stretch>
        </p:blipFill>
        <p:spPr>
          <a:xfrm>
            <a:off x="2103025" y="1056000"/>
            <a:ext cx="5176326" cy="378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nvSpPr>
        <p:spPr>
          <a:xfrm>
            <a:off x="110600" y="572700"/>
            <a:ext cx="7152000" cy="483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t>3</a:t>
            </a:r>
            <a:r>
              <a:rPr lang="en"/>
              <a:t>.	Departure Delay vs Customer Satisfaction </a:t>
            </a:r>
            <a:endParaRPr/>
          </a:p>
          <a:p>
            <a:pPr indent="0" lvl="0" marL="0" rtl="0" algn="l">
              <a:spcBef>
                <a:spcPts val="0"/>
              </a:spcBef>
              <a:spcAft>
                <a:spcPts val="0"/>
              </a:spcAft>
              <a:buNone/>
            </a:pPr>
            <a:r>
              <a:t/>
            </a:r>
            <a:endParaRPr/>
          </a:p>
        </p:txBody>
      </p:sp>
      <p:pic>
        <p:nvPicPr>
          <p:cNvPr id="113" name="Google Shape;113;p21"/>
          <p:cNvPicPr preferRelativeResize="0"/>
          <p:nvPr/>
        </p:nvPicPr>
        <p:blipFill rotWithShape="1">
          <a:blip r:embed="rId3">
            <a:alphaModFix/>
          </a:blip>
          <a:srcRect b="4590" l="0" r="0" t="2850"/>
          <a:stretch/>
        </p:blipFill>
        <p:spPr>
          <a:xfrm>
            <a:off x="1131675" y="1170650"/>
            <a:ext cx="7151999" cy="3723900"/>
          </a:xfrm>
          <a:prstGeom prst="rect">
            <a:avLst/>
          </a:prstGeom>
          <a:noFill/>
          <a:ln>
            <a:noFill/>
          </a:ln>
        </p:spPr>
      </p:pic>
      <p:sp>
        <p:nvSpPr>
          <p:cNvPr id="114" name="Google Shape;114;p21"/>
          <p:cNvSpPr txBox="1"/>
          <p:nvPr>
            <p:ph type="title"/>
          </p:nvPr>
        </p:nvSpPr>
        <p:spPr>
          <a:xfrm>
            <a:off x="62650" y="0"/>
            <a:ext cx="4834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ora"/>
                <a:ea typeface="Lora"/>
                <a:cs typeface="Lora"/>
                <a:sym typeface="Lora"/>
              </a:rPr>
              <a:t>Variable Plots:</a:t>
            </a:r>
            <a:endParaRPr sz="2400">
              <a:solidFill>
                <a:srgbClr val="434343"/>
              </a:solidFill>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