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89" autoAdjust="0"/>
  </p:normalViewPr>
  <p:slideViewPr>
    <p:cSldViewPr snapToGrid="0">
      <p:cViewPr varScale="1">
        <p:scale>
          <a:sx n="60" d="100"/>
          <a:sy n="60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2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4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1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0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EFA2-2384-4A06-BA4B-21513B08CD67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CB06-74BE-4C1D-9F35-33FBB9D39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cities_and_towns_in_the_San_Francisco_Bay_Ar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7628"/>
            <a:ext cx="9144000" cy="1710778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BEST OFFICE LOCATION IN THE SAN FRANCISCO BAY AREA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" y="2756801"/>
            <a:ext cx="11296947" cy="29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PUBLIC TRANSPORT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513" y="1782618"/>
            <a:ext cx="4193310" cy="4858327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cities have 0 public transport stations </a:t>
            </a:r>
          </a:p>
          <a:p>
            <a:r>
              <a:rPr lang="en-US" dirty="0" smtClean="0"/>
              <a:t>We know there are train, buses and metro in most of the cities in the Bay</a:t>
            </a:r>
          </a:p>
          <a:p>
            <a:r>
              <a:rPr lang="en-US" dirty="0" smtClean="0"/>
              <a:t>It seems to be an anomaly in the FourSquare API</a:t>
            </a:r>
          </a:p>
          <a:p>
            <a:r>
              <a:rPr lang="en-US" dirty="0" smtClean="0"/>
              <a:t>We don’t use this as restrictive filter</a:t>
            </a:r>
          </a:p>
          <a:p>
            <a:pPr algn="ctr"/>
            <a:endParaRPr lang="es-E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1" y="1597890"/>
            <a:ext cx="7395472" cy="43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AFTERWORK DRINKS (BARS/PUBS)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513" y="2222097"/>
            <a:ext cx="4193310" cy="3498219"/>
          </a:xfrm>
        </p:spPr>
        <p:txBody>
          <a:bodyPr>
            <a:normAutofit/>
          </a:bodyPr>
          <a:lstStyle/>
          <a:p>
            <a:r>
              <a:rPr lang="en-US" dirty="0" smtClean="0"/>
              <a:t>Median for bars is 1 for each city</a:t>
            </a:r>
          </a:p>
          <a:p>
            <a:r>
              <a:rPr lang="en-US" dirty="0" smtClean="0"/>
              <a:t>There are still a lot of cities with 2 or more bars (around 40%)</a:t>
            </a:r>
          </a:p>
          <a:p>
            <a:r>
              <a:rPr lang="en-US" dirty="0" smtClean="0"/>
              <a:t>Will set the threshold to at least 2 different bars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1" y="1653308"/>
            <a:ext cx="7379672" cy="43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CANDIDATE CITIES HEAT MAP 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353" y="1283855"/>
            <a:ext cx="4193310" cy="50522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applying the filters, there are 11 final candidates</a:t>
            </a:r>
          </a:p>
          <a:p>
            <a:r>
              <a:rPr lang="en-US" dirty="0" smtClean="0"/>
              <a:t>Will select 3-4 that fit best our criteria</a:t>
            </a:r>
          </a:p>
          <a:p>
            <a:r>
              <a:rPr lang="en-US" dirty="0" smtClean="0"/>
              <a:t>Compare cities through a heat map where we explore and compare number of venues per city</a:t>
            </a:r>
          </a:p>
          <a:p>
            <a:r>
              <a:rPr lang="en-US" dirty="0" smtClean="0"/>
              <a:t>Difficult to compare if there are categories with a number of venues &gt;&gt; other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54084"/>
            <a:ext cx="7276552" cy="58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NORMALIZED HEAT MAP 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171" y="1355524"/>
            <a:ext cx="4193310" cy="4858327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consists on normalize each category</a:t>
            </a:r>
          </a:p>
          <a:p>
            <a:r>
              <a:rPr lang="en-US" dirty="0" smtClean="0"/>
              <a:t>Now the range for each one will be between:</a:t>
            </a:r>
          </a:p>
          <a:p>
            <a:pPr lvl="1"/>
            <a:r>
              <a:rPr lang="en-US" dirty="0" smtClean="0"/>
              <a:t>0 -&gt; If the number of venues is the minimum for that category (9 for restaurants, 2 for bars, etc…)</a:t>
            </a:r>
          </a:p>
          <a:p>
            <a:pPr lvl="1"/>
            <a:r>
              <a:rPr lang="en-US" dirty="0" smtClean="0"/>
              <a:t>1 -&gt; If is the maximum number inside a category (37 for restaurants, 18 for casual food places, etc…)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1081895"/>
            <a:ext cx="6578601" cy="5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911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RESULTS – FINAL SELECTION (I)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1355524"/>
            <a:ext cx="6075826" cy="4858327"/>
          </a:xfrm>
        </p:spPr>
        <p:txBody>
          <a:bodyPr>
            <a:normAutofit/>
          </a:bodyPr>
          <a:lstStyle/>
          <a:p>
            <a:r>
              <a:rPr lang="en-US" dirty="0" smtClean="0"/>
              <a:t>4 selected cities:</a:t>
            </a:r>
          </a:p>
          <a:p>
            <a:pPr lvl="1"/>
            <a:r>
              <a:rPr lang="en-US" sz="2800" dirty="0" smtClean="0"/>
              <a:t>Napa</a:t>
            </a:r>
          </a:p>
          <a:p>
            <a:pPr lvl="1"/>
            <a:r>
              <a:rPr lang="en-US" sz="2800" dirty="0" smtClean="0"/>
              <a:t>Walnut Creek</a:t>
            </a:r>
          </a:p>
          <a:p>
            <a:pPr lvl="1"/>
            <a:r>
              <a:rPr lang="en-US" sz="2800" dirty="0" smtClean="0"/>
              <a:t>Redwood City</a:t>
            </a:r>
          </a:p>
          <a:p>
            <a:pPr lvl="1"/>
            <a:r>
              <a:rPr lang="en-US" sz="2800" dirty="0" smtClean="0"/>
              <a:t>Palo Alto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After checking map once again, we discard Napa </a:t>
            </a:r>
          </a:p>
          <a:p>
            <a:pPr lvl="1"/>
            <a:r>
              <a:rPr lang="en-US" sz="2800" dirty="0" smtClean="0"/>
              <a:t>Far from most of the cities in the Bay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56" y="1355524"/>
            <a:ext cx="3777235" cy="47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3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911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RESULTS – FINAL SELECTION (II)</a:t>
            </a:r>
            <a:endParaRPr lang="en-GB" sz="4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9" y="2124363"/>
            <a:ext cx="11515741" cy="2582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753" y="1427653"/>
            <a:ext cx="1071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only need to visit our 3 final candidate cities in order to find the best place for our offices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839855"/>
            <a:ext cx="14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Redwood City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8779" y="483985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Walnut</a:t>
            </a:r>
            <a:r>
              <a:rPr lang="es-ES" dirty="0" smtClean="0"/>
              <a:t> Creek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186243" y="4839855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Palo Alto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1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 – OUR BUSINESS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92" y="1286059"/>
            <a:ext cx="5485908" cy="48850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start-up developing augmented reality glasses</a:t>
            </a:r>
          </a:p>
          <a:p>
            <a:r>
              <a:rPr lang="en-US" dirty="0" smtClean="0"/>
              <a:t>Focused on geolocation features</a:t>
            </a:r>
          </a:p>
          <a:p>
            <a:pPr lvl="1"/>
            <a:r>
              <a:rPr lang="en-US" dirty="0" smtClean="0"/>
              <a:t>Telemetry (speed, heart rate…) while doing sports</a:t>
            </a:r>
          </a:p>
          <a:p>
            <a:pPr lvl="1"/>
            <a:r>
              <a:rPr lang="en-US" dirty="0" smtClean="0"/>
              <a:t>Maps navigation while driving</a:t>
            </a:r>
          </a:p>
          <a:p>
            <a:pPr lvl="1"/>
            <a:r>
              <a:rPr lang="en-US" dirty="0" smtClean="0"/>
              <a:t>Live stats when attending any event (NFL, NBA matches, NASCAR races…)</a:t>
            </a:r>
          </a:p>
          <a:p>
            <a:r>
              <a:rPr lang="en-US" dirty="0" smtClean="0"/>
              <a:t>Important companies investing and supporting us (Strava, Google, Apple…) </a:t>
            </a:r>
          </a:p>
          <a:p>
            <a:r>
              <a:rPr lang="en-US" dirty="0" smtClean="0"/>
              <a:t>We are going to hire 50 people for our start-up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52" y="2003738"/>
            <a:ext cx="5095414" cy="34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INTRODUCTION – OUR PROBLEM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92" y="1286059"/>
            <a:ext cx="5485908" cy="4885004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find an office location within San Francisco Bay Area</a:t>
            </a:r>
          </a:p>
          <a:p>
            <a:r>
              <a:rPr lang="en-US" dirty="0" smtClean="0"/>
              <a:t>We don’t want to waste our time visiting all the cities in the Bay</a:t>
            </a:r>
          </a:p>
          <a:p>
            <a:r>
              <a:rPr lang="en-US" dirty="0" smtClean="0"/>
              <a:t>Our requirements:</a:t>
            </a:r>
          </a:p>
          <a:p>
            <a:pPr lvl="1"/>
            <a:r>
              <a:rPr lang="en-US" dirty="0" smtClean="0"/>
              <a:t>Medium size city (between 20 and 120k inhabitants)</a:t>
            </a:r>
          </a:p>
          <a:p>
            <a:pPr lvl="1"/>
            <a:r>
              <a:rPr lang="en-US" dirty="0" smtClean="0"/>
              <a:t>Office located in the city center</a:t>
            </a:r>
          </a:p>
          <a:p>
            <a:pPr lvl="1"/>
            <a:r>
              <a:rPr lang="en-US" dirty="0" smtClean="0"/>
              <a:t>Enough number of interesting venues (restaurants, sports venues, bars, stores, etc…) </a:t>
            </a:r>
          </a:p>
          <a:p>
            <a:pPr lvl="1"/>
            <a:r>
              <a:rPr lang="en-US" dirty="0" smtClean="0"/>
              <a:t>Public transport facilities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08" y="1215268"/>
            <a:ext cx="3815705" cy="4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ADQUISITION - SOURCES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92" y="1286059"/>
            <a:ext cx="6404242" cy="4885004"/>
          </a:xfrm>
        </p:spPr>
        <p:txBody>
          <a:bodyPr>
            <a:normAutofit/>
          </a:bodyPr>
          <a:lstStyle/>
          <a:p>
            <a:r>
              <a:rPr lang="en-US" dirty="0" smtClean="0"/>
              <a:t>List of municipalities around SF Bay Area</a:t>
            </a:r>
          </a:p>
          <a:p>
            <a:pPr lvl="1"/>
            <a:r>
              <a:rPr lang="en-US" dirty="0" smtClean="0"/>
              <a:t>Wikipedia - </a:t>
            </a:r>
            <a:r>
              <a:rPr lang="en-US" u="sng" dirty="0" smtClean="0">
                <a:hlinkClick r:id="rId2"/>
              </a:rPr>
              <a:t>https://en.wikipedia.org/wiki/List_of_cities_and_towns_in_the_San_Francisco_Bay_Area</a:t>
            </a:r>
            <a:endParaRPr lang="en-US" u="sng" dirty="0" smtClean="0"/>
          </a:p>
          <a:p>
            <a:pPr lvl="1"/>
            <a:r>
              <a:rPr lang="en-US" u="sng" dirty="0" smtClean="0"/>
              <a:t>101 municipalities and their population retrieved, 60 after population filter</a:t>
            </a:r>
            <a:endParaRPr lang="en-US" dirty="0" smtClean="0"/>
          </a:p>
          <a:p>
            <a:r>
              <a:rPr lang="en-US" dirty="0" smtClean="0"/>
              <a:t>Longitude and Latitude for Each City</a:t>
            </a:r>
          </a:p>
          <a:p>
            <a:pPr lvl="1"/>
            <a:r>
              <a:rPr lang="en-US" dirty="0" smtClean="0"/>
              <a:t>Geopy-Nominatim Python package</a:t>
            </a:r>
          </a:p>
          <a:p>
            <a:r>
              <a:rPr lang="en-US" dirty="0" smtClean="0"/>
              <a:t>Venues around each city center</a:t>
            </a:r>
          </a:p>
          <a:p>
            <a:pPr lvl="1"/>
            <a:r>
              <a:rPr lang="en-US" dirty="0" smtClean="0"/>
              <a:t>FourSquare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81" y="1137928"/>
            <a:ext cx="3998519" cy="5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6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ADQUISITION – VENUES DATAFRAME</a:t>
            </a:r>
            <a:endParaRPr lang="en-GB" sz="4000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718866"/>
              </p:ext>
            </p:extLst>
          </p:nvPr>
        </p:nvGraphicFramePr>
        <p:xfrm>
          <a:off x="838200" y="1220572"/>
          <a:ext cx="7360920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564869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239565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40683911"/>
                    </a:ext>
                  </a:extLst>
                </a:gridCol>
                <a:gridCol w="1216429">
                  <a:extLst>
                    <a:ext uri="{9D8B030D-6E8A-4147-A177-3AD203B41FA5}">
                      <a16:colId xmlns:a16="http://schemas.microsoft.com/office/drawing/2014/main" val="393013635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53958518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970857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8496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City 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City 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Venue Latitude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Venue Longitude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dirty="0">
                          <a:effectLst/>
                        </a:rPr>
                        <a:t>Venue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65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Los Compadres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37.671547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-122.082623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Mexican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14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The Twilight Zone Gift &amp; Smoke 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37.667470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-122.079115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Smoke Shop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19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Caspers Hot Dogs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37.671328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-122.082266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Hot Dog Joint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The Bistro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37.672883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2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Le Paradis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37.669716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Vietnamese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87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Wendy’s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37.667801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Fast Food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8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Favorite Indian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37.667740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-122.079572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Indian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1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Hayward Farmers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37.671309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-122.084977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Farmers 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60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Charlotte's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37.673275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-122.081865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Cupcake Shop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8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37.670135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-122.080198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Peet's Coffee &amp;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37.672146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-122.084228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dirty="0">
                          <a:effectLst/>
                        </a:rPr>
                        <a:t>Coffee Shop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9341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8218" y="1363049"/>
            <a:ext cx="2865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Defined a search radius of 500 meters around city centers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2077 venues retrieved for the 60 pre-selected municipalities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use the Venue Categories to classify the venue into different types (Restaurants, Sports Venues, Shops,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376218" y="5551055"/>
            <a:ext cx="6271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Showing the 10 first venues retrieved from FourSquare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5740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PREPARATION – CATEGORY AGGREGATION</a:t>
            </a:r>
            <a:endParaRPr lang="en-GB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5708" y="1363049"/>
            <a:ext cx="2865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265 different unique Venue Categories within our 2077 retrieved venues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group into more general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group into 15 “aggregated categories”: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Restaurants, Casual Food, Sports, Bar, Public Transport, Store, Soft Drinks, Entertainment…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7946" y="5825809"/>
            <a:ext cx="6271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Examples of category aggregations 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47572"/>
              </p:ext>
            </p:extLst>
          </p:nvPr>
        </p:nvGraphicFramePr>
        <p:xfrm>
          <a:off x="1687946" y="1343541"/>
          <a:ext cx="1821872" cy="420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72">
                  <a:extLst>
                    <a:ext uri="{9D8B030D-6E8A-4147-A177-3AD203B41FA5}">
                      <a16:colId xmlns:a16="http://schemas.microsoft.com/office/drawing/2014/main" val="203532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 smtClean="0">
                          <a:effectLst/>
                        </a:rPr>
                        <a:t>Venue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Mexican Restaurant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36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 Shop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Dog Joint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429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8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 Restaurant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90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Vietnamese Restaurant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1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 Food Restaurant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449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Farmers Market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500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 Shop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44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Cupcake Shop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49046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7891"/>
              </p:ext>
            </p:extLst>
          </p:nvPr>
        </p:nvGraphicFramePr>
        <p:xfrm>
          <a:off x="4760192" y="1961396"/>
          <a:ext cx="21982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254">
                  <a:extLst>
                    <a:ext uri="{9D8B030D-6E8A-4147-A177-3AD203B41FA5}">
                      <a16:colId xmlns:a16="http://schemas.microsoft.com/office/drawing/2014/main" val="203532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 smtClean="0">
                          <a:effectLst/>
                        </a:rPr>
                        <a:t>Aggregated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36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  <a:r>
                        <a:rPr lang="es-E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0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429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88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 Drinks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90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1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449975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903366">
            <a:off x="3600296" y="2099794"/>
            <a:ext cx="1343514" cy="154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19296293">
            <a:off x="3432025" y="2877242"/>
            <a:ext cx="1609747" cy="138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18789931">
            <a:off x="3351741" y="3160235"/>
            <a:ext cx="1949257" cy="154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687946" y="1736436"/>
            <a:ext cx="1874984" cy="44044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667746" y="3200754"/>
            <a:ext cx="1874984" cy="44044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630212" y="3593649"/>
            <a:ext cx="1874984" cy="44044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012119" y="2253512"/>
            <a:ext cx="1874984" cy="44044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9352353">
            <a:off x="3392672" y="4419071"/>
            <a:ext cx="1460109" cy="16120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630212" y="4787458"/>
            <a:ext cx="1874984" cy="440449"/>
          </a:xfrm>
          <a:prstGeom prst="ellipse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845144" y="3803921"/>
            <a:ext cx="1874984" cy="440449"/>
          </a:xfrm>
          <a:prstGeom prst="ellipse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PREPARATION – VENUES PER CITY &amp; CATEGORY</a:t>
            </a:r>
            <a:endParaRPr lang="en-GB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778" y="5791200"/>
            <a:ext cx="1008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one-hot encoding technique -&gt; </a:t>
            </a:r>
            <a:r>
              <a:rPr lang="en-US" dirty="0" smtClean="0"/>
              <a:t>Group by city and category and counting number of venues of each type per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73554"/>
              </p:ext>
            </p:extLst>
          </p:nvPr>
        </p:nvGraphicFramePr>
        <p:xfrm>
          <a:off x="1237672" y="1070648"/>
          <a:ext cx="9928631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276">
                  <a:extLst>
                    <a:ext uri="{9D8B030D-6E8A-4147-A177-3AD203B41FA5}">
                      <a16:colId xmlns:a16="http://schemas.microsoft.com/office/drawing/2014/main" val="1152635497"/>
                    </a:ext>
                  </a:extLst>
                </a:gridCol>
                <a:gridCol w="681518">
                  <a:extLst>
                    <a:ext uri="{9D8B030D-6E8A-4147-A177-3AD203B41FA5}">
                      <a16:colId xmlns:a16="http://schemas.microsoft.com/office/drawing/2014/main" val="344401710"/>
                    </a:ext>
                  </a:extLst>
                </a:gridCol>
                <a:gridCol w="1389936">
                  <a:extLst>
                    <a:ext uri="{9D8B030D-6E8A-4147-A177-3AD203B41FA5}">
                      <a16:colId xmlns:a16="http://schemas.microsoft.com/office/drawing/2014/main" val="2937017247"/>
                    </a:ext>
                  </a:extLst>
                </a:gridCol>
                <a:gridCol w="1515479">
                  <a:extLst>
                    <a:ext uri="{9D8B030D-6E8A-4147-A177-3AD203B41FA5}">
                      <a16:colId xmlns:a16="http://schemas.microsoft.com/office/drawing/2014/main" val="2380294511"/>
                    </a:ext>
                  </a:extLst>
                </a:gridCol>
                <a:gridCol w="1228525">
                  <a:extLst>
                    <a:ext uri="{9D8B030D-6E8A-4147-A177-3AD203B41FA5}">
                      <a16:colId xmlns:a16="http://schemas.microsoft.com/office/drawing/2014/main" val="4125249223"/>
                    </a:ext>
                  </a:extLst>
                </a:gridCol>
                <a:gridCol w="1210590">
                  <a:extLst>
                    <a:ext uri="{9D8B030D-6E8A-4147-A177-3AD203B41FA5}">
                      <a16:colId xmlns:a16="http://schemas.microsoft.com/office/drawing/2014/main" val="1407885725"/>
                    </a:ext>
                  </a:extLst>
                </a:gridCol>
                <a:gridCol w="1058145">
                  <a:extLst>
                    <a:ext uri="{9D8B030D-6E8A-4147-A177-3AD203B41FA5}">
                      <a16:colId xmlns:a16="http://schemas.microsoft.com/office/drawing/2014/main" val="2278902952"/>
                    </a:ext>
                  </a:extLst>
                </a:gridCol>
                <a:gridCol w="789125">
                  <a:extLst>
                    <a:ext uri="{9D8B030D-6E8A-4147-A177-3AD203B41FA5}">
                      <a16:colId xmlns:a16="http://schemas.microsoft.com/office/drawing/2014/main" val="950201450"/>
                    </a:ext>
                  </a:extLst>
                </a:gridCol>
                <a:gridCol w="690037">
                  <a:extLst>
                    <a:ext uri="{9D8B030D-6E8A-4147-A177-3AD203B41FA5}">
                      <a16:colId xmlns:a16="http://schemas.microsoft.com/office/drawing/2014/main" val="146936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Casual 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Public 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Soft Drinks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dirty="0">
                          <a:effectLst/>
                        </a:rPr>
                        <a:t>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Alameda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56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Antioch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36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Belmont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5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Benicia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Berkeley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Brentwood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86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Burlingame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9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Campbell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23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Concord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29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Cupertino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42989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37672" y="5396171"/>
            <a:ext cx="930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10 first venues count per city and category – Final data frame to be used for our statistical analysis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72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FOOD PLACES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4553527"/>
            <a:ext cx="10617200" cy="2068946"/>
          </a:xfrm>
        </p:spPr>
        <p:txBody>
          <a:bodyPr>
            <a:normAutofit/>
          </a:bodyPr>
          <a:lstStyle/>
          <a:p>
            <a:r>
              <a:rPr lang="en-US" dirty="0" smtClean="0"/>
              <a:t>Median for each category: 9 for restaurants &amp; 7 for casual food places</a:t>
            </a:r>
          </a:p>
          <a:p>
            <a:r>
              <a:rPr lang="en-US" dirty="0" smtClean="0"/>
              <a:t>Using median as minimum threshold = Enough for our employees doesn't need to repeat restaurants at least in couple of weeks</a:t>
            </a:r>
          </a:p>
          <a:p>
            <a:r>
              <a:rPr lang="en-US" dirty="0" smtClean="0"/>
              <a:t>Still around 50% of cities above the threshold</a:t>
            </a:r>
          </a:p>
          <a:p>
            <a:pPr algn="ctr"/>
            <a:endParaRPr lang="es-E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15268"/>
            <a:ext cx="5091545" cy="301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81" y="1359950"/>
            <a:ext cx="5301919" cy="28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5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14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 ANALYSIS – SPORTS VENUES</a:t>
            </a:r>
            <a:endParaRPr lang="en-GB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9" y="2235200"/>
            <a:ext cx="4193310" cy="3658113"/>
          </a:xfrm>
        </p:spPr>
        <p:txBody>
          <a:bodyPr>
            <a:normAutofit/>
          </a:bodyPr>
          <a:lstStyle/>
          <a:p>
            <a:r>
              <a:rPr lang="en-US" dirty="0" smtClean="0"/>
              <a:t>Median in this case is 2 sports venues per city</a:t>
            </a:r>
          </a:p>
          <a:p>
            <a:r>
              <a:rPr lang="en-US" dirty="0" smtClean="0"/>
              <a:t>Consider it a low number for our requirements, so we set the threshold to 3</a:t>
            </a:r>
          </a:p>
          <a:p>
            <a:r>
              <a:rPr lang="en-US" dirty="0" smtClean="0"/>
              <a:t>Still more than 25% of cities above the threshold</a:t>
            </a:r>
          </a:p>
          <a:p>
            <a:pPr algn="ctr"/>
            <a:endParaRPr lang="es-E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7" y="1623498"/>
            <a:ext cx="7304262" cy="42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985</Words>
  <Application>Microsoft Office PowerPoint</Application>
  <PresentationFormat>Widescreen</PresentationFormat>
  <Paragraphs>283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BEST OFFICE LOCATION IN THE SAN FRANCISCO BAY AREA</vt:lpstr>
      <vt:lpstr>INTRODUCTION – OUR BUSINESS</vt:lpstr>
      <vt:lpstr>INTRODUCTION – OUR PROBLEM</vt:lpstr>
      <vt:lpstr>DATA ADQUISITION - SOURCES</vt:lpstr>
      <vt:lpstr>DATA ADQUISITION – VENUES DATAFRAME</vt:lpstr>
      <vt:lpstr>DATA PREPARATION – CATEGORY AGGREGATION</vt:lpstr>
      <vt:lpstr>DATA PREPARATION – VENUES PER CITY &amp; CATEGORY</vt:lpstr>
      <vt:lpstr>DATA ANALYSIS – FOOD PLACES</vt:lpstr>
      <vt:lpstr>DATA ANALYSIS – SPORTS VENUES</vt:lpstr>
      <vt:lpstr>DATA ANALYSIS – PUBLIC TRANSPORT</vt:lpstr>
      <vt:lpstr>DATA ANALYSIS – AFTERWORK DRINKS (BARS/PUBS)</vt:lpstr>
      <vt:lpstr>DATA ANALYSIS – CANDIDATE CITIES HEAT MAP </vt:lpstr>
      <vt:lpstr>DATA ANALYSIS – NORMALIZED HEAT MAP </vt:lpstr>
      <vt:lpstr>RESULTS – FINAL SELECTION (I)</vt:lpstr>
      <vt:lpstr>RESULTS – FINAL SELECTION (II)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Garcia, Jose Luis</dc:creator>
  <cp:lastModifiedBy>Garcia Garcia, Jose Luis</cp:lastModifiedBy>
  <cp:revision>47</cp:revision>
  <dcterms:created xsi:type="dcterms:W3CDTF">2021-04-13T11:42:29Z</dcterms:created>
  <dcterms:modified xsi:type="dcterms:W3CDTF">2021-04-14T09:08:33Z</dcterms:modified>
</cp:coreProperties>
</file>