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7"/>
  </p:notesMasterIdLst>
  <p:handoutMasterIdLst>
    <p:handoutMasterId r:id="rId28"/>
  </p:handoutMasterIdLst>
  <p:sldIdLst>
    <p:sldId id="1864" r:id="rId5"/>
    <p:sldId id="1885" r:id="rId6"/>
    <p:sldId id="1898" r:id="rId7"/>
    <p:sldId id="1896" r:id="rId8"/>
    <p:sldId id="1906" r:id="rId9"/>
    <p:sldId id="1886" r:id="rId10"/>
    <p:sldId id="1887" r:id="rId11"/>
    <p:sldId id="1882" r:id="rId12"/>
    <p:sldId id="1895" r:id="rId13"/>
    <p:sldId id="1892" r:id="rId14"/>
    <p:sldId id="1894" r:id="rId15"/>
    <p:sldId id="1881" r:id="rId16"/>
    <p:sldId id="1884" r:id="rId17"/>
    <p:sldId id="1899" r:id="rId18"/>
    <p:sldId id="1900" r:id="rId19"/>
    <p:sldId id="1901" r:id="rId20"/>
    <p:sldId id="1889" r:id="rId21"/>
    <p:sldId id="1903" r:id="rId22"/>
    <p:sldId id="1905" r:id="rId23"/>
    <p:sldId id="1868" r:id="rId24"/>
    <p:sldId id="1890" r:id="rId25"/>
    <p:sldId id="1883"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885"/>
            <p14:sldId id="1898"/>
            <p14:sldId id="1896"/>
            <p14:sldId id="1906"/>
            <p14:sldId id="1886"/>
            <p14:sldId id="1887"/>
            <p14:sldId id="1882"/>
            <p14:sldId id="1895"/>
            <p14:sldId id="1892"/>
            <p14:sldId id="1894"/>
            <p14:sldId id="1881"/>
            <p14:sldId id="1884"/>
            <p14:sldId id="1899"/>
            <p14:sldId id="1900"/>
            <p14:sldId id="1901"/>
            <p14:sldId id="1889"/>
            <p14:sldId id="1903"/>
            <p14:sldId id="1905"/>
            <p14:sldId id="1868"/>
            <p14:sldId id="1890"/>
            <p14:sldId id="1883"/>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51"/>
    <a:srgbClr val="4E8F00"/>
    <a:srgbClr val="FEF7F4"/>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8" autoAdjust="0"/>
    <p:restoredTop sz="95725" autoAdjust="0"/>
  </p:normalViewPr>
  <p:slideViewPr>
    <p:cSldViewPr snapToGrid="0">
      <p:cViewPr varScale="1">
        <p:scale>
          <a:sx n="101" d="100"/>
          <a:sy n="101" d="100"/>
        </p:scale>
        <p:origin x="216" y="344"/>
      </p:cViewPr>
      <p:guideLst>
        <p:guide pos="4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6/12/22</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Being Right for the Right Reasons</a:t>
            </a:r>
            <a:endParaRPr lang="en-NL"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38550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653016" y="2362052"/>
            <a:ext cx="6967728" cy="2624328"/>
          </a:xfrm>
        </p:spPr>
        <p:txBody>
          <a:bodyPr anchor="ctr">
            <a:normAutofit fontScale="90000"/>
          </a:bodyPr>
          <a:lstStyle>
            <a:lvl1pPr algn="ctr">
              <a:defRPr sz="4400" b="0">
                <a:solidFill>
                  <a:schemeClr val="accent3"/>
                </a:solidFill>
                <a:latin typeface="+mj-lt"/>
              </a:defRPr>
            </a:lvl1pPr>
          </a:lstStyle>
          <a:p>
            <a:pPr algn="l" eaLnBrk="1" hangingPunct="1"/>
            <a:r>
              <a:rPr lang="en-GB" altLang="en-US" sz="6600" b="1" dirty="0">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p15:clr>
            <a:srgbClr val="5ACBF0"/>
          </p15:clr>
        </p15:guide>
        <p15:guide id="3" orient="horz" pos="2240">
          <p15:clr>
            <a:srgbClr val="5ACBF0"/>
          </p15:clr>
        </p15:guide>
        <p15:guide id="4" orient="horz" pos="2487">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6703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859337"/>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spTree>
    <p:extLst>
      <p:ext uri="{BB962C8B-B14F-4D97-AF65-F5344CB8AC3E}">
        <p14:creationId xmlns:p14="http://schemas.microsoft.com/office/powerpoint/2010/main" val="49552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50A1B9BC-7BE7-4893-90FD-CC95830FD8F2}" type="datetimeFigureOut">
              <a:rPr lang="en-US" smtClean="0"/>
              <a:t>6/12/22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r>
              <a:rPr lang="en-GB"/>
              <a:t>Click icon to add picture</a:t>
            </a:r>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GB"/>
              <a:t>Click to edit Master text styles</a:t>
            </a:r>
          </a:p>
          <a:p>
            <a:pPr lvl="1"/>
            <a:r>
              <a:rPr lang="en-GB"/>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3" r:id="rId3"/>
    <p:sldLayoutId id="2147483690" r:id="rId4"/>
    <p:sldLayoutId id="2147483704" r:id="rId5"/>
    <p:sldLayoutId id="2147483691" r:id="rId6"/>
    <p:sldLayoutId id="2147483694" r:id="rId7"/>
    <p:sldLayoutId id="2147483702" r:id="rId8"/>
    <p:sldLayoutId id="2147483699" r:id="rId9"/>
    <p:sldLayoutId id="2147483701"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653016" y="2362052"/>
            <a:ext cx="6118487" cy="2624328"/>
          </a:xfrm>
        </p:spPr>
        <p:txBody>
          <a:bodyPr anchor="ctr">
            <a:noAutofit/>
          </a:bodyPr>
          <a:lstStyle/>
          <a:p>
            <a:pPr algn="l" eaLnBrk="1" hangingPunct="1">
              <a:lnSpc>
                <a:spcPct val="100000"/>
              </a:lnSpc>
            </a:pPr>
            <a:r>
              <a:rPr lang="en-US" altLang="en-US" b="1" dirty="0">
                <a:solidFill>
                  <a:schemeClr val="accent3"/>
                </a:solidFill>
              </a:rPr>
              <a:t>Machine learning</a:t>
            </a:r>
            <a:endParaRPr lang="en-US" altLang="en-US" dirty="0">
              <a:solidFill>
                <a:schemeClr val="accent5"/>
              </a:solidFill>
              <a:latin typeface="+mn-lt"/>
            </a:endParaRPr>
          </a:p>
        </p:txBody>
      </p:sp>
      <p:sp>
        <p:nvSpPr>
          <p:cNvPr id="2" name="TextBox 1">
            <a:extLst>
              <a:ext uri="{FF2B5EF4-FFF2-40B4-BE49-F238E27FC236}">
                <a16:creationId xmlns:a16="http://schemas.microsoft.com/office/drawing/2014/main" id="{672FA51A-6934-6665-EC37-01DBAF48AADB}"/>
              </a:ext>
            </a:extLst>
          </p:cNvPr>
          <p:cNvSpPr txBox="1"/>
          <p:nvPr/>
        </p:nvSpPr>
        <p:spPr>
          <a:xfrm>
            <a:off x="653016" y="4986380"/>
            <a:ext cx="6340262" cy="954107"/>
          </a:xfrm>
          <a:prstGeom prst="rect">
            <a:avLst/>
          </a:prstGeom>
          <a:noFill/>
        </p:spPr>
        <p:txBody>
          <a:bodyPr wrap="none" rtlCol="0">
            <a:spAutoFit/>
          </a:bodyPr>
          <a:lstStyle/>
          <a:p>
            <a:r>
              <a:rPr lang="en-NL" sz="2000" b="1" dirty="0"/>
              <a:t>Javier Garcia-Bernardo</a:t>
            </a:r>
          </a:p>
          <a:p>
            <a:r>
              <a:rPr lang="en-NL" dirty="0"/>
              <a:t>Assistant Professor, Department of Methodology &amp; Statistics</a:t>
            </a:r>
          </a:p>
          <a:p>
            <a:r>
              <a:rPr lang="en-NL" dirty="0"/>
              <a:t>j.garciabernardo@uu.nl</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A8F61ABE-B63A-7B67-6246-753B7CEB3016}"/>
              </a:ext>
            </a:extLst>
          </p:cNvPr>
          <p:cNvPicPr>
            <a:picLocks noChangeAspect="1"/>
          </p:cNvPicPr>
          <p:nvPr/>
        </p:nvPicPr>
        <p:blipFill>
          <a:blip r:embed="rId2"/>
          <a:stretch>
            <a:fillRect/>
          </a:stretch>
        </p:blipFill>
        <p:spPr>
          <a:xfrm>
            <a:off x="927100" y="1524000"/>
            <a:ext cx="6850504" cy="3533304"/>
          </a:xfrm>
          <a:prstGeom prst="rect">
            <a:avLst/>
          </a:prstGeom>
        </p:spPr>
      </p:pic>
      <p:sp>
        <p:nvSpPr>
          <p:cNvPr id="7" name="Title 6">
            <a:extLst>
              <a:ext uri="{FF2B5EF4-FFF2-40B4-BE49-F238E27FC236}">
                <a16:creationId xmlns:a16="http://schemas.microsoft.com/office/drawing/2014/main" id="{C1A3DA6D-602F-32CA-ED0F-7F8B1E6B972D}"/>
              </a:ext>
            </a:extLst>
          </p:cNvPr>
          <p:cNvSpPr>
            <a:spLocks noGrp="1"/>
          </p:cNvSpPr>
          <p:nvPr>
            <p:ph type="title"/>
          </p:nvPr>
        </p:nvSpPr>
        <p:spPr>
          <a:xfrm>
            <a:off x="762000" y="715961"/>
            <a:ext cx="10807700" cy="808039"/>
          </a:xfrm>
        </p:spPr>
        <p:txBody>
          <a:bodyPr>
            <a:normAutofit fontScale="90000"/>
          </a:bodyPr>
          <a:lstStyle/>
          <a:p>
            <a:r>
              <a:rPr lang="en-NL" dirty="0"/>
              <a:t>1: Evaluate overfitting using a validation dataset </a:t>
            </a:r>
          </a:p>
        </p:txBody>
      </p:sp>
      <p:sp>
        <p:nvSpPr>
          <p:cNvPr id="8" name="TextBox 7">
            <a:extLst>
              <a:ext uri="{FF2B5EF4-FFF2-40B4-BE49-F238E27FC236}">
                <a16:creationId xmlns:a16="http://schemas.microsoft.com/office/drawing/2014/main" id="{3541D81D-3F57-CDE5-FDCB-9451048A5F8C}"/>
              </a:ext>
            </a:extLst>
          </p:cNvPr>
          <p:cNvSpPr txBox="1"/>
          <p:nvPr/>
        </p:nvSpPr>
        <p:spPr>
          <a:xfrm>
            <a:off x="927100" y="5334000"/>
            <a:ext cx="6432210" cy="923330"/>
          </a:xfrm>
          <a:prstGeom prst="rect">
            <a:avLst/>
          </a:prstGeom>
          <a:noFill/>
        </p:spPr>
        <p:txBody>
          <a:bodyPr wrap="none" rtlCol="0">
            <a:spAutoFit/>
          </a:bodyPr>
          <a:lstStyle/>
          <a:p>
            <a:r>
              <a:rPr lang="en-NL" dirty="0"/>
              <a:t>But with this:</a:t>
            </a:r>
          </a:p>
          <a:p>
            <a:pPr marL="285750" indent="-285750">
              <a:buFont typeface="Arial" panose="020B0604020202020204" pitchFamily="34" charset="0"/>
              <a:buChar char="•"/>
            </a:pPr>
            <a:r>
              <a:rPr lang="en-NL" dirty="0"/>
              <a:t>We reduce the training dataset (number of observations)</a:t>
            </a:r>
          </a:p>
          <a:p>
            <a:pPr marL="285750" indent="-285750">
              <a:buFont typeface="Arial" panose="020B0604020202020204" pitchFamily="34" charset="0"/>
              <a:buChar char="•"/>
            </a:pPr>
            <a:r>
              <a:rPr lang="en-NL" dirty="0"/>
              <a:t>We validate on a small dataset (maybe not representative)</a:t>
            </a:r>
          </a:p>
        </p:txBody>
      </p:sp>
    </p:spTree>
    <p:extLst>
      <p:ext uri="{BB962C8B-B14F-4D97-AF65-F5344CB8AC3E}">
        <p14:creationId xmlns:p14="http://schemas.microsoft.com/office/powerpoint/2010/main" val="206772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AB42092-7AB3-1B36-3217-B3588498FB09}"/>
              </a:ext>
            </a:extLst>
          </p:cNvPr>
          <p:cNvPicPr>
            <a:picLocks noChangeAspect="1"/>
          </p:cNvPicPr>
          <p:nvPr/>
        </p:nvPicPr>
        <p:blipFill rotWithShape="1">
          <a:blip r:embed="rId2"/>
          <a:srcRect t="21025" r="17299" b="15593"/>
          <a:stretch/>
        </p:blipFill>
        <p:spPr>
          <a:xfrm>
            <a:off x="762000" y="1388514"/>
            <a:ext cx="7042032" cy="4369072"/>
          </a:xfrm>
          <a:prstGeom prst="rect">
            <a:avLst/>
          </a:prstGeom>
        </p:spPr>
      </p:pic>
      <p:sp>
        <p:nvSpPr>
          <p:cNvPr id="11" name="Title 6">
            <a:extLst>
              <a:ext uri="{FF2B5EF4-FFF2-40B4-BE49-F238E27FC236}">
                <a16:creationId xmlns:a16="http://schemas.microsoft.com/office/drawing/2014/main" id="{990B9EA1-1B86-53F9-5769-B103DB1F83A1}"/>
              </a:ext>
            </a:extLst>
          </p:cNvPr>
          <p:cNvSpPr>
            <a:spLocks noGrp="1"/>
          </p:cNvSpPr>
          <p:nvPr>
            <p:ph type="title"/>
          </p:nvPr>
        </p:nvSpPr>
        <p:spPr>
          <a:xfrm>
            <a:off x="762000" y="715961"/>
            <a:ext cx="10807700" cy="808039"/>
          </a:xfrm>
        </p:spPr>
        <p:txBody>
          <a:bodyPr>
            <a:normAutofit fontScale="90000"/>
          </a:bodyPr>
          <a:lstStyle/>
          <a:p>
            <a:r>
              <a:rPr lang="en-NL" dirty="0"/>
              <a:t>1: Evaluate overfitting using cross-validation</a:t>
            </a:r>
          </a:p>
        </p:txBody>
      </p:sp>
      <p:sp>
        <p:nvSpPr>
          <p:cNvPr id="12" name="TextBox 11">
            <a:extLst>
              <a:ext uri="{FF2B5EF4-FFF2-40B4-BE49-F238E27FC236}">
                <a16:creationId xmlns:a16="http://schemas.microsoft.com/office/drawing/2014/main" id="{B609349A-8B25-6FCA-9D72-E4F01718ACE0}"/>
              </a:ext>
            </a:extLst>
          </p:cNvPr>
          <p:cNvSpPr txBox="1"/>
          <p:nvPr/>
        </p:nvSpPr>
        <p:spPr>
          <a:xfrm>
            <a:off x="762000" y="5957373"/>
            <a:ext cx="10653879" cy="338554"/>
          </a:xfrm>
          <a:prstGeom prst="rect">
            <a:avLst/>
          </a:prstGeom>
          <a:noFill/>
        </p:spPr>
        <p:txBody>
          <a:bodyPr wrap="none" rtlCol="0">
            <a:spAutoFit/>
          </a:bodyPr>
          <a:lstStyle/>
          <a:p>
            <a:r>
              <a:rPr lang="en-NL" sz="1600" dirty="0"/>
              <a:t>Do you want to understand the error due to the splitting? </a:t>
            </a:r>
            <a:r>
              <a:rPr lang="en-NL" sz="1600" dirty="0">
                <a:sym typeface="Wingdings" pitchFamily="2" charset="2"/>
              </a:rPr>
              <a:t> </a:t>
            </a:r>
            <a:r>
              <a:rPr lang="en-NL" sz="1600" dirty="0"/>
              <a:t>Run this procedure several times with random splittings</a:t>
            </a:r>
          </a:p>
        </p:txBody>
      </p:sp>
    </p:spTree>
    <p:extLst>
      <p:ext uri="{BB962C8B-B14F-4D97-AF65-F5344CB8AC3E}">
        <p14:creationId xmlns:p14="http://schemas.microsoft.com/office/powerpoint/2010/main" val="11032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6271433" y="1911349"/>
            <a:ext cx="5775001" cy="4230690"/>
          </a:xfrm>
        </p:spPr>
        <p:txBody>
          <a:bodyPr>
            <a:noAutofit/>
          </a:bodyPr>
          <a:lstStyle/>
          <a:p>
            <a:r>
              <a:rPr lang="en-NL" b="0" dirty="0">
                <a:solidFill>
                  <a:schemeClr val="tx1"/>
                </a:solidFill>
              </a:rPr>
              <a:t>Balance between flexibility and overfitting:</a:t>
            </a:r>
          </a:p>
          <a:p>
            <a:pPr marL="285750" indent="-285750">
              <a:buFont typeface="Arial" panose="020B0604020202020204" pitchFamily="34" charset="0"/>
              <a:buChar char="•"/>
            </a:pPr>
            <a:r>
              <a:rPr lang="en-NL" b="1" dirty="0">
                <a:solidFill>
                  <a:schemeClr val="tx1"/>
                </a:solidFill>
              </a:rPr>
              <a:t>Regularization</a:t>
            </a:r>
            <a:r>
              <a:rPr lang="en-NL" dirty="0">
                <a:solidFill>
                  <a:schemeClr val="tx1"/>
                </a:solidFill>
              </a:rPr>
              <a:t> </a:t>
            </a:r>
            <a:r>
              <a:rPr lang="en-NL" b="0" dirty="0">
                <a:solidFill>
                  <a:schemeClr val="tx1"/>
                </a:solidFill>
              </a:rPr>
              <a:t>(e.g. sum of |coefs| &lt; l)</a:t>
            </a:r>
          </a:p>
          <a:p>
            <a:pPr marL="285750" indent="-285750">
              <a:buFont typeface="Arial" panose="020B0604020202020204" pitchFamily="34" charset="0"/>
              <a:buChar char="•"/>
            </a:pPr>
            <a:r>
              <a:rPr lang="en-NL" b="0" dirty="0">
                <a:solidFill>
                  <a:schemeClr val="tx1"/>
                </a:solidFill>
              </a:rPr>
              <a:t>Ensembles:</a:t>
            </a:r>
          </a:p>
          <a:p>
            <a:pPr marL="569214" lvl="1" indent="-285750"/>
            <a:r>
              <a:rPr lang="en-NL" sz="1600" dirty="0">
                <a:solidFill>
                  <a:schemeClr val="tx1"/>
                </a:solidFill>
              </a:rPr>
              <a:t>Train trees with different data</a:t>
            </a:r>
          </a:p>
          <a:p>
            <a:pPr marL="1428750" lvl="2" indent="-285750"/>
            <a:r>
              <a:rPr lang="en-NL" sz="1600" dirty="0"/>
              <a:t>Bootstrap</a:t>
            </a:r>
          </a:p>
          <a:p>
            <a:pPr marL="1428750" lvl="2" indent="-285750"/>
            <a:r>
              <a:rPr lang="en-NL" sz="1600" dirty="0"/>
              <a:t>Subset of predictors</a:t>
            </a:r>
          </a:p>
          <a:p>
            <a:pPr marL="569214" lvl="1" indent="-285750"/>
            <a:r>
              <a:rPr lang="en-NL" sz="1600" b="0" dirty="0"/>
              <a:t>Use shallow trees</a:t>
            </a:r>
          </a:p>
          <a:p>
            <a:pPr marL="285750" indent="-285750">
              <a:buFont typeface="Arial" panose="020B0604020202020204" pitchFamily="34" charset="0"/>
              <a:buChar char="•"/>
            </a:pPr>
            <a:r>
              <a:rPr lang="en-NL" b="0" dirty="0">
                <a:solidFill>
                  <a:schemeClr val="tx1"/>
                </a:solidFill>
              </a:rPr>
              <a:t>Neural networks:</a:t>
            </a:r>
          </a:p>
          <a:p>
            <a:pPr marL="569214" lvl="1" indent="-285750"/>
            <a:r>
              <a:rPr lang="en-NL" sz="1600" dirty="0">
                <a:solidFill>
                  <a:schemeClr val="tx1"/>
                </a:solidFill>
              </a:rPr>
              <a:t>Train disabling neurons (dropout)</a:t>
            </a:r>
          </a:p>
          <a:p>
            <a:pPr marL="285750" indent="-285750">
              <a:buFont typeface="Arial" panose="020B0604020202020204" pitchFamily="34" charset="0"/>
              <a:buChar char="•"/>
            </a:pPr>
            <a:r>
              <a:rPr lang="en-NL" b="0" dirty="0">
                <a:solidFill>
                  <a:schemeClr val="tx1"/>
                </a:solidFill>
              </a:rPr>
              <a:t>Early stopping</a:t>
            </a:r>
          </a:p>
          <a:p>
            <a:pPr marL="285750" indent="-285750"/>
            <a:endParaRPr lang="en-NL" b="0" dirty="0">
              <a:solidFill>
                <a:schemeClr val="tx1"/>
              </a:solidFill>
            </a:endParaRPr>
          </a:p>
          <a:p>
            <a:pPr marL="285750" indent="-285750"/>
            <a:r>
              <a:rPr lang="en-NL" dirty="0">
                <a:solidFill>
                  <a:schemeClr val="tx1"/>
                </a:solidFill>
              </a:rPr>
              <a:t>In practice: Hyperparameter tuning using crossvalidation</a:t>
            </a:r>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1: Hyperparameter tuning</a:t>
            </a:r>
          </a:p>
        </p:txBody>
      </p:sp>
      <p:pic>
        <p:nvPicPr>
          <p:cNvPr id="6" name="Picture 5" descr="Shape&#10;&#10;Description automatically generated">
            <a:extLst>
              <a:ext uri="{FF2B5EF4-FFF2-40B4-BE49-F238E27FC236}">
                <a16:creationId xmlns:a16="http://schemas.microsoft.com/office/drawing/2014/main" id="{EC4696ED-6DAD-3B42-2F98-9AD9AA86CF3C}"/>
              </a:ext>
            </a:extLst>
          </p:cNvPr>
          <p:cNvPicPr>
            <a:picLocks noChangeAspect="1"/>
          </p:cNvPicPr>
          <p:nvPr/>
        </p:nvPicPr>
        <p:blipFill>
          <a:blip r:embed="rId2"/>
          <a:stretch>
            <a:fillRect/>
          </a:stretch>
        </p:blipFill>
        <p:spPr>
          <a:xfrm>
            <a:off x="762000" y="2674382"/>
            <a:ext cx="5158569" cy="2660650"/>
          </a:xfrm>
          <a:prstGeom prst="rect">
            <a:avLst/>
          </a:prstGeom>
        </p:spPr>
      </p:pic>
      <p:grpSp>
        <p:nvGrpSpPr>
          <p:cNvPr id="17" name="Group 16">
            <a:extLst>
              <a:ext uri="{FF2B5EF4-FFF2-40B4-BE49-F238E27FC236}">
                <a16:creationId xmlns:a16="http://schemas.microsoft.com/office/drawing/2014/main" id="{A0FA5C50-96D7-6AC2-D79C-C516740B4B3E}"/>
              </a:ext>
            </a:extLst>
          </p:cNvPr>
          <p:cNvGrpSpPr/>
          <p:nvPr/>
        </p:nvGrpSpPr>
        <p:grpSpPr>
          <a:xfrm>
            <a:off x="1142998" y="2090608"/>
            <a:ext cx="1941557" cy="398164"/>
            <a:chOff x="1155698" y="1907918"/>
            <a:chExt cx="1941557" cy="398164"/>
          </a:xfrm>
        </p:grpSpPr>
        <p:cxnSp>
          <p:nvCxnSpPr>
            <p:cNvPr id="10" name="Straight Arrow Connector 9">
              <a:extLst>
                <a:ext uri="{FF2B5EF4-FFF2-40B4-BE49-F238E27FC236}">
                  <a16:creationId xmlns:a16="http://schemas.microsoft.com/office/drawing/2014/main" id="{4AEC7660-3CE6-FCF8-FDBD-E2A8246513FC}"/>
                </a:ext>
              </a:extLst>
            </p:cNvPr>
            <p:cNvCxnSpPr>
              <a:cxnSpLocks/>
            </p:cNvCxnSpPr>
            <p:nvPr/>
          </p:nvCxnSpPr>
          <p:spPr>
            <a:xfrm>
              <a:off x="1244598" y="2306082"/>
              <a:ext cx="1852657"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6293CC-A951-CB2A-2F67-C5EC90C1F764}"/>
                </a:ext>
              </a:extLst>
            </p:cNvPr>
            <p:cNvSpPr txBox="1"/>
            <p:nvPr/>
          </p:nvSpPr>
          <p:spPr>
            <a:xfrm>
              <a:off x="1155698" y="1907918"/>
              <a:ext cx="1941557" cy="369332"/>
            </a:xfrm>
            <a:prstGeom prst="rect">
              <a:avLst/>
            </a:prstGeom>
            <a:noFill/>
          </p:spPr>
          <p:txBody>
            <a:bodyPr wrap="none" rtlCol="0">
              <a:spAutoFit/>
            </a:bodyPr>
            <a:lstStyle/>
            <a:p>
              <a:r>
                <a:rPr lang="en-NL" dirty="0"/>
                <a:t>Machine learning</a:t>
              </a:r>
            </a:p>
          </p:txBody>
        </p:sp>
      </p:grpSp>
      <p:grpSp>
        <p:nvGrpSpPr>
          <p:cNvPr id="18" name="Group 17">
            <a:extLst>
              <a:ext uri="{FF2B5EF4-FFF2-40B4-BE49-F238E27FC236}">
                <a16:creationId xmlns:a16="http://schemas.microsoft.com/office/drawing/2014/main" id="{1848328B-F864-0A7B-6428-D5242A7DB435}"/>
              </a:ext>
            </a:extLst>
          </p:cNvPr>
          <p:cNvGrpSpPr/>
          <p:nvPr/>
        </p:nvGrpSpPr>
        <p:grpSpPr>
          <a:xfrm>
            <a:off x="3876420" y="2101333"/>
            <a:ext cx="2044149" cy="376714"/>
            <a:chOff x="3862341" y="2007117"/>
            <a:chExt cx="2044149" cy="376714"/>
          </a:xfrm>
        </p:grpSpPr>
        <p:cxnSp>
          <p:nvCxnSpPr>
            <p:cNvPr id="7" name="Straight Arrow Connector 6">
              <a:extLst>
                <a:ext uri="{FF2B5EF4-FFF2-40B4-BE49-F238E27FC236}">
                  <a16:creationId xmlns:a16="http://schemas.microsoft.com/office/drawing/2014/main" id="{C2F532F5-0867-1EEA-A6F1-8A873946CBC1}"/>
                </a:ext>
              </a:extLst>
            </p:cNvPr>
            <p:cNvCxnSpPr>
              <a:cxnSpLocks/>
            </p:cNvCxnSpPr>
            <p:nvPr/>
          </p:nvCxnSpPr>
          <p:spPr>
            <a:xfrm flipH="1">
              <a:off x="3862341" y="2383831"/>
              <a:ext cx="1903457"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6C7B68-8FD6-BC9E-74D2-BD6935EC0C3F}"/>
                </a:ext>
              </a:extLst>
            </p:cNvPr>
            <p:cNvSpPr txBox="1"/>
            <p:nvPr/>
          </p:nvSpPr>
          <p:spPr>
            <a:xfrm>
              <a:off x="3862341" y="2007117"/>
              <a:ext cx="2044149" cy="369332"/>
            </a:xfrm>
            <a:prstGeom prst="rect">
              <a:avLst/>
            </a:prstGeom>
            <a:noFill/>
          </p:spPr>
          <p:txBody>
            <a:bodyPr wrap="none" rtlCol="0">
              <a:spAutoFit/>
            </a:bodyPr>
            <a:lstStyle/>
            <a:p>
              <a:r>
                <a:rPr lang="en-NL" dirty="0"/>
                <a:t>Prevent overfitting</a:t>
              </a:r>
            </a:p>
          </p:txBody>
        </p:sp>
      </p:grpSp>
    </p:spTree>
    <p:extLst>
      <p:ext uri="{BB962C8B-B14F-4D97-AF65-F5344CB8AC3E}">
        <p14:creationId xmlns:p14="http://schemas.microsoft.com/office/powerpoint/2010/main" val="97991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0" y="55562"/>
            <a:ext cx="10083800" cy="1189038"/>
          </a:xfrm>
        </p:spPr>
        <p:txBody>
          <a:bodyPr/>
          <a:lstStyle/>
          <a:p>
            <a:r>
              <a:rPr lang="en-NL" dirty="0"/>
              <a:t>Issue 2: Interpretability</a:t>
            </a:r>
          </a:p>
        </p:txBody>
      </p:sp>
      <p:pic>
        <p:nvPicPr>
          <p:cNvPr id="8194" name="Picture 2" descr="Tim Fargo 🔥 on Twitter: &quot;If you can't explain it simply, you don't ...">
            <a:extLst>
              <a:ext uri="{FF2B5EF4-FFF2-40B4-BE49-F238E27FC236}">
                <a16:creationId xmlns:a16="http://schemas.microsoft.com/office/drawing/2014/main" id="{1BA1B86E-CF0B-D101-3B6D-B8DEF3602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34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8521700" cy="3670300"/>
          </a:xfrm>
        </p:spPr>
        <p:txBody>
          <a:bodyPr>
            <a:normAutofit/>
          </a:bodyPr>
          <a:lstStyle/>
          <a:p>
            <a:r>
              <a:rPr lang="en-GB" dirty="0"/>
              <a:t>Being Right for the Right Reasons</a:t>
            </a:r>
          </a:p>
          <a:p>
            <a:endParaRPr lang="en-NL" b="0" dirty="0"/>
          </a:p>
          <a:p>
            <a:r>
              <a:rPr lang="en-NL" b="0" dirty="0"/>
              <a:t>Choices:</a:t>
            </a:r>
          </a:p>
          <a:p>
            <a:pPr marL="285750" indent="-285750">
              <a:buFont typeface="Arial" panose="020B0604020202020204" pitchFamily="34" charset="0"/>
              <a:buChar char="•"/>
            </a:pPr>
            <a:r>
              <a:rPr lang="en-NL" b="0" dirty="0"/>
              <a:t>Global vs Local interpretability</a:t>
            </a:r>
          </a:p>
          <a:p>
            <a:pPr marL="285750" indent="-285750">
              <a:buFont typeface="Arial" panose="020B0604020202020204" pitchFamily="34" charset="0"/>
              <a:buChar char="•"/>
            </a:pPr>
            <a:r>
              <a:rPr lang="en-NL" b="0" dirty="0"/>
              <a:t>Model-dependent vs model-agnostic interpretability</a:t>
            </a:r>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Interpretability</a:t>
            </a:r>
          </a:p>
        </p:txBody>
      </p:sp>
    </p:spTree>
    <p:extLst>
      <p:ext uri="{BB962C8B-B14F-4D97-AF65-F5344CB8AC3E}">
        <p14:creationId xmlns:p14="http://schemas.microsoft.com/office/powerpoint/2010/main" val="255158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11239500" cy="3670300"/>
          </a:xfrm>
        </p:spPr>
        <p:txBody>
          <a:bodyPr>
            <a:normAutofit/>
          </a:bodyPr>
          <a:lstStyle/>
          <a:p>
            <a:r>
              <a:rPr lang="en-GB" dirty="0"/>
              <a:t>Goal: </a:t>
            </a:r>
            <a:r>
              <a:rPr lang="en-GB" b="0" dirty="0"/>
              <a:t>Understand what are the main features/interactions in the model</a:t>
            </a:r>
          </a:p>
          <a:p>
            <a:endParaRPr lang="en-NL" b="0" dirty="0"/>
          </a:p>
          <a:p>
            <a:r>
              <a:rPr lang="en-NL" b="0" dirty="0"/>
              <a:t>Example 1: Feature importance: Increase in model error when the information is removed</a:t>
            </a:r>
          </a:p>
          <a:p>
            <a:endParaRPr lang="en-NL" b="0" dirty="0"/>
          </a:p>
          <a:p>
            <a:pPr marL="285750" indent="-285750">
              <a:buFont typeface="Arial" panose="020B0604020202020204" pitchFamily="34" charset="0"/>
              <a:buChar char="•"/>
            </a:pPr>
            <a:r>
              <a:rPr lang="en-NL" b="0" dirty="0"/>
              <a:t>No need to retrain the model</a:t>
            </a:r>
          </a:p>
          <a:p>
            <a:pPr marL="285750" indent="-285750">
              <a:buFont typeface="Arial" panose="020B0604020202020204" pitchFamily="34" charset="0"/>
              <a:buChar char="•"/>
            </a:pPr>
            <a:r>
              <a:rPr lang="en-NL" b="0" dirty="0"/>
              <a:t>Correlated variables are problematic</a:t>
            </a:r>
          </a:p>
          <a:p>
            <a:endParaRPr lang="en-NL" b="0" dirty="0"/>
          </a:p>
          <a:p>
            <a:endParaRPr lang="en-NL" b="0" dirty="0"/>
          </a:p>
          <a:p>
            <a:endParaRPr lang="en-NL" b="0" dirty="0"/>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Global interpretability</a:t>
            </a:r>
          </a:p>
        </p:txBody>
      </p:sp>
      <p:sp>
        <p:nvSpPr>
          <p:cNvPr id="6" name="AutoShape 2">
            <a:extLst>
              <a:ext uri="{FF2B5EF4-FFF2-40B4-BE49-F238E27FC236}">
                <a16:creationId xmlns:a16="http://schemas.microsoft.com/office/drawing/2014/main" id="{0B9F7057-5078-95EE-DCD6-D79A31649D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8" name="Picture 7" descr="Graphical user interface&#10;&#10;Description automatically generated with low confidence">
            <a:extLst>
              <a:ext uri="{FF2B5EF4-FFF2-40B4-BE49-F238E27FC236}">
                <a16:creationId xmlns:a16="http://schemas.microsoft.com/office/drawing/2014/main" id="{3C5F915D-8E80-18D0-0633-DA5DAD7BBAAB}"/>
              </a:ext>
            </a:extLst>
          </p:cNvPr>
          <p:cNvPicPr>
            <a:picLocks noChangeAspect="1"/>
          </p:cNvPicPr>
          <p:nvPr/>
        </p:nvPicPr>
        <p:blipFill>
          <a:blip r:embed="rId2"/>
          <a:stretch>
            <a:fillRect/>
          </a:stretch>
        </p:blipFill>
        <p:spPr>
          <a:xfrm>
            <a:off x="5600700" y="2998788"/>
            <a:ext cx="5949950" cy="3674766"/>
          </a:xfrm>
          <a:prstGeom prst="rect">
            <a:avLst/>
          </a:prstGeom>
        </p:spPr>
      </p:pic>
    </p:spTree>
    <p:extLst>
      <p:ext uri="{BB962C8B-B14F-4D97-AF65-F5344CB8AC3E}">
        <p14:creationId xmlns:p14="http://schemas.microsoft.com/office/powerpoint/2010/main" val="329520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809750"/>
            <a:ext cx="8521700" cy="3670300"/>
          </a:xfrm>
        </p:spPr>
        <p:txBody>
          <a:bodyPr>
            <a:normAutofit/>
          </a:bodyPr>
          <a:lstStyle/>
          <a:p>
            <a:r>
              <a:rPr lang="en-GB" dirty="0"/>
              <a:t>Goal: </a:t>
            </a:r>
            <a:r>
              <a:rPr lang="en-GB" b="0" dirty="0"/>
              <a:t>Understand what are the main features/interactions in the model</a:t>
            </a:r>
            <a:endParaRPr lang="en-GB" dirty="0"/>
          </a:p>
          <a:p>
            <a:endParaRPr lang="en-NL" b="0" dirty="0"/>
          </a:p>
          <a:p>
            <a:r>
              <a:rPr lang="en-NL" b="0" dirty="0"/>
              <a:t>Example 2: Partial dependencies plots (marginal effects)</a:t>
            </a:r>
          </a:p>
          <a:p>
            <a:endParaRPr lang="en-NL" b="0" dirty="0"/>
          </a:p>
          <a:p>
            <a:endParaRPr lang="en-NL" b="0" dirty="0"/>
          </a:p>
          <a:p>
            <a:endParaRPr lang="en-NL" b="0" dirty="0"/>
          </a:p>
          <a:p>
            <a:endParaRPr lang="en-NL"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Global interpretability</a:t>
            </a:r>
          </a:p>
        </p:txBody>
      </p:sp>
      <p:pic>
        <p:nvPicPr>
          <p:cNvPr id="11266" name="Picture 2" descr="PDPs for the bicycle count prediction model and temperature, humidity and wind speed. The largest differences can be seen in the temperature. The hotter, the more bikes are rented. This trend goes up to 20 degrees Celsius, then flattens and drops slightly at 30. Marks on the x-axis indicate the data distribution.">
            <a:extLst>
              <a:ext uri="{FF2B5EF4-FFF2-40B4-BE49-F238E27FC236}">
                <a16:creationId xmlns:a16="http://schemas.microsoft.com/office/drawing/2014/main" id="{5450C446-D1D0-83B7-96A8-8A43380DC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903539"/>
            <a:ext cx="8394700" cy="359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0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574800"/>
            <a:ext cx="11036300" cy="4273550"/>
          </a:xfrm>
        </p:spPr>
        <p:txBody>
          <a:bodyPr>
            <a:normAutofit/>
          </a:bodyPr>
          <a:lstStyle/>
          <a:p>
            <a:r>
              <a:rPr lang="en-NL" dirty="0"/>
              <a:t>Goal</a:t>
            </a:r>
            <a:r>
              <a:rPr lang="en-NL" b="0" dirty="0"/>
              <a:t>: Inform the human the reason of the prediction</a:t>
            </a:r>
          </a:p>
          <a:p>
            <a:endParaRPr lang="en-US" b="0" dirty="0"/>
          </a:p>
          <a:p>
            <a:r>
              <a:rPr lang="en-US" b="0" dirty="0"/>
              <a:t>Many advances in the last decade (SHAP, LIME, Anchors, Counterfactuals)</a:t>
            </a:r>
          </a:p>
          <a:p>
            <a:r>
              <a:rPr lang="en-NL" dirty="0"/>
              <a:t>Basic idea</a:t>
            </a:r>
            <a:r>
              <a:rPr lang="en-NL" b="0" dirty="0"/>
              <a:t>: Change the observations slightly to observe how the prediction will change</a:t>
            </a:r>
          </a:p>
          <a:p>
            <a:endParaRPr lang="en-US" b="0" dirty="0"/>
          </a:p>
          <a:p>
            <a:r>
              <a:rPr lang="en-US" b="0" dirty="0"/>
              <a:t>Two examples of women diagnosed with cervical cancer (</a:t>
            </a:r>
            <a:r>
              <a:rPr lang="en-GB" b="0" dirty="0"/>
              <a:t>Interpretable Machine Learning, C. Molnar 2022) </a:t>
            </a:r>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706439"/>
          </a:xfrm>
        </p:spPr>
        <p:txBody>
          <a:bodyPr/>
          <a:lstStyle/>
          <a:p>
            <a:r>
              <a:rPr lang="en-NL" dirty="0"/>
              <a:t>2: Local interpretability</a:t>
            </a:r>
          </a:p>
        </p:txBody>
      </p:sp>
      <p:pic>
        <p:nvPicPr>
          <p:cNvPr id="13314"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83711C3D-103A-B672-3587-75C80D26E7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861" b="14831"/>
          <a:stretch/>
        </p:blipFill>
        <p:spPr bwMode="auto">
          <a:xfrm>
            <a:off x="762000" y="3981450"/>
            <a:ext cx="6758379" cy="127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196819E9-2A50-A7DA-A3EC-2D4C8AF658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6" b="66296"/>
          <a:stretch/>
        </p:blipFill>
        <p:spPr bwMode="auto">
          <a:xfrm>
            <a:off x="762000" y="5365750"/>
            <a:ext cx="6758379"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4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676400"/>
            <a:ext cx="7302500" cy="4171950"/>
          </a:xfrm>
        </p:spPr>
        <p:txBody>
          <a:bodyPr>
            <a:normAutofit/>
          </a:bodyPr>
          <a:lstStyle/>
          <a:p>
            <a:r>
              <a:rPr lang="en-NL" b="0" dirty="0"/>
              <a:t>Goal: What are the main features</a:t>
            </a:r>
          </a:p>
          <a:p>
            <a:r>
              <a:rPr lang="en-NL" b="0" dirty="0"/>
              <a:t>Basic idea: Average individual predictions</a:t>
            </a:r>
          </a:p>
          <a:p>
            <a:endParaRPr lang="en-US" b="0" dirty="0"/>
          </a:p>
          <a:p>
            <a:endParaRPr lang="en-US" b="0" dirty="0"/>
          </a:p>
          <a:p>
            <a:endParaRPr lang="en-US" b="0" dirty="0"/>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Local </a:t>
            </a:r>
            <a:r>
              <a:rPr lang="en-NL" dirty="0">
                <a:sym typeface="Wingdings" pitchFamily="2" charset="2"/>
              </a:rPr>
              <a:t> Global </a:t>
            </a:r>
            <a:r>
              <a:rPr lang="en-NL" dirty="0"/>
              <a:t>interpretability</a:t>
            </a:r>
          </a:p>
        </p:txBody>
      </p:sp>
      <p:pic>
        <p:nvPicPr>
          <p:cNvPr id="12290" name="Picture 2">
            <a:extLst>
              <a:ext uri="{FF2B5EF4-FFF2-40B4-BE49-F238E27FC236}">
                <a16:creationId xmlns:a16="http://schemas.microsoft.com/office/drawing/2014/main" id="{F46E4790-F34F-2B74-F478-4C6B599AE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55" y="2662238"/>
            <a:ext cx="5142545" cy="36732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DPs for the bicycle count prediction model and temperature, humidity and wind speed. The largest differences can be seen in the temperature. The hotter, the more bikes are rented. This trend goes up to 20 degrees Celsius, then flattens and drops slightly at 30. Marks on the x-axis indicate the data distribution.">
            <a:extLst>
              <a:ext uri="{FF2B5EF4-FFF2-40B4-BE49-F238E27FC236}">
                <a16:creationId xmlns:a16="http://schemas.microsoft.com/office/drawing/2014/main" id="{AE3B7880-F99E-CB9C-FCE0-4D94F6A60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0" y="2662238"/>
            <a:ext cx="4864100" cy="36732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3">
            <a:extLst>
              <a:ext uri="{FF2B5EF4-FFF2-40B4-BE49-F238E27FC236}">
                <a16:creationId xmlns:a16="http://schemas.microsoft.com/office/drawing/2014/main" id="{ABF68AC8-B500-9ADF-94E7-9AE9B21BCAA8}"/>
              </a:ext>
            </a:extLst>
          </p:cNvPr>
          <p:cNvSpPr txBox="1">
            <a:spLocks/>
          </p:cNvSpPr>
          <p:nvPr/>
        </p:nvSpPr>
        <p:spPr>
          <a:xfrm>
            <a:off x="5930900" y="4144963"/>
            <a:ext cx="863600" cy="8080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NL" dirty="0">
                <a:sym typeface="Wingdings" pitchFamily="2" charset="2"/>
              </a:rPr>
              <a:t></a:t>
            </a:r>
            <a:endParaRPr lang="en-NL" dirty="0"/>
          </a:p>
        </p:txBody>
      </p:sp>
    </p:spTree>
    <p:extLst>
      <p:ext uri="{BB962C8B-B14F-4D97-AF65-F5344CB8AC3E}">
        <p14:creationId xmlns:p14="http://schemas.microsoft.com/office/powerpoint/2010/main" val="343075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CF3574-35B2-9186-1B05-0A8CDEBC8974}"/>
              </a:ext>
            </a:extLst>
          </p:cNvPr>
          <p:cNvSpPr>
            <a:spLocks noGrp="1"/>
          </p:cNvSpPr>
          <p:nvPr>
            <p:ph type="body" sz="quarter" idx="11"/>
          </p:nvPr>
        </p:nvSpPr>
        <p:spPr>
          <a:xfrm>
            <a:off x="762000" y="1676400"/>
            <a:ext cx="7302500" cy="4171950"/>
          </a:xfrm>
        </p:spPr>
        <p:txBody>
          <a:bodyPr>
            <a:normAutofit/>
          </a:bodyPr>
          <a:lstStyle/>
          <a:p>
            <a:r>
              <a:rPr lang="en-NL" b="0" dirty="0"/>
              <a:t>Goal: What are the main features</a:t>
            </a:r>
          </a:p>
          <a:p>
            <a:r>
              <a:rPr lang="en-NL" b="0" dirty="0"/>
              <a:t>Basic idea: Average individual predictions</a:t>
            </a:r>
          </a:p>
          <a:p>
            <a:endParaRPr lang="en-US" b="0" dirty="0"/>
          </a:p>
          <a:p>
            <a:endParaRPr lang="en-US" b="0" dirty="0"/>
          </a:p>
          <a:p>
            <a:endParaRPr lang="en-US" b="0" dirty="0"/>
          </a:p>
          <a:p>
            <a:endParaRPr lang="en-US" b="0" dirty="0"/>
          </a:p>
          <a:p>
            <a:endParaRPr lang="en-US" b="0" dirty="0"/>
          </a:p>
        </p:txBody>
      </p:sp>
      <p:sp>
        <p:nvSpPr>
          <p:cNvPr id="4" name="Title 3">
            <a:extLst>
              <a:ext uri="{FF2B5EF4-FFF2-40B4-BE49-F238E27FC236}">
                <a16:creationId xmlns:a16="http://schemas.microsoft.com/office/drawing/2014/main" id="{AB72E25C-C9A1-533A-DF30-FD6D27D2376B}"/>
              </a:ext>
            </a:extLst>
          </p:cNvPr>
          <p:cNvSpPr>
            <a:spLocks noGrp="1"/>
          </p:cNvSpPr>
          <p:nvPr>
            <p:ph type="title"/>
          </p:nvPr>
        </p:nvSpPr>
        <p:spPr>
          <a:xfrm>
            <a:off x="762000" y="715961"/>
            <a:ext cx="10083800" cy="1189038"/>
          </a:xfrm>
        </p:spPr>
        <p:txBody>
          <a:bodyPr/>
          <a:lstStyle/>
          <a:p>
            <a:r>
              <a:rPr lang="en-NL" dirty="0"/>
              <a:t>2: Local </a:t>
            </a:r>
            <a:r>
              <a:rPr lang="en-NL" dirty="0">
                <a:sym typeface="Wingdings" pitchFamily="2" charset="2"/>
              </a:rPr>
              <a:t> Global </a:t>
            </a:r>
            <a:r>
              <a:rPr lang="en-NL" dirty="0"/>
              <a:t>interpretability</a:t>
            </a:r>
          </a:p>
        </p:txBody>
      </p:sp>
      <p:sp>
        <p:nvSpPr>
          <p:cNvPr id="9" name="Title 3">
            <a:extLst>
              <a:ext uri="{FF2B5EF4-FFF2-40B4-BE49-F238E27FC236}">
                <a16:creationId xmlns:a16="http://schemas.microsoft.com/office/drawing/2014/main" id="{ABF68AC8-B500-9ADF-94E7-9AE9B21BCAA8}"/>
              </a:ext>
            </a:extLst>
          </p:cNvPr>
          <p:cNvSpPr txBox="1">
            <a:spLocks/>
          </p:cNvSpPr>
          <p:nvPr/>
        </p:nvSpPr>
        <p:spPr>
          <a:xfrm>
            <a:off x="5930900" y="4144963"/>
            <a:ext cx="863600" cy="8080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4000" b="1" kern="1200">
                <a:solidFill>
                  <a:schemeClr val="accent3"/>
                </a:solidFill>
                <a:latin typeface="+mj-lt"/>
                <a:ea typeface="+mn-ea"/>
                <a:cs typeface="+mn-cs"/>
              </a:defRPr>
            </a:lvl1pPr>
          </a:lstStyle>
          <a:p>
            <a:pPr fontAlgn="auto">
              <a:spcAft>
                <a:spcPts val="0"/>
              </a:spcAft>
            </a:pPr>
            <a:r>
              <a:rPr lang="en-NL" dirty="0">
                <a:sym typeface="Wingdings" pitchFamily="2" charset="2"/>
              </a:rPr>
              <a:t></a:t>
            </a:r>
            <a:endParaRPr lang="en-NL" dirty="0"/>
          </a:p>
        </p:txBody>
      </p:sp>
      <p:pic>
        <p:nvPicPr>
          <p:cNvPr id="7"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62205EA1-ABD3-A57A-92F0-B2C048AF5E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861" b="14831"/>
          <a:stretch/>
        </p:blipFill>
        <p:spPr bwMode="auto">
          <a:xfrm>
            <a:off x="622301" y="3122613"/>
            <a:ext cx="5308600" cy="9975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HAP values to explain the predicted cancer probabilities of two individuals. The baseline -- the average predicted probability -- is 0.066. The first woman has a low predicted risk of 0.06. Risk increasing effects such as STDs are offset by decreasing effects such as age. The second woman has a high predicted risk of 0.71. Age of 51 and 34 years of smoking increase her predicted cancer risk.">
            <a:extLst>
              <a:ext uri="{FF2B5EF4-FFF2-40B4-BE49-F238E27FC236}">
                <a16:creationId xmlns:a16="http://schemas.microsoft.com/office/drawing/2014/main" id="{76D5029B-6EE3-D096-9E13-F773949BAC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6" b="66296"/>
          <a:stretch/>
        </p:blipFill>
        <p:spPr bwMode="auto">
          <a:xfrm>
            <a:off x="622301" y="4506913"/>
            <a:ext cx="5308600" cy="9975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HAP summary plot. Low number of years on hormonal contraceptives reduce the predicted cancer risk, a large number of years increases the risk. Your regular reminder: All effects describe the behavior of the model and are not necessarily causal in the real world.">
            <a:extLst>
              <a:ext uri="{FF2B5EF4-FFF2-40B4-BE49-F238E27FC236}">
                <a16:creationId xmlns:a16="http://schemas.microsoft.com/office/drawing/2014/main" id="{E0EB46EE-24FA-C02E-9D64-71781B7B3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600" y="2373313"/>
            <a:ext cx="6078069" cy="426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58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2016970"/>
            <a:ext cx="9944100" cy="3532930"/>
          </a:xfrm>
        </p:spPr>
        <p:txBody>
          <a:bodyPr>
            <a:normAutofit/>
          </a:bodyPr>
          <a:lstStyle/>
          <a:p>
            <a:r>
              <a:rPr lang="en-GB" b="0" dirty="0"/>
              <a:t>”A computer program is said </a:t>
            </a:r>
            <a:r>
              <a:rPr lang="en-GB" dirty="0"/>
              <a:t>to learn from experience </a:t>
            </a:r>
            <a:r>
              <a:rPr lang="en-GB" i="1" dirty="0"/>
              <a:t>E</a:t>
            </a:r>
            <a:r>
              <a:rPr lang="en-GB" b="0" i="1" dirty="0"/>
              <a:t> </a:t>
            </a:r>
            <a:r>
              <a:rPr lang="en-GB" b="0" dirty="0"/>
              <a:t>with respect to some class of </a:t>
            </a:r>
            <a:r>
              <a:rPr lang="en-GB" dirty="0"/>
              <a:t>tasks </a:t>
            </a:r>
            <a:r>
              <a:rPr lang="en-GB" i="1" dirty="0"/>
              <a:t>T</a:t>
            </a:r>
            <a:r>
              <a:rPr lang="en-GB" b="0" i="1" dirty="0"/>
              <a:t> </a:t>
            </a:r>
            <a:r>
              <a:rPr lang="en-GB" b="0" dirty="0"/>
              <a:t>and </a:t>
            </a:r>
            <a:r>
              <a:rPr lang="en-GB" dirty="0"/>
              <a:t>performance measure </a:t>
            </a:r>
            <a:r>
              <a:rPr lang="en-GB" i="1" dirty="0"/>
              <a:t>P  </a:t>
            </a:r>
            <a:r>
              <a:rPr lang="en-GB" b="0" dirty="0"/>
              <a:t>if its performance at task </a:t>
            </a:r>
            <a:r>
              <a:rPr lang="en-GB" b="0" i="1" dirty="0"/>
              <a:t>T</a:t>
            </a:r>
            <a:r>
              <a:rPr lang="en-GB" b="0" dirty="0"/>
              <a:t>, as measured by </a:t>
            </a:r>
            <a:r>
              <a:rPr lang="en-GB" b="0" i="1" dirty="0"/>
              <a:t>P</a:t>
            </a:r>
            <a:r>
              <a:rPr lang="en-GB" b="0" dirty="0"/>
              <a:t>, improves with experience </a:t>
            </a:r>
            <a:r>
              <a:rPr lang="en-GB" b="0" i="1" dirty="0"/>
              <a:t>E</a:t>
            </a:r>
            <a:r>
              <a:rPr lang="en-GB" b="0" dirty="0"/>
              <a:t>.” (Samuel/Mitchell, 1959) </a:t>
            </a:r>
          </a:p>
          <a:p>
            <a:endParaRPr lang="en-US" b="0" dirty="0"/>
          </a:p>
          <a:p>
            <a:pPr marL="285750" indent="-285750">
              <a:buFont typeface="Arial" panose="020B0604020202020204" pitchFamily="34" charset="0"/>
              <a:buChar char="•"/>
            </a:pPr>
            <a:r>
              <a:rPr lang="en-US" b="0" dirty="0"/>
              <a:t>Experience: Data</a:t>
            </a:r>
          </a:p>
          <a:p>
            <a:pPr marL="285750" indent="-285750">
              <a:buFont typeface="Arial" panose="020B0604020202020204" pitchFamily="34" charset="0"/>
              <a:buChar char="•"/>
            </a:pPr>
            <a:r>
              <a:rPr lang="en-US" b="0" dirty="0"/>
              <a:t>Task: Goal</a:t>
            </a:r>
          </a:p>
          <a:p>
            <a:pPr marL="285750" indent="-285750">
              <a:buFont typeface="Arial" panose="020B0604020202020204" pitchFamily="34" charset="0"/>
              <a:buChar char="•"/>
            </a:pPr>
            <a:r>
              <a:rPr lang="en-US" b="0" dirty="0"/>
              <a:t>Performance measure: Accuracy, R</a:t>
            </a:r>
            <a:r>
              <a:rPr lang="en-US" b="0" baseline="30000" dirty="0"/>
              <a:t>2</a:t>
            </a:r>
            <a:r>
              <a:rPr lang="en-US" b="0" dirty="0"/>
              <a:t>, </a:t>
            </a:r>
            <a:r>
              <a:rPr lang="en-US" b="0" dirty="0" err="1"/>
              <a:t>etc</a:t>
            </a:r>
            <a:endParaRPr lang="en-US" b="0" dirty="0"/>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132830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2000" y="1593850"/>
            <a:ext cx="10871200" cy="4324350"/>
          </a:xfrm>
        </p:spPr>
        <p:txBody>
          <a:bodyPr>
            <a:normAutofit lnSpcReduction="10000"/>
          </a:bodyPr>
          <a:lstStyle/>
          <a:p>
            <a:r>
              <a:rPr lang="en-US" b="0" dirty="0"/>
              <a:t>Synthetic data:</a:t>
            </a:r>
          </a:p>
          <a:p>
            <a:pPr marL="285750" indent="-285750">
              <a:buFont typeface="Arial" panose="020B0604020202020204" pitchFamily="34" charset="0"/>
              <a:buChar char="•"/>
            </a:pPr>
            <a:r>
              <a:rPr lang="en-US" b="0" dirty="0"/>
              <a:t>X = 105 features (100 quantitative, 5 categorical)</a:t>
            </a:r>
          </a:p>
          <a:p>
            <a:pPr marL="285750" indent="-285750">
              <a:buFont typeface="Arial" panose="020B0604020202020204" pitchFamily="34" charset="0"/>
              <a:buChar char="•"/>
            </a:pPr>
            <a:r>
              <a:rPr lang="en-US" b="0" dirty="0"/>
              <a:t>Y = Quantitative response (depending on interaction between 3 quantitative and 1 categorical)</a:t>
            </a:r>
          </a:p>
          <a:p>
            <a:pPr marL="285750" indent="-285750">
              <a:buFont typeface="Arial" panose="020B0604020202020204" pitchFamily="34" charset="0"/>
              <a:buChar char="•"/>
            </a:pPr>
            <a:endParaRPr lang="en-US" b="0" dirty="0"/>
          </a:p>
          <a:p>
            <a:r>
              <a:rPr lang="en-US" b="0" dirty="0"/>
              <a:t>Goal:</a:t>
            </a:r>
          </a:p>
          <a:p>
            <a:pPr marL="285750" indent="-285750">
              <a:buFont typeface="Arial" panose="020B0604020202020204" pitchFamily="34" charset="0"/>
              <a:buChar char="•"/>
            </a:pPr>
            <a:r>
              <a:rPr lang="en-US" b="0" dirty="0"/>
              <a:t>Try two methods: LASSO regression and </a:t>
            </a:r>
            <a:r>
              <a:rPr lang="en-US" b="0" dirty="0" err="1"/>
              <a:t>XGBoost</a:t>
            </a:r>
            <a:endParaRPr lang="en-US" b="0" dirty="0"/>
          </a:p>
          <a:p>
            <a:pPr marL="285750" indent="-285750">
              <a:buFont typeface="Arial" panose="020B0604020202020204" pitchFamily="34" charset="0"/>
              <a:buChar char="•"/>
            </a:pPr>
            <a:r>
              <a:rPr lang="en-US" b="0" dirty="0"/>
              <a:t>Use feature importance to understand the results of </a:t>
            </a:r>
            <a:r>
              <a:rPr lang="en-US" b="0" dirty="0" err="1"/>
              <a:t>XGBoost</a:t>
            </a:r>
            <a:endParaRPr lang="en-US" b="0" dirty="0"/>
          </a:p>
          <a:p>
            <a:endParaRPr lang="en-US" b="0" dirty="0"/>
          </a:p>
          <a:p>
            <a:r>
              <a:rPr lang="en-US" b="0" dirty="0"/>
              <a:t>Instructions:</a:t>
            </a:r>
          </a:p>
          <a:p>
            <a:pPr marL="285750" indent="-285750">
              <a:buFont typeface="Arial" panose="020B0604020202020204" pitchFamily="34" charset="0"/>
              <a:buChar char="•"/>
            </a:pPr>
            <a:r>
              <a:rPr lang="en-US" b="0" dirty="0"/>
              <a:t>Read the code line by line</a:t>
            </a:r>
          </a:p>
          <a:p>
            <a:pPr marL="285750" indent="-285750">
              <a:buFont typeface="Arial" panose="020B0604020202020204" pitchFamily="34" charset="0"/>
              <a:buChar char="•"/>
            </a:pPr>
            <a:r>
              <a:rPr lang="en-US" b="0" dirty="0"/>
              <a:t>Run de code</a:t>
            </a:r>
          </a:p>
          <a:p>
            <a:pPr marL="285750" indent="-285750">
              <a:buFont typeface="Arial" panose="020B0604020202020204" pitchFamily="34" charset="0"/>
              <a:buChar char="•"/>
            </a:pPr>
            <a:r>
              <a:rPr lang="en-US" b="0" dirty="0"/>
              <a:t>Adapt the code with other possible outputs in the data (e.g. more number of features)</a:t>
            </a:r>
          </a:p>
          <a:p>
            <a:pPr marL="285750" indent="-285750">
              <a:buFont typeface="Arial" panose="020B0604020202020204" pitchFamily="34" charset="0"/>
              <a:buChar char="•"/>
            </a:pPr>
            <a:endParaRPr lang="en-US" b="0"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Exercise</a:t>
            </a:r>
            <a:endParaRPr lang="en-NL" dirty="0"/>
          </a:p>
        </p:txBody>
      </p:sp>
    </p:spTree>
    <p:extLst>
      <p:ext uri="{BB962C8B-B14F-4D97-AF65-F5344CB8AC3E}">
        <p14:creationId xmlns:p14="http://schemas.microsoft.com/office/powerpoint/2010/main" val="2658202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lnSpcReduction="10000"/>
          </a:bodyPr>
          <a:lstStyle/>
          <a:p>
            <a:r>
              <a:rPr lang="en-US" dirty="0"/>
              <a:t>Missing data imputation</a:t>
            </a:r>
          </a:p>
          <a:p>
            <a:endParaRPr lang="en-GB" dirty="0"/>
          </a:p>
          <a:p>
            <a:r>
              <a:rPr lang="en-US" altLang="en-US" dirty="0"/>
              <a:t>Prediction</a:t>
            </a:r>
            <a:r>
              <a:rPr lang="en-US" altLang="en-US" b="0" dirty="0"/>
              <a:t> of outcomes with interpretability at the individual level (LIME, SHAP)</a:t>
            </a:r>
          </a:p>
          <a:p>
            <a:endParaRPr lang="en-GB" dirty="0"/>
          </a:p>
          <a:p>
            <a:r>
              <a:rPr lang="en-GB" dirty="0"/>
              <a:t>Theory building:</a:t>
            </a:r>
          </a:p>
          <a:p>
            <a:pPr marL="285750" indent="-285750">
              <a:buFontTx/>
              <a:buChar char="-"/>
            </a:pPr>
            <a:r>
              <a:rPr lang="en-GB" b="0" dirty="0"/>
              <a:t>Able to detect higher-order interactions and other complicated </a:t>
            </a:r>
            <a:r>
              <a:rPr lang="en-US" b="0" dirty="0"/>
              <a:t>responses</a:t>
            </a:r>
          </a:p>
          <a:p>
            <a:pPr marL="285750" indent="-285750">
              <a:buFontTx/>
              <a:buChar char="-"/>
            </a:pPr>
            <a:r>
              <a:rPr lang="en-US" b="0" dirty="0"/>
              <a:t>Run the ML model </a:t>
            </a:r>
            <a:r>
              <a:rPr lang="en-US" b="0" dirty="0">
                <a:sym typeface="Wingdings" pitchFamily="2" charset="2"/>
              </a:rPr>
              <a:t> Does it increase prediction compared to the traditional model?</a:t>
            </a:r>
          </a:p>
          <a:p>
            <a:pPr marL="569214" lvl="1" indent="-285750">
              <a:buFontTx/>
              <a:buChar char="-"/>
            </a:pPr>
            <a:r>
              <a:rPr lang="en-US" b="0" dirty="0"/>
              <a:t>You may be missing an important variable </a:t>
            </a:r>
          </a:p>
          <a:p>
            <a:pPr marL="569214" lvl="1" indent="-285750">
              <a:buFontTx/>
              <a:buChar char="-"/>
            </a:pPr>
            <a:r>
              <a:rPr lang="en-US" dirty="0"/>
              <a:t>Your model may be missing interactions</a:t>
            </a:r>
          </a:p>
          <a:p>
            <a:pPr marL="569214" lvl="1" indent="-285750">
              <a:buFontTx/>
              <a:buChar char="-"/>
            </a:pPr>
            <a:r>
              <a:rPr lang="en-US" dirty="0"/>
              <a:t>Evaluate using interpretability tools</a:t>
            </a:r>
          </a:p>
          <a:p>
            <a:pPr marL="569214" lvl="1" indent="-285750">
              <a:buFontTx/>
              <a:buChar char="-"/>
            </a:pPr>
            <a:endParaRPr lang="en-US"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1999" y="715961"/>
            <a:ext cx="9878291" cy="1189038"/>
          </a:xfrm>
        </p:spPr>
        <p:txBody>
          <a:bodyPr/>
          <a:lstStyle/>
          <a:p>
            <a:r>
              <a:rPr lang="en-US" dirty="0"/>
              <a:t>Recap: uses of ML in epidemiology</a:t>
            </a:r>
            <a:endParaRPr lang="en-NL" dirty="0"/>
          </a:p>
        </p:txBody>
      </p:sp>
    </p:spTree>
    <p:extLst>
      <p:ext uri="{BB962C8B-B14F-4D97-AF65-F5344CB8AC3E}">
        <p14:creationId xmlns:p14="http://schemas.microsoft.com/office/powerpoint/2010/main" val="54317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9982201" cy="3670300"/>
          </a:xfrm>
        </p:spPr>
        <p:txBody>
          <a:bodyPr>
            <a:normAutofit/>
          </a:bodyPr>
          <a:lstStyle/>
          <a:p>
            <a:endParaRPr lang="en-GB" dirty="0"/>
          </a:p>
          <a:p>
            <a:r>
              <a:rPr lang="en-GB" b="0" dirty="0"/>
              <a:t>Use the following questions when using ML in epidemiology:</a:t>
            </a:r>
          </a:p>
          <a:p>
            <a:pPr marL="285750" indent="-285750">
              <a:buFont typeface="Arial" panose="020B0604020202020204" pitchFamily="34" charset="0"/>
              <a:buChar char="•"/>
            </a:pPr>
            <a:r>
              <a:rPr lang="en-GB" dirty="0"/>
              <a:t>How much better does the ML ? </a:t>
            </a:r>
            <a:r>
              <a:rPr lang="en-GB" b="0" dirty="0">
                <a:sym typeface="Wingdings" pitchFamily="2" charset="2"/>
              </a:rPr>
              <a:t> Use cross-validation to evaluate. Don’t use fancy methods if they are not better than simple methods.</a:t>
            </a:r>
          </a:p>
          <a:p>
            <a:pPr marL="285750" indent="-285750">
              <a:buFont typeface="Arial" panose="020B0604020202020204" pitchFamily="34" charset="0"/>
              <a:buChar char="•"/>
            </a:pPr>
            <a:r>
              <a:rPr lang="en-GB" dirty="0"/>
              <a:t>What have we learned? </a:t>
            </a:r>
            <a:r>
              <a:rPr lang="en-GB" b="0" dirty="0">
                <a:sym typeface="Wingdings" pitchFamily="2" charset="2"/>
              </a:rPr>
              <a:t> Interpretability helps here</a:t>
            </a:r>
            <a:endParaRPr lang="en-GB" dirty="0"/>
          </a:p>
          <a:p>
            <a:pPr marL="285750" indent="-285750">
              <a:buFont typeface="Arial" panose="020B0604020202020204" pitchFamily="34" charset="0"/>
              <a:buChar char="•"/>
            </a:pPr>
            <a:r>
              <a:rPr lang="en-GB" dirty="0"/>
              <a:t>Is our method able to generalize? </a:t>
            </a:r>
            <a:r>
              <a:rPr lang="en-GB" dirty="0">
                <a:sym typeface="Wingdings" pitchFamily="2" charset="2"/>
              </a:rPr>
              <a:t> </a:t>
            </a:r>
            <a:r>
              <a:rPr lang="en-GB" b="0" dirty="0">
                <a:sym typeface="Wingdings" pitchFamily="2" charset="2"/>
              </a:rPr>
              <a:t>If we use our algorithm to predict new observations, make sure it keeps predicting well (i.e., do not blindly trust it)</a:t>
            </a:r>
            <a:endParaRPr lang="en-GB" dirty="0"/>
          </a:p>
          <a:p>
            <a:pPr marL="285750" indent="-285750">
              <a:buFont typeface="Arial" panose="020B0604020202020204" pitchFamily="34" charset="0"/>
              <a:buChar char="•"/>
            </a:pPr>
            <a:r>
              <a:rPr lang="en-GB" dirty="0"/>
              <a:t>Is our algorithm fair? </a:t>
            </a:r>
            <a:r>
              <a:rPr lang="en-GB" dirty="0">
                <a:sym typeface="Wingdings" pitchFamily="2" charset="2"/>
              </a:rPr>
              <a:t> </a:t>
            </a:r>
            <a:r>
              <a:rPr lang="en-GB" dirty="0"/>
              <a:t> </a:t>
            </a:r>
            <a:r>
              <a:rPr lang="en-GB" b="0" dirty="0"/>
              <a:t>http://</a:t>
            </a:r>
            <a:r>
              <a:rPr lang="en-GB" b="0" dirty="0" err="1"/>
              <a:t>aequitas.dssg.io</a:t>
            </a:r>
            <a:r>
              <a:rPr lang="en-GB" b="0" dirty="0"/>
              <a:t>/audit/_g5htt_b/</a:t>
            </a:r>
            <a:r>
              <a:rPr lang="en-GB" b="0" dirty="0" err="1"/>
              <a:t>compas_for_aequitas</a:t>
            </a:r>
            <a:r>
              <a:rPr lang="en-GB" b="0" dirty="0"/>
              <a:t>/</a:t>
            </a:r>
          </a:p>
          <a:p>
            <a:endParaRPr lang="en-GB" dirty="0"/>
          </a:p>
          <a:p>
            <a:endParaRPr lang="en-GB"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Final remarks</a:t>
            </a:r>
            <a:endParaRPr lang="en-NL" dirty="0"/>
          </a:p>
        </p:txBody>
      </p:sp>
    </p:spTree>
    <p:extLst>
      <p:ext uri="{BB962C8B-B14F-4D97-AF65-F5344CB8AC3E}">
        <p14:creationId xmlns:p14="http://schemas.microsoft.com/office/powerpoint/2010/main" val="85108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2016970"/>
            <a:ext cx="9944100" cy="3799630"/>
          </a:xfrm>
        </p:spPr>
        <p:txBody>
          <a:bodyPr>
            <a:normAutofit/>
          </a:bodyPr>
          <a:lstStyle/>
          <a:p>
            <a:r>
              <a:rPr lang="en-GB" dirty="0"/>
              <a:t>Supervised ML: </a:t>
            </a:r>
            <a:r>
              <a:rPr lang="en-GB" b="0" dirty="0"/>
              <a:t>Provide labels. Performance = discrepancy between predicted labels and real labels</a:t>
            </a:r>
            <a:endParaRPr lang="en-GB" dirty="0"/>
          </a:p>
          <a:p>
            <a:pPr marL="285750" indent="-285750">
              <a:buFont typeface="Arial" panose="020B0604020202020204" pitchFamily="34" charset="0"/>
              <a:buChar char="•"/>
            </a:pPr>
            <a:r>
              <a:rPr lang="en-GB" b="0" dirty="0"/>
              <a:t>Regression</a:t>
            </a:r>
          </a:p>
          <a:p>
            <a:pPr marL="285750" indent="-285750">
              <a:buFont typeface="Arial" panose="020B0604020202020204" pitchFamily="34" charset="0"/>
              <a:buChar char="•"/>
            </a:pPr>
            <a:r>
              <a:rPr lang="en-GB" b="0" dirty="0"/>
              <a:t>Classification</a:t>
            </a:r>
          </a:p>
          <a:p>
            <a:endParaRPr lang="en-GB" b="0" dirty="0"/>
          </a:p>
          <a:p>
            <a:endParaRPr lang="en-GB" b="0" dirty="0"/>
          </a:p>
          <a:p>
            <a:r>
              <a:rPr lang="en-GB" dirty="0"/>
              <a:t>Unsupervised ML: </a:t>
            </a:r>
            <a:r>
              <a:rPr lang="en-GB" b="0" dirty="0"/>
              <a:t>No labels. Performance = reduction of some error </a:t>
            </a:r>
          </a:p>
          <a:p>
            <a:pPr marL="285750" indent="-285750">
              <a:buFont typeface="Arial" panose="020B0604020202020204" pitchFamily="34" charset="0"/>
              <a:buChar char="•"/>
            </a:pPr>
            <a:r>
              <a:rPr lang="en-GB" b="0" dirty="0"/>
              <a:t>Clustering (e.g. cluster points so they are as close as possible within clusters, as far as possible between clusters)</a:t>
            </a:r>
          </a:p>
          <a:p>
            <a:pPr marL="285750" indent="-285750">
              <a:buFont typeface="Arial" panose="020B0604020202020204" pitchFamily="34" charset="0"/>
              <a:buChar char="•"/>
            </a:pPr>
            <a:r>
              <a:rPr lang="en-GB" b="0" dirty="0"/>
              <a:t>Dimensionality reduction (e.g. combine variables to maximize the amount of variability contained)</a:t>
            </a:r>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346342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95C2B-23E0-FC19-6E2B-0AB332307383}"/>
              </a:ext>
            </a:extLst>
          </p:cNvPr>
          <p:cNvSpPr>
            <a:spLocks noGrp="1"/>
          </p:cNvSpPr>
          <p:nvPr>
            <p:ph type="body" sz="quarter" idx="11"/>
          </p:nvPr>
        </p:nvSpPr>
        <p:spPr>
          <a:xfrm>
            <a:off x="762000" y="1579418"/>
            <a:ext cx="9944100" cy="4738255"/>
          </a:xfrm>
        </p:spPr>
        <p:txBody>
          <a:bodyPr>
            <a:normAutofit/>
          </a:bodyPr>
          <a:lstStyle/>
          <a:p>
            <a:endParaRPr lang="en-US" b="0" dirty="0"/>
          </a:p>
          <a:p>
            <a:pPr marL="285750" indent="-285750">
              <a:buFont typeface="Arial" panose="020B0604020202020204" pitchFamily="34" charset="0"/>
              <a:buChar char="•"/>
            </a:pPr>
            <a:r>
              <a:rPr lang="en-US" b="0" dirty="0"/>
              <a:t>Typically focuses on large, </a:t>
            </a:r>
            <a:r>
              <a:rPr lang="en-US" dirty="0"/>
              <a:t>high-dimensional</a:t>
            </a:r>
            <a:r>
              <a:rPr lang="en-US" b="0" dirty="0"/>
              <a:t> datasets with interactions between features</a:t>
            </a:r>
          </a:p>
          <a:p>
            <a:pPr marL="285750" indent="-285750">
              <a:buFont typeface="Arial" panose="020B0604020202020204" pitchFamily="34" charset="0"/>
              <a:buChar char="•"/>
            </a:pPr>
            <a:endParaRPr lang="en-US" b="0" dirty="0"/>
          </a:p>
          <a:p>
            <a:pPr marL="285750" indent="-285750">
              <a:buFontTx/>
              <a:buChar char="-"/>
            </a:pPr>
            <a:endParaRPr lang="en-US" b="0" dirty="0"/>
          </a:p>
          <a:p>
            <a:pPr marL="285750" indent="-285750">
              <a:buFont typeface="Arial" panose="020B0604020202020204" pitchFamily="34" charset="0"/>
              <a:buChar char="•"/>
            </a:pPr>
            <a:r>
              <a:rPr lang="en-NL" dirty="0"/>
              <a:t>Output-driven</a:t>
            </a:r>
            <a:r>
              <a:rPr lang="en-NL" b="0" dirty="0"/>
              <a:t>: </a:t>
            </a:r>
          </a:p>
          <a:p>
            <a:pPr marL="569214" lvl="1" indent="-285750"/>
            <a:r>
              <a:rPr lang="en-US" b="0" dirty="0"/>
              <a:t>Typically aims to </a:t>
            </a:r>
            <a:r>
              <a:rPr lang="en-US" dirty="0"/>
              <a:t>solve a problem </a:t>
            </a:r>
            <a:r>
              <a:rPr lang="en-US" b="0" dirty="0"/>
              <a:t>(rather than to test a hypothesis)</a:t>
            </a:r>
            <a:endParaRPr lang="en-NL" dirty="0"/>
          </a:p>
          <a:p>
            <a:pPr marL="569214" lvl="1" indent="-285750"/>
            <a:r>
              <a:rPr lang="en-NL" b="0" dirty="0"/>
              <a:t>Emphasizes predictive accuracy</a:t>
            </a:r>
            <a:r>
              <a:rPr lang="en-US" dirty="0"/>
              <a:t>: </a:t>
            </a:r>
            <a:r>
              <a:rPr lang="en-NL" b="0" dirty="0"/>
              <a:t>Uses theory if it improves accuracy (to build new features)</a:t>
            </a:r>
          </a:p>
          <a:p>
            <a:pPr marL="285750" indent="-285750">
              <a:buFontTx/>
              <a:buChar char="-"/>
            </a:pPr>
            <a:endParaRPr lang="en-NL" dirty="0"/>
          </a:p>
          <a:p>
            <a:pPr marL="285750" indent="-285750">
              <a:buFontTx/>
              <a:buChar char="-"/>
            </a:pPr>
            <a:endParaRPr lang="en-NL" dirty="0"/>
          </a:p>
          <a:p>
            <a:r>
              <a:rPr lang="en-NL" b="0" i="1" dirty="0"/>
              <a:t>Cannot and should not replace thinking about causation</a:t>
            </a:r>
          </a:p>
          <a:p>
            <a:endParaRPr lang="en-US" b="0" dirty="0"/>
          </a:p>
          <a:p>
            <a:endParaRPr lang="en-US" b="0" dirty="0"/>
          </a:p>
          <a:p>
            <a:pPr marL="285750" indent="-285750">
              <a:buFontTx/>
              <a:buChar char="-"/>
            </a:pPr>
            <a:endParaRPr lang="en-NL" dirty="0"/>
          </a:p>
        </p:txBody>
      </p:sp>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Machine learning</a:t>
            </a:r>
            <a:endParaRPr lang="en-NL" dirty="0"/>
          </a:p>
        </p:txBody>
      </p:sp>
    </p:spTree>
    <p:extLst>
      <p:ext uri="{BB962C8B-B14F-4D97-AF65-F5344CB8AC3E}">
        <p14:creationId xmlns:p14="http://schemas.microsoft.com/office/powerpoint/2010/main" val="14262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A70F310A-1CC6-65A5-1C7E-3135E364F3F6}"/>
              </a:ext>
            </a:extLst>
          </p:cNvPr>
          <p:cNvSpPr>
            <a:spLocks noGrp="1"/>
          </p:cNvSpPr>
          <p:nvPr>
            <p:ph type="title"/>
          </p:nvPr>
        </p:nvSpPr>
        <p:spPr>
          <a:xfrm>
            <a:off x="762000" y="715961"/>
            <a:ext cx="8239496" cy="1189038"/>
          </a:xfrm>
        </p:spPr>
        <p:txBody>
          <a:bodyPr/>
          <a:lstStyle/>
          <a:p>
            <a:r>
              <a:rPr lang="en-US" dirty="0"/>
              <a:t>Algorithm of the day: </a:t>
            </a:r>
            <a:r>
              <a:rPr lang="en-US" dirty="0" err="1"/>
              <a:t>XGBoost</a:t>
            </a:r>
            <a:endParaRPr lang="en-NL" dirty="0"/>
          </a:p>
        </p:txBody>
      </p:sp>
      <p:pic>
        <p:nvPicPr>
          <p:cNvPr id="15362" name="Picture 2" descr="Both random forest and GBDT build a model consisting of multiple decision trees.">
            <a:extLst>
              <a:ext uri="{FF2B5EF4-FFF2-40B4-BE49-F238E27FC236}">
                <a16:creationId xmlns:a16="http://schemas.microsoft.com/office/drawing/2014/main" id="{D6DD5F55-D5F8-4B24-C030-6E1364573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199" y="4233015"/>
            <a:ext cx="2997199" cy="187824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Flow chart of XGBoost.">
            <a:extLst>
              <a:ext uri="{FF2B5EF4-FFF2-40B4-BE49-F238E27FC236}">
                <a16:creationId xmlns:a16="http://schemas.microsoft.com/office/drawing/2014/main" id="{F56CE601-0424-C903-208E-B5681CAA4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556" y="3481843"/>
            <a:ext cx="4146574" cy="26294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AA7683-02D6-81C3-01B5-CBE1CF9301CD}"/>
              </a:ext>
            </a:extLst>
          </p:cNvPr>
          <p:cNvSpPr txBox="1"/>
          <p:nvPr/>
        </p:nvSpPr>
        <p:spPr>
          <a:xfrm>
            <a:off x="7571556" y="6111259"/>
            <a:ext cx="1407758" cy="307777"/>
          </a:xfrm>
          <a:prstGeom prst="rect">
            <a:avLst/>
          </a:prstGeom>
          <a:noFill/>
        </p:spPr>
        <p:txBody>
          <a:bodyPr wrap="none" rtlCol="0">
            <a:spAutoFit/>
          </a:bodyPr>
          <a:lstStyle/>
          <a:p>
            <a:r>
              <a:rPr lang="en-NL" sz="1400" dirty="0">
                <a:solidFill>
                  <a:schemeClr val="bg1">
                    <a:lumMod val="50000"/>
                  </a:schemeClr>
                </a:solidFill>
              </a:rPr>
              <a:t>Guo et al, 2020</a:t>
            </a:r>
          </a:p>
        </p:txBody>
      </p:sp>
      <p:sp>
        <p:nvSpPr>
          <p:cNvPr id="6" name="Text Placeholder 5">
            <a:extLst>
              <a:ext uri="{FF2B5EF4-FFF2-40B4-BE49-F238E27FC236}">
                <a16:creationId xmlns:a16="http://schemas.microsoft.com/office/drawing/2014/main" id="{110607C9-A199-158A-E92C-5516BF1F3D28}"/>
              </a:ext>
            </a:extLst>
          </p:cNvPr>
          <p:cNvSpPr>
            <a:spLocks noGrp="1"/>
          </p:cNvSpPr>
          <p:nvPr>
            <p:ph type="body" sz="quarter" idx="11"/>
          </p:nvPr>
        </p:nvSpPr>
        <p:spPr>
          <a:xfrm>
            <a:off x="762000" y="1905000"/>
            <a:ext cx="9677400" cy="1189038"/>
          </a:xfrm>
        </p:spPr>
        <p:txBody>
          <a:bodyPr/>
          <a:lstStyle/>
          <a:p>
            <a:r>
              <a:rPr lang="en-NL" dirty="0"/>
              <a:t>Army of weak learners </a:t>
            </a:r>
            <a:r>
              <a:rPr lang="en-NL" dirty="0">
                <a:sym typeface="Wingdings" pitchFamily="2" charset="2"/>
              </a:rPr>
              <a:t> Strong predictors </a:t>
            </a:r>
            <a:r>
              <a:rPr lang="en-NL" b="0" dirty="0">
                <a:sym typeface="Wingdings" pitchFamily="2" charset="2"/>
              </a:rPr>
              <a:t>(~wisdom of crowds)</a:t>
            </a:r>
          </a:p>
          <a:p>
            <a:endParaRPr lang="en-NL" dirty="0">
              <a:sym typeface="Wingdings" pitchFamily="2" charset="2"/>
            </a:endParaRPr>
          </a:p>
          <a:p>
            <a:r>
              <a:rPr lang="en-GB" b="0" dirty="0"/>
              <a:t>Boosting: Incrementally build trees to fix observations previously miscategorized</a:t>
            </a:r>
            <a:endParaRPr lang="en-NL" b="0" dirty="0"/>
          </a:p>
        </p:txBody>
      </p:sp>
      <p:sp>
        <p:nvSpPr>
          <p:cNvPr id="7" name="TextBox 6">
            <a:extLst>
              <a:ext uri="{FF2B5EF4-FFF2-40B4-BE49-F238E27FC236}">
                <a16:creationId xmlns:a16="http://schemas.microsoft.com/office/drawing/2014/main" id="{CD4140B7-1C81-F5DB-185A-829FC6A7231A}"/>
              </a:ext>
            </a:extLst>
          </p:cNvPr>
          <p:cNvSpPr txBox="1"/>
          <p:nvPr/>
        </p:nvSpPr>
        <p:spPr>
          <a:xfrm>
            <a:off x="4140200" y="6111260"/>
            <a:ext cx="784189" cy="307777"/>
          </a:xfrm>
          <a:prstGeom prst="rect">
            <a:avLst/>
          </a:prstGeom>
          <a:noFill/>
        </p:spPr>
        <p:txBody>
          <a:bodyPr wrap="none" rtlCol="0">
            <a:spAutoFit/>
          </a:bodyPr>
          <a:lstStyle/>
          <a:p>
            <a:r>
              <a:rPr lang="en-NL" sz="1400" dirty="0">
                <a:solidFill>
                  <a:schemeClr val="bg1">
                    <a:lumMod val="50000"/>
                  </a:schemeClr>
                </a:solidFill>
              </a:rPr>
              <a:t>NVIDIA</a:t>
            </a:r>
            <a:endParaRPr lang="en-NL" dirty="0">
              <a:solidFill>
                <a:schemeClr val="bg1">
                  <a:lumMod val="50000"/>
                </a:schemeClr>
              </a:solidFill>
            </a:endParaRPr>
          </a:p>
        </p:txBody>
      </p:sp>
      <p:pic>
        <p:nvPicPr>
          <p:cNvPr id="15366" name="Picture 6" descr="Decision Trees modified">
            <a:extLst>
              <a:ext uri="{FF2B5EF4-FFF2-40B4-BE49-F238E27FC236}">
                <a16:creationId xmlns:a16="http://schemas.microsoft.com/office/drawing/2014/main" id="{2DC5FAB4-677C-73DD-2B39-B08851761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43006"/>
            <a:ext cx="2997200" cy="18682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C5A7B9E-D5D0-29C2-4B95-AB282D4DBE76}"/>
              </a:ext>
            </a:extLst>
          </p:cNvPr>
          <p:cNvSpPr txBox="1"/>
          <p:nvPr/>
        </p:nvSpPr>
        <p:spPr>
          <a:xfrm>
            <a:off x="694906" y="6111261"/>
            <a:ext cx="1140056" cy="307777"/>
          </a:xfrm>
          <a:prstGeom prst="rect">
            <a:avLst/>
          </a:prstGeom>
          <a:noFill/>
        </p:spPr>
        <p:txBody>
          <a:bodyPr wrap="none" rtlCol="0">
            <a:spAutoFit/>
          </a:bodyPr>
          <a:lstStyle/>
          <a:p>
            <a:r>
              <a:rPr lang="en-NL" sz="1400" dirty="0">
                <a:solidFill>
                  <a:schemeClr val="bg1">
                    <a:lumMod val="50000"/>
                  </a:schemeClr>
                </a:solidFill>
              </a:rPr>
              <a:t>Xoriant.com</a:t>
            </a:r>
          </a:p>
        </p:txBody>
      </p:sp>
      <p:sp>
        <p:nvSpPr>
          <p:cNvPr id="9" name="TextBox 8">
            <a:extLst>
              <a:ext uri="{FF2B5EF4-FFF2-40B4-BE49-F238E27FC236}">
                <a16:creationId xmlns:a16="http://schemas.microsoft.com/office/drawing/2014/main" id="{6F18B281-9609-E788-CCEC-44DD75998D3B}"/>
              </a:ext>
            </a:extLst>
          </p:cNvPr>
          <p:cNvSpPr txBox="1"/>
          <p:nvPr/>
        </p:nvSpPr>
        <p:spPr>
          <a:xfrm>
            <a:off x="694906" y="3873674"/>
            <a:ext cx="1531188" cy="369332"/>
          </a:xfrm>
          <a:prstGeom prst="rect">
            <a:avLst/>
          </a:prstGeom>
          <a:noFill/>
        </p:spPr>
        <p:txBody>
          <a:bodyPr wrap="none" rtlCol="0">
            <a:spAutoFit/>
          </a:bodyPr>
          <a:lstStyle/>
          <a:p>
            <a:r>
              <a:rPr lang="en-NL" dirty="0"/>
              <a:t>Decision tree</a:t>
            </a:r>
          </a:p>
        </p:txBody>
      </p:sp>
      <p:sp>
        <p:nvSpPr>
          <p:cNvPr id="15" name="TextBox 14">
            <a:extLst>
              <a:ext uri="{FF2B5EF4-FFF2-40B4-BE49-F238E27FC236}">
                <a16:creationId xmlns:a16="http://schemas.microsoft.com/office/drawing/2014/main" id="{6975F0F8-6D66-0EB1-64B9-9A7BB4F4C4FA}"/>
              </a:ext>
            </a:extLst>
          </p:cNvPr>
          <p:cNvSpPr txBox="1"/>
          <p:nvPr/>
        </p:nvSpPr>
        <p:spPr>
          <a:xfrm>
            <a:off x="4069512" y="3852998"/>
            <a:ext cx="3300904" cy="369332"/>
          </a:xfrm>
          <a:prstGeom prst="rect">
            <a:avLst/>
          </a:prstGeom>
          <a:noFill/>
        </p:spPr>
        <p:txBody>
          <a:bodyPr wrap="none" rtlCol="0">
            <a:spAutoFit/>
          </a:bodyPr>
          <a:lstStyle/>
          <a:p>
            <a:r>
              <a:rPr lang="en-NL" dirty="0"/>
              <a:t>Ensemble (e.g. random forest)</a:t>
            </a:r>
          </a:p>
        </p:txBody>
      </p:sp>
      <p:sp>
        <p:nvSpPr>
          <p:cNvPr id="16" name="TextBox 15">
            <a:extLst>
              <a:ext uri="{FF2B5EF4-FFF2-40B4-BE49-F238E27FC236}">
                <a16:creationId xmlns:a16="http://schemas.microsoft.com/office/drawing/2014/main" id="{1757B441-0FB9-3A37-40EB-0F7A568F1F36}"/>
              </a:ext>
            </a:extLst>
          </p:cNvPr>
          <p:cNvSpPr txBox="1"/>
          <p:nvPr/>
        </p:nvSpPr>
        <p:spPr>
          <a:xfrm>
            <a:off x="7571556" y="3103274"/>
            <a:ext cx="2031325" cy="369332"/>
          </a:xfrm>
          <a:prstGeom prst="rect">
            <a:avLst/>
          </a:prstGeom>
          <a:noFill/>
        </p:spPr>
        <p:txBody>
          <a:bodyPr wrap="none" rtlCol="0">
            <a:spAutoFit/>
          </a:bodyPr>
          <a:lstStyle/>
          <a:p>
            <a:r>
              <a:rPr lang="en-NL" dirty="0"/>
              <a:t>Gradient Boosting</a:t>
            </a:r>
          </a:p>
        </p:txBody>
      </p:sp>
    </p:spTree>
    <p:extLst>
      <p:ext uri="{BB962C8B-B14F-4D97-AF65-F5344CB8AC3E}">
        <p14:creationId xmlns:p14="http://schemas.microsoft.com/office/powerpoint/2010/main" val="321469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lnSpcReduction="10000"/>
          </a:bodyPr>
          <a:lstStyle/>
          <a:p>
            <a:r>
              <a:rPr lang="en-US" dirty="0"/>
              <a:t>Missing data imputation</a:t>
            </a:r>
          </a:p>
          <a:p>
            <a:endParaRPr lang="en-GB" dirty="0"/>
          </a:p>
          <a:p>
            <a:r>
              <a:rPr lang="en-US" altLang="en-US" dirty="0"/>
              <a:t>Prediction</a:t>
            </a:r>
            <a:r>
              <a:rPr lang="en-US" altLang="en-US" b="0" dirty="0"/>
              <a:t> of outcomes with interpretability at the individual level (LIME, SHAP)</a:t>
            </a:r>
          </a:p>
          <a:p>
            <a:endParaRPr lang="en-GB" dirty="0"/>
          </a:p>
          <a:p>
            <a:r>
              <a:rPr lang="en-GB" dirty="0"/>
              <a:t>Theory building:</a:t>
            </a:r>
          </a:p>
          <a:p>
            <a:pPr marL="285750" indent="-285750">
              <a:buFont typeface="Arial" panose="020B0604020202020204" pitchFamily="34" charset="0"/>
              <a:buChar char="•"/>
            </a:pPr>
            <a:r>
              <a:rPr lang="en-GB" b="0" dirty="0"/>
              <a:t>ML can detect higher-order interactions and other complicated </a:t>
            </a:r>
            <a:r>
              <a:rPr lang="en-US" b="0" dirty="0"/>
              <a:t>responses</a:t>
            </a:r>
          </a:p>
          <a:p>
            <a:pPr marL="285750" indent="-285750">
              <a:buFont typeface="Arial" panose="020B0604020202020204" pitchFamily="34" charset="0"/>
              <a:buChar char="•"/>
            </a:pPr>
            <a:r>
              <a:rPr lang="en-US" b="0" dirty="0"/>
              <a:t>Run the ML model </a:t>
            </a:r>
            <a:r>
              <a:rPr lang="en-US" b="0" dirty="0">
                <a:sym typeface="Wingdings" pitchFamily="2" charset="2"/>
              </a:rPr>
              <a:t> Does it increase prediction compared to the traditional model?</a:t>
            </a:r>
          </a:p>
          <a:p>
            <a:pPr marL="569214" lvl="1" indent="-285750"/>
            <a:r>
              <a:rPr lang="en-US" b="0" dirty="0"/>
              <a:t>You may be missing an important variable</a:t>
            </a:r>
          </a:p>
          <a:p>
            <a:pPr marL="569214" lvl="1" indent="-285750"/>
            <a:r>
              <a:rPr lang="en-US" dirty="0"/>
              <a:t>Your model may be missing interactions</a:t>
            </a:r>
          </a:p>
          <a:p>
            <a:pPr marL="285750" indent="-285750">
              <a:buFont typeface="Arial" panose="020B0604020202020204" pitchFamily="34" charset="0"/>
              <a:buChar char="•"/>
            </a:pPr>
            <a:r>
              <a:rPr lang="en-US" b="0" dirty="0"/>
              <a:t>Evaluate model using interpretability tools</a:t>
            </a:r>
          </a:p>
          <a:p>
            <a:pPr lvl="1" indent="0">
              <a:buNone/>
            </a:pPr>
            <a:endParaRPr lang="en-US" dirty="0"/>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Some uses of ML in epidemiology</a:t>
            </a:r>
            <a:endParaRPr lang="en-NL" dirty="0"/>
          </a:p>
        </p:txBody>
      </p:sp>
      <p:pic>
        <p:nvPicPr>
          <p:cNvPr id="5" name="Picture 2">
            <a:extLst>
              <a:ext uri="{FF2B5EF4-FFF2-40B4-BE49-F238E27FC236}">
                <a16:creationId xmlns:a16="http://schemas.microsoft.com/office/drawing/2014/main" id="{A8F2869D-E854-4EFF-79A6-88CA8ABD3F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88"/>
          <a:stretch/>
        </p:blipFill>
        <p:spPr bwMode="auto">
          <a:xfrm>
            <a:off x="7294767" y="4444999"/>
            <a:ext cx="3413458" cy="202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06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5EA4-9F16-8E9D-39EA-FD3EC5434C4C}"/>
              </a:ext>
            </a:extLst>
          </p:cNvPr>
          <p:cNvSpPr>
            <a:spLocks noGrp="1"/>
          </p:cNvSpPr>
          <p:nvPr>
            <p:ph type="body" sz="quarter" idx="11"/>
          </p:nvPr>
        </p:nvSpPr>
        <p:spPr>
          <a:xfrm>
            <a:off x="761999" y="1905000"/>
            <a:ext cx="8851557" cy="3670300"/>
          </a:xfrm>
        </p:spPr>
        <p:txBody>
          <a:bodyPr>
            <a:normAutofit/>
          </a:bodyPr>
          <a:lstStyle/>
          <a:p>
            <a:r>
              <a:rPr lang="en-US" dirty="0"/>
              <a:t>Issue 1: Overfitting</a:t>
            </a:r>
            <a:endParaRPr lang="en-GB" dirty="0"/>
          </a:p>
          <a:p>
            <a:pPr marL="285750" indent="-285750">
              <a:buFontTx/>
              <a:buChar char="-"/>
            </a:pPr>
            <a:r>
              <a:rPr lang="en-US" altLang="en-US" b="0" dirty="0"/>
              <a:t>Lots of data and features </a:t>
            </a:r>
            <a:r>
              <a:rPr lang="en-US" altLang="en-US" b="0" dirty="0">
                <a:sym typeface="Wingdings" pitchFamily="2" charset="2"/>
              </a:rPr>
              <a:t> can be a recipe for disaster</a:t>
            </a:r>
          </a:p>
          <a:p>
            <a:pPr marL="285750" indent="-285750">
              <a:buFontTx/>
              <a:buChar char="-"/>
            </a:pPr>
            <a:r>
              <a:rPr lang="en-US" altLang="en-US" b="0" dirty="0">
                <a:sym typeface="Wingdings" pitchFamily="2" charset="2"/>
              </a:rPr>
              <a:t>Evaluation of overfitting: cross-validation</a:t>
            </a:r>
          </a:p>
          <a:p>
            <a:pPr marL="285750" indent="-285750">
              <a:buFontTx/>
              <a:buChar char="-"/>
            </a:pPr>
            <a:r>
              <a:rPr lang="en-US" altLang="en-US" b="0" dirty="0">
                <a:sym typeface="Wingdings" pitchFamily="2" charset="2"/>
              </a:rPr>
              <a:t>Prevention of overfitting: Regularization, weak learners, dropout, </a:t>
            </a:r>
            <a:r>
              <a:rPr lang="en-US" altLang="en-US" b="0" dirty="0" err="1">
                <a:sym typeface="Wingdings" pitchFamily="2" charset="2"/>
              </a:rPr>
              <a:t>etc</a:t>
            </a:r>
            <a:endParaRPr lang="en-US" altLang="en-US" b="0" dirty="0"/>
          </a:p>
          <a:p>
            <a:endParaRPr lang="en-US" altLang="en-US" dirty="0"/>
          </a:p>
          <a:p>
            <a:endParaRPr lang="en-US" altLang="en-US" dirty="0"/>
          </a:p>
          <a:p>
            <a:r>
              <a:rPr lang="en-US" altLang="en-US" dirty="0"/>
              <a:t>Issue 2: Interpretability</a:t>
            </a:r>
            <a:r>
              <a:rPr lang="en-US" altLang="en-US" b="0" dirty="0"/>
              <a:t> of the model</a:t>
            </a:r>
          </a:p>
          <a:p>
            <a:pPr marL="285750" indent="-285750">
              <a:buFontTx/>
              <a:buChar char="-"/>
            </a:pPr>
            <a:r>
              <a:rPr lang="en-US" altLang="en-US" b="0" dirty="0"/>
              <a:t>Complex models are more difficult to interpret </a:t>
            </a:r>
          </a:p>
          <a:p>
            <a:pPr marL="285750" indent="-285750">
              <a:buFontTx/>
              <a:buChar char="-"/>
            </a:pPr>
            <a:r>
              <a:rPr lang="en-US" altLang="en-US" b="0" dirty="0"/>
              <a:t>New measures of interpretability</a:t>
            </a:r>
          </a:p>
        </p:txBody>
      </p:sp>
      <p:sp>
        <p:nvSpPr>
          <p:cNvPr id="4" name="Title 3">
            <a:extLst>
              <a:ext uri="{FF2B5EF4-FFF2-40B4-BE49-F238E27FC236}">
                <a16:creationId xmlns:a16="http://schemas.microsoft.com/office/drawing/2014/main" id="{1DA1E466-424B-F32A-8DAD-C46B62ADE7BE}"/>
              </a:ext>
            </a:extLst>
          </p:cNvPr>
          <p:cNvSpPr>
            <a:spLocks noGrp="1"/>
          </p:cNvSpPr>
          <p:nvPr>
            <p:ph type="title"/>
          </p:nvPr>
        </p:nvSpPr>
        <p:spPr>
          <a:xfrm>
            <a:off x="762000" y="715961"/>
            <a:ext cx="8239496" cy="1189038"/>
          </a:xfrm>
        </p:spPr>
        <p:txBody>
          <a:bodyPr/>
          <a:lstStyle/>
          <a:p>
            <a:r>
              <a:rPr lang="en-US" dirty="0"/>
              <a:t>Main issues in Machine Learning</a:t>
            </a:r>
            <a:endParaRPr lang="en-NL" dirty="0"/>
          </a:p>
        </p:txBody>
      </p:sp>
    </p:spTree>
    <p:extLst>
      <p:ext uri="{BB962C8B-B14F-4D97-AF65-F5344CB8AC3E}">
        <p14:creationId xmlns:p14="http://schemas.microsoft.com/office/powerpoint/2010/main" val="218063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3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A783348-C802-9510-364A-3F70D6E483CC}"/>
              </a:ext>
            </a:extLst>
          </p:cNvPr>
          <p:cNvSpPr txBox="1"/>
          <p:nvPr/>
        </p:nvSpPr>
        <p:spPr>
          <a:xfrm>
            <a:off x="6896730" y="1486510"/>
            <a:ext cx="5142870" cy="1477328"/>
          </a:xfrm>
          <a:prstGeom prst="rect">
            <a:avLst/>
          </a:prstGeom>
          <a:noFill/>
        </p:spPr>
        <p:txBody>
          <a:bodyPr wrap="square" rtlCol="0">
            <a:spAutoFit/>
          </a:bodyPr>
          <a:lstStyle/>
          <a:p>
            <a:r>
              <a:rPr lang="en-NL" dirty="0"/>
              <a:t>Adding more variables always decreases R^2 (within- sample prediction error)</a:t>
            </a:r>
          </a:p>
          <a:p>
            <a:pPr marL="285750" indent="-285750">
              <a:buFont typeface="Arial" panose="020B0604020202020204" pitchFamily="34" charset="0"/>
              <a:buChar char="•"/>
            </a:pPr>
            <a:r>
              <a:rPr lang="en-NL" dirty="0"/>
              <a:t>One option: adjust for the degrees of freedom</a:t>
            </a:r>
          </a:p>
          <a:p>
            <a:pPr marL="285750" indent="-285750">
              <a:buFont typeface="Arial" panose="020B0604020202020204" pitchFamily="34" charset="0"/>
              <a:buChar char="•"/>
            </a:pPr>
            <a:r>
              <a:rPr lang="en-NL" dirty="0"/>
              <a:t>The “ML” option: evaluate in an external dataset</a:t>
            </a:r>
          </a:p>
        </p:txBody>
      </p:sp>
      <p:pic>
        <p:nvPicPr>
          <p:cNvPr id="9" name="Picture 8" descr="Shape&#10;&#10;Description automatically generated">
            <a:extLst>
              <a:ext uri="{FF2B5EF4-FFF2-40B4-BE49-F238E27FC236}">
                <a16:creationId xmlns:a16="http://schemas.microsoft.com/office/drawing/2014/main" id="{23B688A6-E24D-4CFC-9796-D307B95C2AE8}"/>
              </a:ext>
            </a:extLst>
          </p:cNvPr>
          <p:cNvPicPr>
            <a:picLocks noChangeAspect="1"/>
          </p:cNvPicPr>
          <p:nvPr/>
        </p:nvPicPr>
        <p:blipFill>
          <a:blip r:embed="rId2"/>
          <a:stretch>
            <a:fillRect/>
          </a:stretch>
        </p:blipFill>
        <p:spPr>
          <a:xfrm>
            <a:off x="592451" y="1519210"/>
            <a:ext cx="6299200" cy="3248956"/>
          </a:xfrm>
          <a:prstGeom prst="rect">
            <a:avLst/>
          </a:prstGeom>
        </p:spPr>
      </p:pic>
      <p:sp>
        <p:nvSpPr>
          <p:cNvPr id="20" name="Title 3">
            <a:extLst>
              <a:ext uri="{FF2B5EF4-FFF2-40B4-BE49-F238E27FC236}">
                <a16:creationId xmlns:a16="http://schemas.microsoft.com/office/drawing/2014/main" id="{D296019D-D0F7-0D3E-53B1-7429263A0E95}"/>
              </a:ext>
            </a:extLst>
          </p:cNvPr>
          <p:cNvSpPr>
            <a:spLocks noGrp="1"/>
          </p:cNvSpPr>
          <p:nvPr>
            <p:ph type="title"/>
          </p:nvPr>
        </p:nvSpPr>
        <p:spPr>
          <a:xfrm>
            <a:off x="762000" y="715961"/>
            <a:ext cx="10083800" cy="1189038"/>
          </a:xfrm>
        </p:spPr>
        <p:txBody>
          <a:bodyPr/>
          <a:lstStyle/>
          <a:p>
            <a:r>
              <a:rPr lang="en-NL" dirty="0"/>
              <a:t>Issue 1: Overfitting</a:t>
            </a:r>
          </a:p>
        </p:txBody>
      </p:sp>
      <p:pic>
        <p:nvPicPr>
          <p:cNvPr id="21" name="Picture 2" descr="Bias vs. Variance in Andrew Ng's Coursera course">
            <a:extLst>
              <a:ext uri="{FF2B5EF4-FFF2-40B4-BE49-F238E27FC236}">
                <a16:creationId xmlns:a16="http://schemas.microsoft.com/office/drawing/2014/main" id="{CEE7A558-57DE-760D-97FA-9C652ACC9C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7061"/>
          <a:stretch/>
        </p:blipFill>
        <p:spPr bwMode="auto">
          <a:xfrm>
            <a:off x="592451" y="4991100"/>
            <a:ext cx="6303699" cy="173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6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 rectangle&#10;&#10;Description automatically generated">
            <a:extLst>
              <a:ext uri="{FF2B5EF4-FFF2-40B4-BE49-F238E27FC236}">
                <a16:creationId xmlns:a16="http://schemas.microsoft.com/office/drawing/2014/main" id="{6C8D1986-EEB2-C1BE-6E46-D0FFCF20D803}"/>
              </a:ext>
            </a:extLst>
          </p:cNvPr>
          <p:cNvPicPr>
            <a:picLocks noChangeAspect="1"/>
          </p:cNvPicPr>
          <p:nvPr/>
        </p:nvPicPr>
        <p:blipFill rotWithShape="1">
          <a:blip r:embed="rId2"/>
          <a:srcRect r="798"/>
          <a:stretch/>
        </p:blipFill>
        <p:spPr>
          <a:xfrm>
            <a:off x="858792" y="1848917"/>
            <a:ext cx="4428531" cy="1375380"/>
          </a:xfrm>
          <a:prstGeom prst="rect">
            <a:avLst/>
          </a:prstGeom>
        </p:spPr>
      </p:pic>
      <p:sp>
        <p:nvSpPr>
          <p:cNvPr id="8" name="TextBox 7">
            <a:extLst>
              <a:ext uri="{FF2B5EF4-FFF2-40B4-BE49-F238E27FC236}">
                <a16:creationId xmlns:a16="http://schemas.microsoft.com/office/drawing/2014/main" id="{94C28EB7-CB8E-8456-708B-2D9C34D80D6B}"/>
              </a:ext>
            </a:extLst>
          </p:cNvPr>
          <p:cNvSpPr txBox="1"/>
          <p:nvPr/>
        </p:nvSpPr>
        <p:spPr>
          <a:xfrm>
            <a:off x="5784849" y="1797943"/>
            <a:ext cx="5613400" cy="1477328"/>
          </a:xfrm>
          <a:prstGeom prst="rect">
            <a:avLst/>
          </a:prstGeom>
          <a:noFill/>
        </p:spPr>
        <p:txBody>
          <a:bodyPr wrap="square" rtlCol="0">
            <a:spAutoFit/>
          </a:bodyPr>
          <a:lstStyle/>
          <a:p>
            <a:r>
              <a:rPr lang="en-NL" b="1" dirty="0">
                <a:solidFill>
                  <a:srgbClr val="7030A0"/>
                </a:solidFill>
              </a:rPr>
              <a:t>Training dataset</a:t>
            </a:r>
            <a:r>
              <a:rPr lang="en-NL" dirty="0"/>
              <a:t> </a:t>
            </a:r>
            <a:r>
              <a:rPr lang="en-NL" dirty="0">
                <a:sym typeface="Wingdings" pitchFamily="2" charset="2"/>
              </a:rPr>
              <a:t> Use to train different models</a:t>
            </a:r>
            <a:endParaRPr lang="en-NL" dirty="0"/>
          </a:p>
          <a:p>
            <a:r>
              <a:rPr lang="en-NL" b="1" dirty="0">
                <a:solidFill>
                  <a:srgbClr val="0070C0"/>
                </a:solidFill>
              </a:rPr>
              <a:t>Validation dataset</a:t>
            </a:r>
            <a:r>
              <a:rPr lang="en-NL" dirty="0"/>
              <a:t> </a:t>
            </a:r>
            <a:r>
              <a:rPr lang="en-NL" dirty="0">
                <a:sym typeface="Wingdings" pitchFamily="2" charset="2"/>
              </a:rPr>
              <a:t> Evaluate out-of-sample prediction error</a:t>
            </a:r>
          </a:p>
          <a:p>
            <a:r>
              <a:rPr lang="en-NL" dirty="0">
                <a:sym typeface="Wingdings" pitchFamily="2" charset="2"/>
              </a:rPr>
              <a:t>(Test dataset)  Evaluate out-of-sample prediction error of final model</a:t>
            </a:r>
            <a:endParaRPr lang="en-NL" dirty="0"/>
          </a:p>
        </p:txBody>
      </p:sp>
      <p:pic>
        <p:nvPicPr>
          <p:cNvPr id="11" name="Picture 10" descr="Diagram&#10;&#10;Description automatically generated with low confidence">
            <a:extLst>
              <a:ext uri="{FF2B5EF4-FFF2-40B4-BE49-F238E27FC236}">
                <a16:creationId xmlns:a16="http://schemas.microsoft.com/office/drawing/2014/main" id="{CA8FF92B-3A72-6F31-2A5E-632A164A30F1}"/>
              </a:ext>
            </a:extLst>
          </p:cNvPr>
          <p:cNvPicPr>
            <a:picLocks noChangeAspect="1"/>
          </p:cNvPicPr>
          <p:nvPr/>
        </p:nvPicPr>
        <p:blipFill rotWithShape="1">
          <a:blip r:embed="rId3"/>
          <a:srcRect b="32582"/>
          <a:stretch/>
        </p:blipFill>
        <p:spPr>
          <a:xfrm>
            <a:off x="858792" y="3667593"/>
            <a:ext cx="8725304" cy="2474446"/>
          </a:xfrm>
          <a:prstGeom prst="rect">
            <a:avLst/>
          </a:prstGeom>
        </p:spPr>
      </p:pic>
      <p:sp>
        <p:nvSpPr>
          <p:cNvPr id="12" name="Title 6">
            <a:extLst>
              <a:ext uri="{FF2B5EF4-FFF2-40B4-BE49-F238E27FC236}">
                <a16:creationId xmlns:a16="http://schemas.microsoft.com/office/drawing/2014/main" id="{E33F4D16-1574-1BDB-E779-AE249DABAAB2}"/>
              </a:ext>
            </a:extLst>
          </p:cNvPr>
          <p:cNvSpPr>
            <a:spLocks noGrp="1"/>
          </p:cNvSpPr>
          <p:nvPr>
            <p:ph type="title"/>
          </p:nvPr>
        </p:nvSpPr>
        <p:spPr>
          <a:xfrm>
            <a:off x="762000" y="715961"/>
            <a:ext cx="10807700" cy="808039"/>
          </a:xfrm>
        </p:spPr>
        <p:txBody>
          <a:bodyPr>
            <a:normAutofit fontScale="90000"/>
          </a:bodyPr>
          <a:lstStyle/>
          <a:p>
            <a:r>
              <a:rPr lang="en-NL" dirty="0"/>
              <a:t>1: Evaluate overfitting using a validation dataset </a:t>
            </a:r>
          </a:p>
        </p:txBody>
      </p:sp>
    </p:spTree>
    <p:extLst>
      <p:ext uri="{BB962C8B-B14F-4D97-AF65-F5344CB8AC3E}">
        <p14:creationId xmlns:p14="http://schemas.microsoft.com/office/powerpoint/2010/main" val="504353054"/>
      </p:ext>
    </p:extLst>
  </p:cSld>
  <p:clrMapOvr>
    <a:masterClrMapping/>
  </p:clrMapOvr>
</p:sld>
</file>

<file path=ppt/theme/theme1.xml><?xml version="1.0" encoding="utf-8"?>
<a:theme xmlns:a="http://schemas.openxmlformats.org/drawingml/2006/main" name="Office Theme">
  <a:themeElements>
    <a:clrScheme name="Custom 9">
      <a:dk1>
        <a:srgbClr val="424242"/>
      </a:dk1>
      <a:lt1>
        <a:srgbClr val="EAEAEA"/>
      </a:lt1>
      <a:dk2>
        <a:srgbClr val="212121"/>
      </a:dk2>
      <a:lt2>
        <a:srgbClr val="FEFFFF"/>
      </a:lt2>
      <a:accent1>
        <a:srgbClr val="A1BCC0"/>
      </a:accent1>
      <a:accent2>
        <a:srgbClr val="13414A"/>
      </a:accent2>
      <a:accent3>
        <a:srgbClr val="14424A"/>
      </a:accent3>
      <a:accent4>
        <a:srgbClr val="D6D6D6"/>
      </a:accent4>
      <a:accent5>
        <a:srgbClr val="314B5F"/>
      </a:accent5>
      <a:accent6>
        <a:srgbClr val="E9E9E9"/>
      </a:accent6>
      <a:hlink>
        <a:srgbClr val="A1BCC0"/>
      </a:hlink>
      <a:folHlink>
        <a:srgbClr val="507389"/>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CFE49F7-6CA7-CC44-922D-C5D58F8DF42E}" vid="{069AE993-9BDE-9F41-8821-0B49EF7746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95BB57-19EB-4557-B5D2-B6E7784AF40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8AAEAA2-4CF8-449D-8745-25872C8482C9}">
  <ds:schemaRefs>
    <ds:schemaRef ds:uri="http://schemas.microsoft.com/sharepoint/v3/contenttype/forms"/>
  </ds:schemaRefs>
</ds:datastoreItem>
</file>

<file path=customXml/itemProps3.xml><?xml version="1.0" encoding="utf-8"?>
<ds:datastoreItem xmlns:ds="http://schemas.openxmlformats.org/officeDocument/2006/customXml" ds:itemID="{811E5987-7DAE-478C-B57E-B58680B87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7930</TotalTime>
  <Words>1032</Words>
  <Application>Microsoft Macintosh PowerPoint</Application>
  <PresentationFormat>Widescreen</PresentationFormat>
  <Paragraphs>168</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Segoe UI</vt:lpstr>
      <vt:lpstr>Office Theme</vt:lpstr>
      <vt:lpstr>Machine learning</vt:lpstr>
      <vt:lpstr>Machine learning</vt:lpstr>
      <vt:lpstr>Machine learning</vt:lpstr>
      <vt:lpstr>Machine learning</vt:lpstr>
      <vt:lpstr>Algorithm of the day: XGBoost</vt:lpstr>
      <vt:lpstr>Some uses of ML in epidemiology</vt:lpstr>
      <vt:lpstr>Main issues in Machine Learning</vt:lpstr>
      <vt:lpstr>Issue 1: Overfitting</vt:lpstr>
      <vt:lpstr>1: Evaluate overfitting using a validation dataset </vt:lpstr>
      <vt:lpstr>1: Evaluate overfitting using a validation dataset </vt:lpstr>
      <vt:lpstr>1: Evaluate overfitting using cross-validation</vt:lpstr>
      <vt:lpstr>1: Hyperparameter tuning</vt:lpstr>
      <vt:lpstr>Issue 2: Interpretability</vt:lpstr>
      <vt:lpstr>2: Interpretability</vt:lpstr>
      <vt:lpstr>2: Global interpretability</vt:lpstr>
      <vt:lpstr>2: Global interpretability</vt:lpstr>
      <vt:lpstr>2: Local interpretability</vt:lpstr>
      <vt:lpstr>2: Local  Global interpretability</vt:lpstr>
      <vt:lpstr>2: Local  Global interpretability</vt:lpstr>
      <vt:lpstr>Exercise</vt:lpstr>
      <vt:lpstr>Recap: uses of ML in epidemiology</vt:lpstr>
      <vt:lpstr>Final remarks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History Month</dc:title>
  <dc:subject/>
  <dc:creator>Garcia Bernardo, J. (Javier)</dc:creator>
  <cp:keywords/>
  <dc:description/>
  <cp:lastModifiedBy>Garcia Bernardo, J. (Javier)</cp:lastModifiedBy>
  <cp:revision>27</cp:revision>
  <dcterms:created xsi:type="dcterms:W3CDTF">2022-05-27T11:34:38Z</dcterms:created>
  <dcterms:modified xsi:type="dcterms:W3CDTF">2022-06-13T13:08:47Z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