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97" r:id="rId2"/>
    <p:sldId id="358" r:id="rId3"/>
    <p:sldId id="300" r:id="rId4"/>
    <p:sldId id="317" r:id="rId5"/>
    <p:sldId id="302" r:id="rId6"/>
    <p:sldId id="370" r:id="rId7"/>
    <p:sldId id="303" r:id="rId8"/>
    <p:sldId id="318" r:id="rId9"/>
    <p:sldId id="305" r:id="rId10"/>
    <p:sldId id="306" r:id="rId11"/>
    <p:sldId id="307" r:id="rId12"/>
    <p:sldId id="308" r:id="rId13"/>
    <p:sldId id="310" r:id="rId14"/>
    <p:sldId id="311" r:id="rId15"/>
    <p:sldId id="321" r:id="rId16"/>
    <p:sldId id="312" r:id="rId17"/>
    <p:sldId id="313" r:id="rId18"/>
    <p:sldId id="314" r:id="rId19"/>
    <p:sldId id="315" r:id="rId20"/>
    <p:sldId id="316" r:id="rId21"/>
    <p:sldId id="322" r:id="rId22"/>
    <p:sldId id="323" r:id="rId23"/>
    <p:sldId id="324" r:id="rId24"/>
    <p:sldId id="325" r:id="rId25"/>
    <p:sldId id="319" r:id="rId26"/>
    <p:sldId id="341" r:id="rId27"/>
    <p:sldId id="342" r:id="rId28"/>
    <p:sldId id="343" r:id="rId29"/>
    <p:sldId id="344" r:id="rId30"/>
    <p:sldId id="345" r:id="rId31"/>
    <p:sldId id="371" r:id="rId32"/>
    <p:sldId id="329" r:id="rId33"/>
    <p:sldId id="36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79592" autoAdjust="0"/>
  </p:normalViewPr>
  <p:slideViewPr>
    <p:cSldViewPr snapToGrid="0">
      <p:cViewPr varScale="1">
        <p:scale>
          <a:sx n="96" d="100"/>
          <a:sy n="96" d="100"/>
        </p:scale>
        <p:origin x="21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1CF039-ABDB-410D-B4A9-146163EC6E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CA2C8-F3BC-43CD-B675-68007CA16D2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2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03167-E266-4BF9-B418-49EC5C6943B0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9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10/30/24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10/30/24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10/30/24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10/30/24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10/30/24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10/30/24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10/30/24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There are a lot of accepted offers with account holders of duration &gt;635 days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E9976-E815-41DA-9D6F-726DB1BE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29" y="1047124"/>
            <a:ext cx="5056542" cy="4763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EEC20D-2CE4-4DF4-B1B4-01D235023EEC}"/>
              </a:ext>
            </a:extLst>
          </p:cNvPr>
          <p:cNvSpPr/>
          <p:nvPr/>
        </p:nvSpPr>
        <p:spPr>
          <a:xfrm>
            <a:off x="7100271" y="1981200"/>
            <a:ext cx="1934073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Purity = 6 accepted among 8 offers</a:t>
            </a:r>
          </a:p>
        </p:txBody>
      </p:sp>
    </p:spTree>
    <p:extLst>
      <p:ext uri="{BB962C8B-B14F-4D97-AF65-F5344CB8AC3E}">
        <p14:creationId xmlns:p14="http://schemas.microsoft.com/office/powerpoint/2010/main" val="10503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another dimension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Here we see another dimension, age of the account holder along with duration.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FFCAB-38DE-4B0E-8833-B1A9A012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80" y="1072099"/>
            <a:ext cx="5003041" cy="471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7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rule duration  &gt; 635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 first rule still holds true but now we can think about adding new rule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25238-1F16-4E1D-867A-F7745996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4620"/>
            <a:ext cx="4996224" cy="47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1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In this toy example, we can add another rule stating age &gt; 68 to capture another positive response and create another rule.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E7041-264E-43DB-8F61-D0FE9901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15" y="1150203"/>
            <a:ext cx="4786312" cy="4545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1D419C-169A-402D-9D6B-1B0FC587F385}"/>
              </a:ext>
            </a:extLst>
          </p:cNvPr>
          <p:cNvSpPr/>
          <p:nvPr/>
        </p:nvSpPr>
        <p:spPr>
          <a:xfrm>
            <a:off x="7100271" y="1981200"/>
            <a:ext cx="1934073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“A”= 6 accepted among 8 offers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“B” = 1 of 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3" y="1371600"/>
            <a:ext cx="3177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4150" y="1838325"/>
            <a:ext cx="3097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6252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786312" cy="45458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6965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B095D80-2EA9-4AEA-9F82-76EB063A2B0B}"/>
              </a:ext>
            </a:extLst>
          </p:cNvPr>
          <p:cNvSpPr/>
          <p:nvPr/>
        </p:nvSpPr>
        <p:spPr>
          <a:xfrm>
            <a:off x="3428999" y="1447800"/>
            <a:ext cx="340345" cy="1249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EFAB-6FE3-46A2-98D4-553A3804CA75}"/>
              </a:ext>
            </a:extLst>
          </p:cNvPr>
          <p:cNvSpPr txBox="1"/>
          <p:nvPr/>
        </p:nvSpPr>
        <p:spPr>
          <a:xfrm>
            <a:off x="3801597" y="189340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Node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579D309-742A-4401-AF38-E76A9C51DEE3}"/>
              </a:ext>
            </a:extLst>
          </p:cNvPr>
          <p:cNvSpPr/>
          <p:nvPr/>
        </p:nvSpPr>
        <p:spPr>
          <a:xfrm>
            <a:off x="4401827" y="5562600"/>
            <a:ext cx="340345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93670-9103-486B-9320-09B79CC5E5C4}"/>
              </a:ext>
            </a:extLst>
          </p:cNvPr>
          <p:cNvSpPr txBox="1"/>
          <p:nvPr/>
        </p:nvSpPr>
        <p:spPr>
          <a:xfrm>
            <a:off x="4742172" y="5682734"/>
            <a:ext cx="30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Node or “Leaf”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76888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</p:spTree>
    <p:extLst>
      <p:ext uri="{BB962C8B-B14F-4D97-AF65-F5344CB8AC3E}">
        <p14:creationId xmlns:p14="http://schemas.microsoft.com/office/powerpoint/2010/main" val="49160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4B2A22-0209-4526-B20A-ED8095F4F700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6C4D56-7125-43F6-935F-5993BBC4589D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BD84D89-58B5-44FE-A581-2C79ABAF98D0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5C2D2A-AA66-45CE-8924-142F5360E082}"/>
                </a:ext>
              </a:extLst>
            </p:cNvPr>
            <p:cNvCxnSpPr>
              <a:stCxn id="39" idx="3"/>
              <a:endCxn id="40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17E60E-DCF7-47EA-8E85-5B38FD181992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D319A1-4636-457D-A7E4-0344AA4B6A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78E890-EE55-4350-AA79-68FC7842DFEF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E9F7219-EBDD-4C08-A471-A8DC2056F83B}"/>
                </a:ext>
              </a:extLst>
            </p:cNvPr>
            <p:cNvCxnSpPr>
              <a:cxnSpLocks/>
              <a:stCxn id="39" idx="5"/>
              <a:endCxn id="44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511B203-04DF-4200-872D-33F0720CC988}"/>
                </a:ext>
              </a:extLst>
            </p:cNvPr>
            <p:cNvCxnSpPr>
              <a:stCxn id="40" idx="5"/>
              <a:endCxn id="43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08599D1-533B-4354-BF02-AF7CAEB4361A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F61A15-1BA3-43E9-A788-A1FDF6597168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C3BACF-D6B7-4F74-8B37-745CEFBDD6DA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AF13BA-C6CA-4EDF-B2C1-A298C3A5A23C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F3AC8C-CEF0-4F0E-9927-3CF40AEC2240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7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3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age was less than 68 so the record drops to the next decision point.</a:t>
            </a:r>
          </a:p>
        </p:txBody>
      </p:sp>
    </p:spTree>
    <p:extLst>
      <p:ext uri="{BB962C8B-B14F-4D97-AF65-F5344CB8AC3E}">
        <p14:creationId xmlns:p14="http://schemas.microsoft.com/office/powerpoint/2010/main" val="380206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35869" y="477576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9848004">
            <a:off x="3798580" y="4380143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duration is greater than 635 so the record lands at YES with a probability of 75% (6/8).</a:t>
            </a:r>
          </a:p>
        </p:txBody>
      </p:sp>
    </p:spTree>
    <p:extLst>
      <p:ext uri="{BB962C8B-B14F-4D97-AF65-F5344CB8AC3E}">
        <p14:creationId xmlns:p14="http://schemas.microsoft.com/office/powerpoint/2010/main" val="290190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653142" y="2253349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7929" y="1077686"/>
            <a:ext cx="80663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Load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read.csv()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Partition to avoid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sample(), </a:t>
            </a:r>
            <a:r>
              <a:rPr lang="en-US" sz="1200" dirty="0" err="1"/>
              <a:t>df</a:t>
            </a:r>
            <a:r>
              <a:rPr lang="en-US" sz="1200" dirty="0"/>
              <a:t>[</a:t>
            </a:r>
            <a:r>
              <a:rPr lang="en-US" sz="1200" dirty="0" err="1"/>
              <a:t>idx</a:t>
            </a:r>
            <a:r>
              <a:rPr lang="en-US" sz="1200" dirty="0"/>
              <a:t>, ]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Exploratory Data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summary(), plot(), table()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Prepare data for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 err="1"/>
              <a:t>Vtreat:designTreatmentsC</a:t>
            </a:r>
            <a:r>
              <a:rPr lang="en-US" sz="1200" dirty="0"/>
              <a:t>/N(), prepare()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2000" dirty="0"/>
              <a:t>5.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Regression, Logistic Regression, KNN etc.</a:t>
            </a:r>
          </a:p>
          <a:p>
            <a:endParaRPr lang="en-US" sz="1600" dirty="0"/>
          </a:p>
          <a:p>
            <a:r>
              <a:rPr lang="en-US" sz="2000" dirty="0"/>
              <a:t>6. Get Results (classification or prediction)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predict()</a:t>
            </a:r>
          </a:p>
          <a:p>
            <a:endParaRPr lang="en-US" sz="1600" dirty="0"/>
          </a:p>
          <a:p>
            <a:r>
              <a:rPr lang="en-US" sz="2000" dirty="0"/>
              <a:t>7. Key Performance Indicators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RMSE, Accuracy, MAPE – depends on the modeling exercise i.e. regression or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3" y="182880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132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EXPLORE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92" y="3423557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MODIFY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88" y="4125686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8" y="5502729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43025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344508" y="290019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4038600" y="41910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4103641" y="3383569"/>
            <a:ext cx="3240867" cy="8185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95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591477"/>
          </a:xfrm>
        </p:spPr>
        <p:txBody>
          <a:bodyPr/>
          <a:lstStyle/>
          <a:p>
            <a:r>
              <a:rPr lang="en-US" dirty="0"/>
              <a:t>Let’s drop another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895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age was less than 68 so the record drops to the next decision point.</a:t>
            </a:r>
          </a:p>
        </p:txBody>
      </p:sp>
    </p:spTree>
    <p:extLst>
      <p:ext uri="{BB962C8B-B14F-4D97-AF65-F5344CB8AC3E}">
        <p14:creationId xmlns:p14="http://schemas.microsoft.com/office/powerpoint/2010/main" val="834019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2290740" y="4804313"/>
            <a:ext cx="947872" cy="8679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339528">
            <a:off x="3060996" y="4350712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Now the duration is less than 635 so the record drops to the terminal “NO”  and has a probability of accepting the loan offer of ~10%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702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501563" y="3987444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3276600" y="51816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3341641" y="4470817"/>
            <a:ext cx="4159922" cy="7219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468015-C3F5-4F3D-8C64-1BFE1185EEB2}"/>
              </a:ext>
            </a:extLst>
          </p:cNvPr>
          <p:cNvSpPr txBox="1"/>
          <p:nvPr/>
        </p:nvSpPr>
        <p:spPr>
          <a:xfrm>
            <a:off x="5744308" y="1439976"/>
            <a:ext cx="3200400" cy="160043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Keep in mind a different algorithm may have come to a different conclusion…what about KNN?  Also, adding more rules may find the local structure closer to this point so some judgment must still be made when constructing a tree.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982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a decision tree really splits data.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records according to one variable, say duration</a:t>
            </a:r>
          </a:p>
          <a:p>
            <a:pPr eaLnBrk="1" hangingPunct="1"/>
            <a:r>
              <a:rPr lang="en-US" altLang="en-US" dirty="0"/>
              <a:t>Take a predictor value, say 600 (from the first record) and divide records into those with duration &gt;= 600 and those &lt; 600</a:t>
            </a:r>
          </a:p>
          <a:p>
            <a:pPr eaLnBrk="1" hangingPunct="1"/>
            <a:r>
              <a:rPr lang="en-US" altLang="en-US" dirty="0"/>
              <a:t>Measure resulting purity (homogeneity) of class in each resulting portion</a:t>
            </a:r>
          </a:p>
          <a:p>
            <a:pPr eaLnBrk="1" hangingPunct="1"/>
            <a:r>
              <a:rPr lang="en-US" altLang="en-US" dirty="0"/>
              <a:t>Try all other split values within the duration vector (column)</a:t>
            </a:r>
          </a:p>
          <a:p>
            <a:pPr eaLnBrk="1" hangingPunct="1"/>
            <a:r>
              <a:rPr lang="en-US" altLang="en-US" dirty="0"/>
              <a:t>Repeat for other variable(s)</a:t>
            </a:r>
          </a:p>
          <a:p>
            <a:pPr eaLnBrk="1" hangingPunct="1"/>
            <a:r>
              <a:rPr lang="en-US" altLang="en-US" dirty="0"/>
              <a:t>Select the one variable &amp; split that yields the most purity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Since it splits at various values within a single vector, there is no need to standardize (center, scale, normalize).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Complexity of the tree has to do with the number of layers allowed &amp; the size, how many records, within each terminal node 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3388001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2 rules still have some impurity in each section.  Maybe we should keep adding rules.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241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Adding this rule improves the purity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</p:spTree>
    <p:extLst>
      <p:ext uri="{BB962C8B-B14F-4D97-AF65-F5344CB8AC3E}">
        <p14:creationId xmlns:p14="http://schemas.microsoft.com/office/powerpoint/2010/main" val="935637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These additional rules look like they help too.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/>
          <p:nvPr/>
        </p:nvCxnSpPr>
        <p:spPr>
          <a:xfrm flipH="1">
            <a:off x="1295400" y="26670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10CBFE-AE67-4759-9761-F48B3425AE17}"/>
              </a:ext>
            </a:extLst>
          </p:cNvPr>
          <p:cNvSpPr txBox="1"/>
          <p:nvPr/>
        </p:nvSpPr>
        <p:spPr>
          <a:xfrm>
            <a:off x="279565" y="24823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&gt; 62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F65F0-4F63-428C-BBA5-F12183C27F37}"/>
              </a:ext>
            </a:extLst>
          </p:cNvPr>
          <p:cNvSpPr txBox="1"/>
          <p:nvPr/>
        </p:nvSpPr>
        <p:spPr>
          <a:xfrm rot="16200000">
            <a:off x="4544706" y="3184542"/>
            <a:ext cx="174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&gt; 1100 </a:t>
            </a:r>
          </a:p>
        </p:txBody>
      </p:sp>
    </p:spTree>
    <p:extLst>
      <p:ext uri="{BB962C8B-B14F-4D97-AF65-F5344CB8AC3E}">
        <p14:creationId xmlns:p14="http://schemas.microsoft.com/office/powerpoint/2010/main" val="922517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Great these rules are 100% pure!  Our decision tree is perfect.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>
            <a:cxnSpLocks/>
          </p:cNvCxnSpPr>
          <p:nvPr/>
        </p:nvCxnSpPr>
        <p:spPr>
          <a:xfrm flipH="1">
            <a:off x="2209800" y="5562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>
            <a:cxnSpLocks/>
          </p:cNvCxnSpPr>
          <p:nvPr/>
        </p:nvCxnSpPr>
        <p:spPr>
          <a:xfrm flipH="1">
            <a:off x="2209800" y="2667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4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765B36-A054-4794-952D-C0340F779675}"/>
              </a:ext>
            </a:extLst>
          </p:cNvPr>
          <p:cNvCxnSpPr>
            <a:cxnSpLocks/>
          </p:cNvCxnSpPr>
          <p:nvPr/>
        </p:nvCxnSpPr>
        <p:spPr>
          <a:xfrm flipH="1">
            <a:off x="3200400" y="497412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D628E9-E852-40EC-BC22-FA20FD1B453A}"/>
              </a:ext>
            </a:extLst>
          </p:cNvPr>
          <p:cNvCxnSpPr>
            <a:cxnSpLocks/>
          </p:cNvCxnSpPr>
          <p:nvPr/>
        </p:nvCxnSpPr>
        <p:spPr>
          <a:xfrm>
            <a:off x="4191000" y="1418591"/>
            <a:ext cx="0" cy="231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78FD9E-B73B-4473-90E2-1768B0F85945}"/>
              </a:ext>
            </a:extLst>
          </p:cNvPr>
          <p:cNvCxnSpPr>
            <a:cxnSpLocks/>
          </p:cNvCxnSpPr>
          <p:nvPr/>
        </p:nvCxnSpPr>
        <p:spPr>
          <a:xfrm flipH="1">
            <a:off x="2209800" y="4495800"/>
            <a:ext cx="173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30FE0-18B6-4E29-81AB-98C146BACA4B}"/>
              </a:ext>
            </a:extLst>
          </p:cNvPr>
          <p:cNvCxnSpPr>
            <a:cxnSpLocks/>
          </p:cNvCxnSpPr>
          <p:nvPr/>
        </p:nvCxnSpPr>
        <p:spPr>
          <a:xfrm>
            <a:off x="3525981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901875-276B-4A86-9ABE-888029171C04}"/>
              </a:ext>
            </a:extLst>
          </p:cNvPr>
          <p:cNvCxnSpPr>
            <a:cxnSpLocks/>
          </p:cNvCxnSpPr>
          <p:nvPr/>
        </p:nvCxnSpPr>
        <p:spPr>
          <a:xfrm>
            <a:off x="3429000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588CF-8ACA-4EEC-A6BE-EECAD5655EA4}"/>
              </a:ext>
            </a:extLst>
          </p:cNvPr>
          <p:cNvCxnSpPr>
            <a:cxnSpLocks/>
          </p:cNvCxnSpPr>
          <p:nvPr/>
        </p:nvCxnSpPr>
        <p:spPr>
          <a:xfrm flipH="1">
            <a:off x="22098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0B0B52-44E1-4AE3-9E9A-CC207E85A274}"/>
              </a:ext>
            </a:extLst>
          </p:cNvPr>
          <p:cNvCxnSpPr>
            <a:cxnSpLocks/>
          </p:cNvCxnSpPr>
          <p:nvPr/>
        </p:nvCxnSpPr>
        <p:spPr>
          <a:xfrm>
            <a:off x="3205681" y="4974125"/>
            <a:ext cx="0" cy="21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EA001F-87DB-401F-9E85-8BB18E6F3DDC}"/>
              </a:ext>
            </a:extLst>
          </p:cNvPr>
          <p:cNvCxnSpPr>
            <a:cxnSpLocks/>
          </p:cNvCxnSpPr>
          <p:nvPr/>
        </p:nvCxnSpPr>
        <p:spPr>
          <a:xfrm flipH="1">
            <a:off x="3200400" y="5192917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A07BB8-6EC0-44C8-AA94-EC107C7F264C}"/>
              </a:ext>
            </a:extLst>
          </p:cNvPr>
          <p:cNvCxnSpPr>
            <a:cxnSpLocks/>
          </p:cNvCxnSpPr>
          <p:nvPr/>
        </p:nvCxnSpPr>
        <p:spPr>
          <a:xfrm>
            <a:off x="3447107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7467E4-098C-4049-919A-C61E02C811FE}"/>
              </a:ext>
            </a:extLst>
          </p:cNvPr>
          <p:cNvCxnSpPr>
            <a:cxnSpLocks/>
          </p:cNvCxnSpPr>
          <p:nvPr/>
        </p:nvCxnSpPr>
        <p:spPr>
          <a:xfrm flipH="1">
            <a:off x="3200401" y="3276600"/>
            <a:ext cx="246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D86505-38E1-4F8F-BC93-F488EFF08B83}"/>
              </a:ext>
            </a:extLst>
          </p:cNvPr>
          <p:cNvCxnSpPr>
            <a:cxnSpLocks/>
          </p:cNvCxnSpPr>
          <p:nvPr/>
        </p:nvCxnSpPr>
        <p:spPr>
          <a:xfrm>
            <a:off x="3200400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7690C5-12EC-4B85-9E0F-9815305979E7}"/>
              </a:ext>
            </a:extLst>
          </p:cNvPr>
          <p:cNvCxnSpPr>
            <a:cxnSpLocks/>
          </p:cNvCxnSpPr>
          <p:nvPr/>
        </p:nvCxnSpPr>
        <p:spPr>
          <a:xfrm>
            <a:off x="2873932" y="44170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58BB06-B0B6-447B-8587-9A6950668CC4}"/>
              </a:ext>
            </a:extLst>
          </p:cNvPr>
          <p:cNvCxnSpPr>
            <a:cxnSpLocks/>
          </p:cNvCxnSpPr>
          <p:nvPr/>
        </p:nvCxnSpPr>
        <p:spPr>
          <a:xfrm flipH="1">
            <a:off x="2873932" y="4417072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19C8FB-1806-416D-AA8F-D21DCD90FCFF}"/>
              </a:ext>
            </a:extLst>
          </p:cNvPr>
          <p:cNvCxnSpPr>
            <a:cxnSpLocks/>
          </p:cNvCxnSpPr>
          <p:nvPr/>
        </p:nvCxnSpPr>
        <p:spPr>
          <a:xfrm>
            <a:off x="3120639" y="44235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9F6E66-4AE8-4CB2-9E98-63E86D75EAFC}"/>
              </a:ext>
            </a:extLst>
          </p:cNvPr>
          <p:cNvCxnSpPr>
            <a:cxnSpLocks/>
          </p:cNvCxnSpPr>
          <p:nvPr/>
        </p:nvCxnSpPr>
        <p:spPr>
          <a:xfrm>
            <a:off x="2873932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DBCCD-9BDD-4FAA-B9D8-1D3504B68375}"/>
              </a:ext>
            </a:extLst>
          </p:cNvPr>
          <p:cNvCxnSpPr>
            <a:cxnSpLocks/>
          </p:cNvCxnSpPr>
          <p:nvPr/>
        </p:nvCxnSpPr>
        <p:spPr>
          <a:xfrm>
            <a:off x="2744645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8BD112-596D-431C-8A15-33B0E9924546}"/>
              </a:ext>
            </a:extLst>
          </p:cNvPr>
          <p:cNvCxnSpPr>
            <a:cxnSpLocks/>
          </p:cNvCxnSpPr>
          <p:nvPr/>
        </p:nvCxnSpPr>
        <p:spPr>
          <a:xfrm flipH="1">
            <a:off x="2742479" y="2755479"/>
            <a:ext cx="13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CA1BD4-38D8-4927-AD6A-49EDECC1A955}"/>
              </a:ext>
            </a:extLst>
          </p:cNvPr>
          <p:cNvCxnSpPr>
            <a:cxnSpLocks/>
          </p:cNvCxnSpPr>
          <p:nvPr/>
        </p:nvCxnSpPr>
        <p:spPr>
          <a:xfrm flipH="1">
            <a:off x="3200400" y="3412374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B7D6D0-595B-4D41-A1AD-1A7E880DFE3F}"/>
              </a:ext>
            </a:extLst>
          </p:cNvPr>
          <p:cNvCxnSpPr>
            <a:cxnSpLocks/>
          </p:cNvCxnSpPr>
          <p:nvPr/>
        </p:nvCxnSpPr>
        <p:spPr>
          <a:xfrm>
            <a:off x="3332565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A43CEE-DA9A-4293-85D0-9696A818B2BC}"/>
              </a:ext>
            </a:extLst>
          </p:cNvPr>
          <p:cNvCxnSpPr>
            <a:cxnSpLocks/>
          </p:cNvCxnSpPr>
          <p:nvPr/>
        </p:nvCxnSpPr>
        <p:spPr>
          <a:xfrm>
            <a:off x="2722745" y="4499011"/>
            <a:ext cx="0" cy="33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CF4FA7-7716-442D-A5E6-9E14C6341E3A}"/>
              </a:ext>
            </a:extLst>
          </p:cNvPr>
          <p:cNvCxnSpPr>
            <a:cxnSpLocks/>
          </p:cNvCxnSpPr>
          <p:nvPr/>
        </p:nvCxnSpPr>
        <p:spPr>
          <a:xfrm>
            <a:off x="2650249" y="4495800"/>
            <a:ext cx="0" cy="34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55A1C5-2F7D-4CD4-9707-FEED70D6434B}"/>
              </a:ext>
            </a:extLst>
          </p:cNvPr>
          <p:cNvCxnSpPr>
            <a:cxnSpLocks/>
          </p:cNvCxnSpPr>
          <p:nvPr/>
        </p:nvCxnSpPr>
        <p:spPr>
          <a:xfrm flipH="1">
            <a:off x="2654768" y="4837117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B7B4EA-AF1A-46B8-96D8-EB60955B1527}"/>
              </a:ext>
            </a:extLst>
          </p:cNvPr>
          <p:cNvCxnSpPr>
            <a:cxnSpLocks/>
          </p:cNvCxnSpPr>
          <p:nvPr/>
        </p:nvCxnSpPr>
        <p:spPr>
          <a:xfrm flipH="1">
            <a:off x="2654768" y="4734962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2FDB3C-5958-44CE-916D-DC5C5E8C0932}"/>
              </a:ext>
            </a:extLst>
          </p:cNvPr>
          <p:cNvSpPr txBox="1"/>
          <p:nvPr/>
        </p:nvSpPr>
        <p:spPr>
          <a:xfrm>
            <a:off x="5744308" y="2147633"/>
            <a:ext cx="3200400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WRONG! Some of the rules were made for a single marketing offer.  We fit to closely to the local structure so when we need to make a decision in the future this model wont be as accurate!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C4D4B59-C941-4580-BC81-A977AF3F6956}"/>
              </a:ext>
            </a:extLst>
          </p:cNvPr>
          <p:cNvSpPr/>
          <p:nvPr/>
        </p:nvSpPr>
        <p:spPr>
          <a:xfrm>
            <a:off x="7361926" y="4974125"/>
            <a:ext cx="1600200" cy="6864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Perfect node, but this is a rather specific customer  case.</a:t>
            </a: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6A5D6162-BD49-44AE-B01A-EA00823D6446}"/>
              </a:ext>
            </a:extLst>
          </p:cNvPr>
          <p:cNvSpPr/>
          <p:nvPr/>
        </p:nvSpPr>
        <p:spPr>
          <a:xfrm>
            <a:off x="6167198" y="4954423"/>
            <a:ext cx="1438754" cy="72548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Age &gt;38</a:t>
            </a:r>
          </a:p>
          <a:p>
            <a:r>
              <a:rPr lang="en-US" sz="1200" dirty="0"/>
              <a:t>Age &lt;39</a:t>
            </a:r>
          </a:p>
          <a:p>
            <a:r>
              <a:rPr lang="en-US" sz="1200" dirty="0"/>
              <a:t>Duration &gt;225</a:t>
            </a:r>
          </a:p>
          <a:p>
            <a:r>
              <a:rPr lang="en-US" sz="1200" dirty="0"/>
              <a:t>Duration &lt; 300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23D7A3-D94C-4196-B460-6CE92F953E67}"/>
              </a:ext>
            </a:extLst>
          </p:cNvPr>
          <p:cNvCxnSpPr>
            <a:endCxn id="74" idx="1"/>
          </p:cNvCxnSpPr>
          <p:nvPr/>
        </p:nvCxnSpPr>
        <p:spPr>
          <a:xfrm>
            <a:off x="3039474" y="4456436"/>
            <a:ext cx="3127724" cy="8607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35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94DB3-CEFE-49D5-866E-475F55D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E2F7D-50B6-43F4-85CC-C9531D3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55AE-BF72-4683-9895-6410B56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332A-1DC2-4197-8097-575B2DC6A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B5567-5D4B-4CE6-B81E-9BAD57C4D2C1}"/>
              </a:ext>
            </a:extLst>
          </p:cNvPr>
          <p:cNvSpPr txBox="1"/>
          <p:nvPr/>
        </p:nvSpPr>
        <p:spPr>
          <a:xfrm>
            <a:off x="250369" y="1676400"/>
            <a:ext cx="874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observing the data and splitting it into sections, rules are created for either prediction or classification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a subject matter expert…pre data mining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 data mining, an experienced marketing  bank manager may have said “let’s call our </a:t>
            </a:r>
            <a:r>
              <a:rPr lang="en-US" i="1" dirty="0"/>
              <a:t>married</a:t>
            </a:r>
            <a:r>
              <a:rPr lang="en-US" dirty="0"/>
              <a:t> customers </a:t>
            </a:r>
            <a:r>
              <a:rPr lang="en-US" i="1" dirty="0"/>
              <a:t>over 25 </a:t>
            </a:r>
            <a:r>
              <a:rPr lang="en-US" dirty="0"/>
              <a:t>that have at </a:t>
            </a:r>
            <a:r>
              <a:rPr lang="en-US" i="1" dirty="0"/>
              <a:t>least a college education </a:t>
            </a:r>
            <a:r>
              <a:rPr lang="en-US" dirty="0"/>
              <a:t>to see if they want another loan.”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18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18D2-FCDC-4C59-8DD5-D9CEC2AB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65BA8-85D7-4A45-9F39-B217A21D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- complexity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AF60-C73E-45D3-BE12-58A721B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5EC9-AA34-495A-B4B1-A3837FA9A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573D0-A41C-48C4-96FD-2CBCB8FD7FB5}"/>
              </a:ext>
            </a:extLst>
          </p:cNvPr>
          <p:cNvSpPr txBox="1"/>
          <p:nvPr/>
        </p:nvSpPr>
        <p:spPr>
          <a:xfrm>
            <a:off x="324232" y="1359954"/>
            <a:ext cx="849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cp</a:t>
            </a:r>
            <a:r>
              <a:rPr lang="en-US" dirty="0"/>
              <a:t> value measures the size of the tree compared to its ability to separate the data.  The tree will grow until the next split doesn’t reduce the </a:t>
            </a:r>
            <a:r>
              <a:rPr lang="en-US" dirty="0" err="1"/>
              <a:t>cp</a:t>
            </a:r>
            <a:r>
              <a:rPr lang="en-US" dirty="0"/>
              <a:t> value…meaning that split added more complexity than is gained from the purity of the node.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A208C-ABFA-4B91-A9E9-B4581FAF9BF8}"/>
              </a:ext>
            </a:extLst>
          </p:cNvPr>
          <p:cNvSpPr/>
          <p:nvPr/>
        </p:nvSpPr>
        <p:spPr>
          <a:xfrm>
            <a:off x="760492" y="5563701"/>
            <a:ext cx="7432894" cy="38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Setting cp to a negative amount ensures that the tree will be fully grown.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72527-BCF2-413E-1045-5FBBA64FB75E}"/>
              </a:ext>
            </a:extLst>
          </p:cNvPr>
          <p:cNvSpPr txBox="1"/>
          <p:nvPr/>
        </p:nvSpPr>
        <p:spPr>
          <a:xfrm>
            <a:off x="516835" y="2752320"/>
            <a:ext cx="79985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var(--body-font-family)"/>
              </a:rPr>
              <a:t>cp is a threshold value (0 ≤ cp &lt; 1).</a:t>
            </a:r>
            <a:endParaRPr lang="en-US" b="0" i="0" dirty="0">
              <a:solidFill>
                <a:srgbClr val="1C2B33"/>
              </a:solidFill>
              <a:effectLst/>
              <a:latin typeface="Optimisti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var(--body-font-family)"/>
              </a:rPr>
              <a:t>The algorithm calculates the improvement in purity (reduction in impurity or increase in accuracy) for each potential split.</a:t>
            </a:r>
            <a:endParaRPr lang="en-US" b="0" i="0" dirty="0">
              <a:solidFill>
                <a:srgbClr val="1C2B33"/>
              </a:solidFill>
              <a:effectLst/>
              <a:latin typeface="Optimisti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var(--body-font-family)"/>
              </a:rPr>
              <a:t>If the improvement is less than cp, the split is not made, and the node becomes a leaf (terminal) node.</a:t>
            </a:r>
            <a:endParaRPr lang="en-US" b="0" i="0" dirty="0">
              <a:solidFill>
                <a:srgbClr val="1C2B33"/>
              </a:solidFill>
              <a:effectLst/>
              <a:latin typeface="Optimisti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var(--body-font-family)"/>
              </a:rPr>
              <a:t>Lower cp values allow for more splits, creating a more complex tree, while higher values result in fewer splits, producing a simpler tree.</a:t>
            </a:r>
            <a:endParaRPr lang="en-US" b="0" i="0" dirty="0">
              <a:solidFill>
                <a:srgbClr val="1C2B33"/>
              </a:solidFill>
              <a:effectLst/>
              <a:latin typeface="Optimisti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72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Refresher…confusion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2300-AFF7-4086-AA20-A5A6DFAD4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53DA1-CF79-98C7-50BA-FA4FAF72789A}"/>
              </a:ext>
            </a:extLst>
          </p:cNvPr>
          <p:cNvSpPr txBox="1"/>
          <p:nvPr/>
        </p:nvSpPr>
        <p:spPr>
          <a:xfrm>
            <a:off x="866274" y="1475876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Confusion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3C5F12-2266-20EF-B5FB-270399B5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5" y="1855120"/>
            <a:ext cx="2750733" cy="1321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209F55-1C50-DD82-3908-B7E3244B5F86}"/>
              </a:ext>
            </a:extLst>
          </p:cNvPr>
          <p:cNvSpPr txBox="1"/>
          <p:nvPr/>
        </p:nvSpPr>
        <p:spPr>
          <a:xfrm>
            <a:off x="3604590" y="1192673"/>
            <a:ext cx="491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predict 0 and its actually a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predict 1 and its actually a 1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3BC1A11-C995-0C12-F86E-894CFEE6C4CA}"/>
              </a:ext>
            </a:extLst>
          </p:cNvPr>
          <p:cNvSpPr/>
          <p:nvPr/>
        </p:nvSpPr>
        <p:spPr>
          <a:xfrm rot="10800000">
            <a:off x="3737112" y="2132225"/>
            <a:ext cx="3869635" cy="65370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C7EAA5-E52E-FFE3-6395-BB082D3E185A}"/>
              </a:ext>
            </a:extLst>
          </p:cNvPr>
          <p:cNvSpPr txBox="1"/>
          <p:nvPr/>
        </p:nvSpPr>
        <p:spPr>
          <a:xfrm>
            <a:off x="3604590" y="2882151"/>
            <a:ext cx="400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add up the 0 &amp; 0 and 1 &amp; 1 numbers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A4166A79-8F6B-894C-A0F9-71C8675910F6}"/>
              </a:ext>
            </a:extLst>
          </p:cNvPr>
          <p:cNvSpPr/>
          <p:nvPr/>
        </p:nvSpPr>
        <p:spPr>
          <a:xfrm rot="10800000">
            <a:off x="3737112" y="3474169"/>
            <a:ext cx="3869635" cy="65370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91542-2520-9E7C-40CB-340393518F02}"/>
              </a:ext>
            </a:extLst>
          </p:cNvPr>
          <p:cNvSpPr txBox="1"/>
          <p:nvPr/>
        </p:nvSpPr>
        <p:spPr>
          <a:xfrm>
            <a:off x="3737111" y="4350558"/>
            <a:ext cx="400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divide that by the total number of predictions made.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86C5F-7166-825D-111D-8CF6BB5F72B5}"/>
              </a:ext>
            </a:extLst>
          </p:cNvPr>
          <p:cNvSpPr txBox="1"/>
          <p:nvPr/>
        </p:nvSpPr>
        <p:spPr>
          <a:xfrm>
            <a:off x="3065285" y="5369336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(316 + 310)/ (316+68+74+310) = 626/768 = </a:t>
            </a:r>
            <a:r>
              <a:rPr lang="en-US" sz="3600" b="1" dirty="0">
                <a:solidFill>
                  <a:srgbClr val="FF0000"/>
                </a:solidFill>
              </a:rPr>
              <a:t>.815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04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C_Bank</a:t>
            </a:r>
            <a:r>
              <a:rPr lang="en-US" dirty="0"/>
              <a:t> Loans Decision </a:t>
            </a:r>
            <a:r>
              <a:rPr lang="en-US" dirty="0" err="1"/>
              <a:t>Tree.R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2300-AFF7-4086-AA20-A5A6DFAD4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53DA1-CF79-98C7-50BA-FA4FAF72789A}"/>
              </a:ext>
            </a:extLst>
          </p:cNvPr>
          <p:cNvSpPr txBox="1"/>
          <p:nvPr/>
        </p:nvSpPr>
        <p:spPr>
          <a:xfrm>
            <a:off x="866274" y="1475876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Confusion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3C5F12-2266-20EF-B5FB-270399B5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5" y="1855120"/>
            <a:ext cx="2750733" cy="13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89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 Mining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31746" name="Picture 2" descr="Image result for toolbox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7" y="1395413"/>
            <a:ext cx="30873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650" y="1714500"/>
            <a:ext cx="54406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Previous Lessons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 Programming (R-studio)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(summaries, column and row exploration)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Data Preparation (</a:t>
            </a:r>
            <a:r>
              <a:rPr lang="en-US" dirty="0" err="1"/>
              <a:t>vtreat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Visualization (plot, 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(continuous predictions)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(logistic regression) </a:t>
            </a:r>
          </a:p>
          <a:p>
            <a:endParaRPr lang="en-US" dirty="0"/>
          </a:p>
          <a:p>
            <a:r>
              <a:rPr lang="en-US" u="sng" dirty="0"/>
              <a:t>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 (continuous &amp; classification – binary or multi</a:t>
            </a:r>
          </a:p>
        </p:txBody>
      </p:sp>
      <p:pic>
        <p:nvPicPr>
          <p:cNvPr id="317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44" y="1995488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57" y="228600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5" y="257175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0" y="288131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32" y="314325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47" y="418454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lated image">
            <a:extLst>
              <a:ext uri="{FF2B5EF4-FFF2-40B4-BE49-F238E27FC236}">
                <a16:creationId xmlns:a16="http://schemas.microsoft.com/office/drawing/2014/main" id="{9F1C59E9-D4C0-8846-A192-D02BACAF6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06" y="342900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6062EE-E7CE-A844-A74B-3993C548F918}"/>
              </a:ext>
            </a:extLst>
          </p:cNvPr>
          <p:cNvSpPr/>
          <p:nvPr/>
        </p:nvSpPr>
        <p:spPr>
          <a:xfrm>
            <a:off x="228600" y="5529262"/>
            <a:ext cx="8553450" cy="566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DT, KNN, </a:t>
            </a:r>
            <a:r>
              <a:rPr lang="en-US" dirty="0" err="1"/>
              <a:t>LogReg</a:t>
            </a:r>
            <a:r>
              <a:rPr lang="en-US" dirty="0"/>
              <a:t> &amp; Reg are excellent modeling tools.  Not bad for 6 classes!</a:t>
            </a:r>
          </a:p>
        </p:txBody>
      </p:sp>
    </p:spTree>
    <p:extLst>
      <p:ext uri="{BB962C8B-B14F-4D97-AF65-F5344CB8AC3E}">
        <p14:creationId xmlns:p14="http://schemas.microsoft.com/office/powerpoint/2010/main" val="135255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Ideas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Recursive partitioning</a:t>
            </a:r>
            <a:r>
              <a:rPr lang="en-US" altLang="en-US" b="1" dirty="0"/>
              <a:t>: </a:t>
            </a:r>
            <a:r>
              <a:rPr lang="en-US" altLang="en-US" sz="2800" dirty="0"/>
              <a:t>Repeatedly split the records into two sections so as to achieve maximum homogeneity of outcome within each new section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Pruning the tree</a:t>
            </a:r>
            <a:r>
              <a:rPr lang="en-US" altLang="en-US" b="1" dirty="0"/>
              <a:t>: </a:t>
            </a:r>
            <a:r>
              <a:rPr lang="en-US" altLang="en-US" sz="2800" dirty="0"/>
              <a:t>Simplify the tree by pruning peripheral branches to avoid overfitting – measure and reduce complexity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96900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628650" y="1447800"/>
            <a:ext cx="7554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Understandable, rules are human readable; executives love looking at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weight,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implement…logic can be built in Excel 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selection is 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assumptions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minimal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044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304801" y="1447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Overfitting!!  You could create rules down to individual records so you get perfect accuracy (100% purity in each section).  This wouldn’t generalize to new unseen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88952-38F6-1C41-BAD7-E2F2CFAC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41" y="2568904"/>
            <a:ext cx="2507374" cy="315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7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Content Placeholder 6" descr="CT-overfit.jpg">
            <a:extLst>
              <a:ext uri="{FF2B5EF4-FFF2-40B4-BE49-F238E27FC236}">
                <a16:creationId xmlns:a16="http://schemas.microsoft.com/office/drawing/2014/main" id="{7460A824-A029-43F7-A94F-8FB224A6FA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10709" y="1433644"/>
            <a:ext cx="5113337" cy="3154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C48ED-3BE1-45C7-B4A2-7F7E1ED3F078}"/>
              </a:ext>
            </a:extLst>
          </p:cNvPr>
          <p:cNvSpPr txBox="1"/>
          <p:nvPr/>
        </p:nvSpPr>
        <p:spPr>
          <a:xfrm>
            <a:off x="304799" y="5314621"/>
            <a:ext cx="8729545" cy="9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i="0" dirty="0"/>
              <a:t>This is why having a training, test and holdout partition is important when making a decision tree.  In production it is also important to review results of a model periodically to ensure the historical patterns aren’t evolving.</a:t>
            </a:r>
          </a:p>
        </p:txBody>
      </p:sp>
    </p:spTree>
    <p:extLst>
      <p:ext uri="{BB962C8B-B14F-4D97-AF65-F5344CB8AC3E}">
        <p14:creationId xmlns:p14="http://schemas.microsoft.com/office/powerpoint/2010/main" val="333101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Partitioning Steps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Pick one of the predictor variables, </a:t>
            </a:r>
            <a:r>
              <a:rPr lang="en-US" altLang="en-US" i="1" dirty="0"/>
              <a:t>x</a:t>
            </a:r>
            <a:r>
              <a:rPr lang="en-US" altLang="en-US" baseline="-25000" dirty="0"/>
              <a:t>i</a:t>
            </a:r>
            <a:endParaRPr lang="en-US" altLang="en-US" dirty="0"/>
          </a:p>
          <a:p>
            <a:pPr eaLnBrk="1" hangingPunct="1"/>
            <a:r>
              <a:rPr lang="en-US" altLang="en-US" dirty="0"/>
              <a:t>Pick a value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say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that divides the training data into two (not necessarily equal) portions</a:t>
            </a:r>
          </a:p>
          <a:p>
            <a:pPr eaLnBrk="1" hangingPunct="1"/>
            <a:r>
              <a:rPr lang="en-US" altLang="en-US" dirty="0"/>
              <a:t>Measure how “pure” or homogeneous each of the resulting portions is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000" dirty="0"/>
              <a:t>“Pure” = containing records of mostly one class (or, for prediction, records with similar outcome values)</a:t>
            </a:r>
          </a:p>
          <a:p>
            <a:pPr eaLnBrk="1" hangingPunct="1"/>
            <a:r>
              <a:rPr lang="en-US" altLang="en-US" dirty="0"/>
              <a:t>Algorithm tries different values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and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to maximize purity in initial split</a:t>
            </a:r>
          </a:p>
          <a:p>
            <a:pPr eaLnBrk="1" hangingPunct="1"/>
            <a:r>
              <a:rPr lang="en-US" altLang="en-US" dirty="0"/>
              <a:t>After you get a “maximum purity” split, repeat the process for a second split (on any variable), and so on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406977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6388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Let’s classify offer acceptance among real bank customers using a decision tree.  Green means they accepted the offer to open a new deposit account.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CECB3-DD05-4052-BCF4-56235F8A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3" y="1136804"/>
            <a:ext cx="4823875" cy="4468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26015B-07AA-47E7-9557-22A116676EDC}"/>
              </a:ext>
            </a:extLst>
          </p:cNvPr>
          <p:cNvSpPr txBox="1"/>
          <p:nvPr/>
        </p:nvSpPr>
        <p:spPr>
          <a:xfrm>
            <a:off x="5474728" y="6033915"/>
            <a:ext cx="3680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https://archive.ics.uci.edu/ml/datasets/bank+marketing</a:t>
            </a:r>
          </a:p>
        </p:txBody>
      </p:sp>
    </p:spTree>
    <p:extLst>
      <p:ext uri="{BB962C8B-B14F-4D97-AF65-F5344CB8AC3E}">
        <p14:creationId xmlns:p14="http://schemas.microsoft.com/office/powerpoint/2010/main" val="19186792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7816</TotalTime>
  <Words>1799</Words>
  <Application>Microsoft Macintosh PowerPoint</Application>
  <PresentationFormat>On-screen Show (4:3)</PresentationFormat>
  <Paragraphs>353</Paragraphs>
  <Slides>33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Optimistic</vt:lpstr>
      <vt:lpstr>var(--body-font-family)</vt:lpstr>
      <vt:lpstr>Wingdings 2</vt:lpstr>
      <vt:lpstr>1_Office Theme</vt:lpstr>
      <vt:lpstr>Decision Trees</vt:lpstr>
      <vt:lpstr>Review steps</vt:lpstr>
      <vt:lpstr>Decision Trees</vt:lpstr>
      <vt:lpstr>Key Ideas </vt:lpstr>
      <vt:lpstr>Advantages of Decision Trees</vt:lpstr>
      <vt:lpstr>Disadvantages of Decision Trees</vt:lpstr>
      <vt:lpstr>Disadvantages of Decision Trees</vt:lpstr>
      <vt:lpstr>Recursive Partitioning Steps</vt:lpstr>
      <vt:lpstr>Suppose this is our data</vt:lpstr>
      <vt:lpstr>Suppose this is our data</vt:lpstr>
      <vt:lpstr>Now another dimension of the data</vt:lpstr>
      <vt:lpstr>With the rule duration  &gt; 635</vt:lpstr>
      <vt:lpstr>New Rule</vt:lpstr>
      <vt:lpstr>2 Rule Tree</vt:lpstr>
      <vt:lpstr>2 Rule Tree</vt:lpstr>
      <vt:lpstr>Let’s drop a new record down our plinko tree</vt:lpstr>
      <vt:lpstr>Let’s drop a new record down our plinko tree</vt:lpstr>
      <vt:lpstr>Let’s drop a new record down our plinko tree</vt:lpstr>
      <vt:lpstr>Let’s drop a new record down our plinko tree</vt:lpstr>
      <vt:lpstr>2 Rule Tree</vt:lpstr>
      <vt:lpstr>Let’s drop another record down our plinko tree</vt:lpstr>
      <vt:lpstr>Let’s drop a new record down our plinko tree</vt:lpstr>
      <vt:lpstr>Let’s drop a new record down our plinko tree</vt:lpstr>
      <vt:lpstr>2 Rule Tree</vt:lpstr>
      <vt:lpstr>How a decision tree really splits data.</vt:lpstr>
      <vt:lpstr>An example of overfitting…</vt:lpstr>
      <vt:lpstr>An example of overfitting…</vt:lpstr>
      <vt:lpstr>An example of overfitting…</vt:lpstr>
      <vt:lpstr>An example of overfitting…</vt:lpstr>
      <vt:lpstr>cp- complexity parameter</vt:lpstr>
      <vt:lpstr>Refresher…confusion matrix</vt:lpstr>
      <vt:lpstr>Open C_Bank Loans Decision Tree.R </vt:lpstr>
      <vt:lpstr>Your Data Mining Toolbox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110</cp:revision>
  <dcterms:created xsi:type="dcterms:W3CDTF">2018-05-23T17:24:59Z</dcterms:created>
  <dcterms:modified xsi:type="dcterms:W3CDTF">2024-10-30T23:47:55Z</dcterms:modified>
</cp:coreProperties>
</file>