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845" r:id="rId2"/>
    <p:sldId id="297" r:id="rId3"/>
    <p:sldId id="454" r:id="rId4"/>
    <p:sldId id="455" r:id="rId5"/>
    <p:sldId id="544" r:id="rId6"/>
    <p:sldId id="466" r:id="rId7"/>
    <p:sldId id="477" r:id="rId8"/>
    <p:sldId id="545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11/25/24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11/25/24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11/25/24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11/25/24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11/25/24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.pinimg.com/736x/3a/38/19/3a38195c96de241560714610f32b8532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3B350-DCA1-3D8E-F95C-4A805D74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11/25/24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0E1376-58B4-66C7-8B1B-AC9C287F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Thanksgiving break is ruined…thanks Prof 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7DE27-8975-203D-EB2E-CA7E7D2A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EC939-82D1-EA98-4E77-CBAB02E84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20 Hilarious Turkey Day Pictures, Cartoons, and Memes | Funny thanksgiving  images, Funny thanksgiving pictures, Happy thanksgiving memes">
            <a:extLst>
              <a:ext uri="{FF2B5EF4-FFF2-40B4-BE49-F238E27FC236}">
                <a16:creationId xmlns:a16="http://schemas.microsoft.com/office/drawing/2014/main" id="{8B6AE5D5-B6C8-67BF-87E8-7C00BE7D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78" y="2683336"/>
            <a:ext cx="3225081" cy="224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0435C-28AB-2A1B-F497-07837745FCE2}"/>
              </a:ext>
            </a:extLst>
          </p:cNvPr>
          <p:cNvSpPr txBox="1"/>
          <p:nvPr/>
        </p:nvSpPr>
        <p:spPr>
          <a:xfrm>
            <a:off x="4474464" y="1304544"/>
            <a:ext cx="440131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Case 3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This is a regression case, rf, dt, </a:t>
            </a:r>
            <a:r>
              <a:rPr lang="en-US" sz="1050" dirty="0" err="1"/>
              <a:t>lm</a:t>
            </a:r>
            <a:r>
              <a:rPr lang="en-US" sz="1050" dirty="0"/>
              <a:t> and others can be applied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RMSE and MAPE are appropriate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EDA is still important!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Code consistency, logical flow, avoiding redundant objects are important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Tone, volume, cadence and limited use of filler words are important</a:t>
            </a:r>
          </a:p>
          <a:p>
            <a:pPr marL="65088" indent="-57150">
              <a:buFont typeface="Arial" panose="020B0604020202020204" pitchFamily="34" charset="0"/>
              <a:buChar char="•"/>
            </a:pPr>
            <a:r>
              <a:rPr lang="en-US" sz="1050" dirty="0"/>
              <a:t>Agenda, problem statement, data description, EDA, Assessment are all important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8C239-DA96-9DB4-54C6-E31E746BAA8E}"/>
              </a:ext>
            </a:extLst>
          </p:cNvPr>
          <p:cNvSpPr txBox="1"/>
          <p:nvPr/>
        </p:nvSpPr>
        <p:spPr>
          <a:xfrm>
            <a:off x="493479" y="4869316"/>
            <a:ext cx="32250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hlinkClick r:id="rId3"/>
              </a:rPr>
              <a:t>https://i.pinimg.com/736x/3a/38/19/3a38195c96de241560714610f32b8532.jpg</a:t>
            </a:r>
            <a:endParaRPr 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2C666-CA90-AE71-B9EE-EA862123F5E4}"/>
              </a:ext>
            </a:extLst>
          </p:cNvPr>
          <p:cNvSpPr txBox="1"/>
          <p:nvPr/>
        </p:nvSpPr>
        <p:spPr>
          <a:xfrm>
            <a:off x="493478" y="1286213"/>
            <a:ext cx="3225081" cy="13388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t"/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di·dac·tic</a:t>
            </a: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l"/>
            <a:r>
              <a:rPr lang="en-US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sz="105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dīˈdaktik</a:t>
            </a:r>
            <a:r>
              <a:rPr lang="en-US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the manner of a teacher, particularly so as to treat someone in a patronizing way.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70757A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en-US" sz="1050" dirty="0">
                <a:solidFill>
                  <a:srgbClr val="70757A"/>
                </a:solidFill>
                <a:latin typeface="Roboto" panose="02000000000000000000" pitchFamily="2" charset="0"/>
              </a:rPr>
              <a:t>slow-paced, didactic lecturing”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70757A"/>
                </a:solidFill>
                <a:latin typeface="Roboto" panose="02000000000000000000" pitchFamily="2" charset="0"/>
              </a:rPr>
              <a:t>“if it feels like the teaching is just telling you what to think explicitly, that's didactic in a bad way.”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82028-919B-2597-DAD6-682774E9B3F0}"/>
              </a:ext>
            </a:extLst>
          </p:cNvPr>
          <p:cNvSpPr txBox="1"/>
          <p:nvPr/>
        </p:nvSpPr>
        <p:spPr>
          <a:xfrm>
            <a:off x="615942" y="5995618"/>
            <a:ext cx="8259834" cy="41549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 fontAlgn="t"/>
            <a:r>
              <a:rPr lang="en-US" sz="1050" dirty="0">
                <a:solidFill>
                  <a:schemeClr val="bg1"/>
                </a:solidFill>
                <a:latin typeface="Roboto" panose="02000000000000000000" pitchFamily="2" charset="0"/>
              </a:rPr>
              <a:t>This course is not didactic.  The real world is not slow-paced, or tells you expectations explicitly.  Bosses rarely if ever say I want A.  They give you an ambiguous problem statement, you must apply judgment, learn and try.  As you become an executive, this is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33265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11/25/24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420DF6-8293-41CB-8CCD-5A792B91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0549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11/25/24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D32484F-813B-498D-8A79-E7FD292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59397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91D7-E6E6-0A4C-BAAA-C547362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11/25/24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E158-8409-CA4C-9FA6-EBDFA1E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6980E-4E6F-2A46-A208-8286863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C3B70-14F9-764E-AD4A-AFB3CE04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E-96</a:t>
            </a:r>
            <a:endParaRPr lang="en-US" dirty="0"/>
          </a:p>
        </p:txBody>
      </p:sp>
      <p:pic>
        <p:nvPicPr>
          <p:cNvPr id="8" name="Picture 7" descr="Chapt1 Text Mining Workflow v3.png">
            <a:extLst>
              <a:ext uri="{FF2B5EF4-FFF2-40B4-BE49-F238E27FC236}">
                <a16:creationId xmlns:a16="http://schemas.microsoft.com/office/drawing/2014/main" id="{7E5C30C1-7BAC-5B47-AC78-E8EFAF24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647352" y="1761218"/>
            <a:ext cx="3555075" cy="452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15E572-D3BC-A545-9AE0-A94646A8AE83}"/>
              </a:ext>
            </a:extLst>
          </p:cNvPr>
          <p:cNvGrpSpPr/>
          <p:nvPr/>
        </p:nvGrpSpPr>
        <p:grpSpPr>
          <a:xfrm>
            <a:off x="1440913" y="1953003"/>
            <a:ext cx="1471236" cy="3827961"/>
            <a:chOff x="6603961" y="1572853"/>
            <a:chExt cx="1321732" cy="4165856"/>
          </a:xfrm>
        </p:grpSpPr>
        <p:sp>
          <p:nvSpPr>
            <p:cNvPr id="10" name="Arrow: Down 4">
              <a:extLst>
                <a:ext uri="{FF2B5EF4-FFF2-40B4-BE49-F238E27FC236}">
                  <a16:creationId xmlns:a16="http://schemas.microsoft.com/office/drawing/2014/main" id="{9CBC49F3-2444-594D-BF3C-CCA1C4FEF05B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F77A6-CDF0-B64C-BA16-0D964FCE12D0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EF483-6E49-8D40-9BF1-028ED918C725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49EA9-5C3E-5143-8312-466227603339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88E6E5F8-4FB3-6444-8D91-413EA7D3B0C3}"/>
              </a:ext>
            </a:extLst>
          </p:cNvPr>
          <p:cNvSpPr/>
          <p:nvPr/>
        </p:nvSpPr>
        <p:spPr>
          <a:xfrm rot="5400000">
            <a:off x="2405336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0166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3396472" y="1266745"/>
            <a:ext cx="4122706" cy="1200329"/>
            <a:chOff x="3169647" y="752374"/>
            <a:chExt cx="4122706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3373473" y="752374"/>
              <a:ext cx="39188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I’m going to have a nice glass of Chardonnay and wind down with a good book in the corner of the county :-)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606863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96472" y="4989331"/>
            <a:ext cx="4122706" cy="923330"/>
            <a:chOff x="3169647" y="752374"/>
            <a:chExt cx="4122706" cy="923330"/>
          </a:xfrm>
        </p:grpSpPr>
        <p:sp>
          <p:nvSpPr>
            <p:cNvPr id="23" name="TextBox 22"/>
            <p:cNvSpPr txBox="1"/>
            <p:nvPr/>
          </p:nvSpPr>
          <p:spPr>
            <a:xfrm>
              <a:off x="3373473" y="752374"/>
              <a:ext cx="391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tomorrow going nice glass chardonnay wind down good book corner county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647" y="860461"/>
              <a:ext cx="274246" cy="222963"/>
            </a:xfrm>
            <a:prstGeom prst="rect">
              <a:avLst/>
            </a:prstGeom>
          </p:spPr>
        </p:pic>
      </p:grp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1536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Bag of Words, how is data organized?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4617577"/>
            <a:ext cx="4453646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248574"/>
            <a:ext cx="445364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DTM/TDM and change to a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43640"/>
              </p:ext>
            </p:extLst>
          </p:nvPr>
        </p:nvGraphicFramePr>
        <p:xfrm>
          <a:off x="365759" y="1681805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365759" y="1301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A66C7-8011-4A5F-A82A-92177B696CA0}"/>
              </a:ext>
            </a:extLst>
          </p:cNvPr>
          <p:cNvSpPr/>
          <p:nvPr/>
        </p:nvSpPr>
        <p:spPr>
          <a:xfrm>
            <a:off x="5129846" y="4248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Why are DTM &amp; TDM Sparse?  What do they represent?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7BD3E-8060-4D7E-B28F-7036109F93D8}"/>
              </a:ext>
            </a:extLst>
          </p:cNvPr>
          <p:cNvSpPr/>
          <p:nvPr/>
        </p:nvSpPr>
        <p:spPr>
          <a:xfrm>
            <a:off x="5129846" y="4617577"/>
            <a:ext cx="3513458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algn="ctr"/>
            <a:endParaRPr lang="en-US" sz="3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13972-4453-478B-B709-646647E27FDC}"/>
              </a:ext>
            </a:extLst>
          </p:cNvPr>
          <p:cNvSpPr txBox="1"/>
          <p:nvPr/>
        </p:nvSpPr>
        <p:spPr>
          <a:xfrm>
            <a:off x="6457950" y="484077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7530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 animBg="1"/>
      <p:bldP spid="19" grpId="0" animBg="1"/>
      <p:bldP spid="20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11/25/24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18234"/>
            <a:ext cx="7886700" cy="591477"/>
          </a:xfrm>
        </p:spPr>
        <p:txBody>
          <a:bodyPr/>
          <a:lstStyle/>
          <a:p>
            <a:r>
              <a:rPr lang="en-US" dirty="0"/>
              <a:t>Let’s </a:t>
            </a:r>
            <a:r>
              <a:rPr lang="en-US" strike="sngStrike" dirty="0"/>
              <a:t>Practice </a:t>
            </a:r>
            <a:r>
              <a:rPr lang="en-US" dirty="0"/>
              <a:t>Review!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FF30F4A-146D-40DD-A88A-5E29DDD46A50}"/>
              </a:ext>
            </a:extLst>
          </p:cNvPr>
          <p:cNvSpPr txBox="1">
            <a:spLocks/>
          </p:cNvSpPr>
          <p:nvPr/>
        </p:nvSpPr>
        <p:spPr>
          <a:xfrm>
            <a:off x="628650" y="1842234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A_text_organization_REVIEW.R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949CF44-33B9-4197-A954-AA48AD0D1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3180636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3610</TotalTime>
  <Words>517</Words>
  <Application>Microsoft Macintosh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Calibri</vt:lpstr>
      <vt:lpstr>Consolas</vt:lpstr>
      <vt:lpstr>Google Sans</vt:lpstr>
      <vt:lpstr>Roboto</vt:lpstr>
      <vt:lpstr>1_Office Theme</vt:lpstr>
      <vt:lpstr>Thanksgiving break is ruined…thanks Prof K!</vt:lpstr>
      <vt:lpstr>Text Mining</vt:lpstr>
      <vt:lpstr>What is Text Mining?</vt:lpstr>
      <vt:lpstr>What is Text Mining?</vt:lpstr>
      <vt:lpstr>TM Project Workflow</vt:lpstr>
      <vt:lpstr>R for Cleaning Steps</vt:lpstr>
      <vt:lpstr>For Bag of Words, how is data organized?</vt:lpstr>
      <vt:lpstr>Let’s Practice Review!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133</cp:revision>
  <cp:lastPrinted>2018-11-26T18:56:28Z</cp:lastPrinted>
  <dcterms:created xsi:type="dcterms:W3CDTF">2018-05-23T17:24:59Z</dcterms:created>
  <dcterms:modified xsi:type="dcterms:W3CDTF">2024-11-25T22:18:28Z</dcterms:modified>
</cp:coreProperties>
</file>