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0"/>
  </p:notesMasterIdLst>
  <p:sldIdLst>
    <p:sldId id="256" r:id="rId2"/>
    <p:sldId id="257" r:id="rId3"/>
    <p:sldId id="277" r:id="rId4"/>
    <p:sldId id="264" r:id="rId5"/>
    <p:sldId id="295" r:id="rId6"/>
    <p:sldId id="373" r:id="rId7"/>
    <p:sldId id="301" r:id="rId8"/>
    <p:sldId id="296" r:id="rId9"/>
    <p:sldId id="298" r:id="rId10"/>
    <p:sldId id="297" r:id="rId11"/>
    <p:sldId id="299" r:id="rId12"/>
    <p:sldId id="300" r:id="rId13"/>
    <p:sldId id="278" r:id="rId14"/>
    <p:sldId id="276" r:id="rId15"/>
    <p:sldId id="281" r:id="rId16"/>
    <p:sldId id="302" r:id="rId17"/>
    <p:sldId id="303" r:id="rId18"/>
    <p:sldId id="304" r:id="rId19"/>
    <p:sldId id="279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3" r:id="rId28"/>
    <p:sldId id="314" r:id="rId29"/>
    <p:sldId id="312" r:id="rId30"/>
    <p:sldId id="315" r:id="rId31"/>
    <p:sldId id="316" r:id="rId32"/>
    <p:sldId id="317" r:id="rId33"/>
    <p:sldId id="318" r:id="rId34"/>
    <p:sldId id="322" r:id="rId35"/>
    <p:sldId id="324" r:id="rId36"/>
    <p:sldId id="325" r:id="rId37"/>
    <p:sldId id="329" r:id="rId38"/>
    <p:sldId id="330" r:id="rId39"/>
    <p:sldId id="332" r:id="rId40"/>
    <p:sldId id="333" r:id="rId41"/>
    <p:sldId id="335" r:id="rId42"/>
    <p:sldId id="336" r:id="rId43"/>
    <p:sldId id="337" r:id="rId44"/>
    <p:sldId id="338" r:id="rId45"/>
    <p:sldId id="339" r:id="rId46"/>
    <p:sldId id="340" r:id="rId47"/>
    <p:sldId id="343" r:id="rId48"/>
    <p:sldId id="341" r:id="rId49"/>
    <p:sldId id="347" r:id="rId50"/>
    <p:sldId id="342" r:id="rId51"/>
    <p:sldId id="344" r:id="rId52"/>
    <p:sldId id="345" r:id="rId53"/>
    <p:sldId id="350" r:id="rId54"/>
    <p:sldId id="346" r:id="rId55"/>
    <p:sldId id="352" r:id="rId56"/>
    <p:sldId id="353" r:id="rId57"/>
    <p:sldId id="348" r:id="rId58"/>
    <p:sldId id="351" r:id="rId59"/>
    <p:sldId id="354" r:id="rId60"/>
    <p:sldId id="349" r:id="rId61"/>
    <p:sldId id="358" r:id="rId62"/>
    <p:sldId id="355" r:id="rId63"/>
    <p:sldId id="356" r:id="rId64"/>
    <p:sldId id="357" r:id="rId65"/>
    <p:sldId id="361" r:id="rId66"/>
    <p:sldId id="359" r:id="rId67"/>
    <p:sldId id="360" r:id="rId68"/>
    <p:sldId id="363" r:id="rId69"/>
    <p:sldId id="364" r:id="rId70"/>
    <p:sldId id="365" r:id="rId71"/>
    <p:sldId id="366" r:id="rId72"/>
    <p:sldId id="367" r:id="rId73"/>
    <p:sldId id="362" r:id="rId74"/>
    <p:sldId id="372" r:id="rId75"/>
    <p:sldId id="368" r:id="rId76"/>
    <p:sldId id="369" r:id="rId77"/>
    <p:sldId id="370" r:id="rId78"/>
    <p:sldId id="371" r:id="rId7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82"/>
    <p:restoredTop sz="93836"/>
  </p:normalViewPr>
  <p:slideViewPr>
    <p:cSldViewPr snapToGrid="0">
      <p:cViewPr varScale="1">
        <p:scale>
          <a:sx n="68" d="100"/>
          <a:sy n="68" d="100"/>
        </p:scale>
        <p:origin x="3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BCF4F-DD47-1F41-8347-1236AAEF4C6F}" type="datetimeFigureOut">
              <a:rPr lang="es-ES" smtClean="0"/>
              <a:t>2/12/24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D714E-277A-0B4C-917C-E741BC14FD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2742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EFA87-8AA5-C04F-3C8B-B9A2AF606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6392A1-BA2D-C72E-AAE2-9E7AFE8D5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697544-B384-FD24-CD2C-C111E8FA1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2/12/24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F3F658-BF12-78C7-58B4-78B60373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D0D98B-2468-7BAD-0A9B-BB86EC48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013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96FE3-706E-1C80-CACC-F398DA1D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380736-EE02-FA13-FE81-05DFB4214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301D6D-9194-D563-7EF0-B6E8DF74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2/12/24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EA20FC-FE35-E578-4D42-A9870072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5C0435-EB44-ABBB-03C1-13B14558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478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1D0B84-591F-6A65-FC6A-049EC133C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271FDA-3326-7F6F-4F41-76376721E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8E75D7-FBD2-7D62-546A-DFEE9B53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2/12/24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C8AAEA-B43B-A632-0D86-3CDD5CF3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560A56-8F4A-A18C-528E-D68914FC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226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3AF58-61D1-DF01-55E3-BC712B2F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5C7191-2D2F-2A11-72B2-6264DEE94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2A11C6-96BD-BCB3-26D3-2F98216F8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2/12/24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4EFEBE-AF4D-5790-14DB-CB218EAF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4CA2C9-6F81-96DB-1B51-C3535B82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615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93EA7-2D97-F2E1-A2B1-4B37D6620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440C6D-9413-B56C-93C5-B787A043D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82136B-FF0B-AE32-3C75-EDAA86CA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2/12/24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5F05F9-0258-E44C-9B0A-B86F3AF7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EA5988-E17F-6471-B2C3-961FC9B7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97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F43C9-C426-4FCF-DF0C-1F7CD16A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D6AC33-EB07-610A-B59C-DE8891BA8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B05210-AB32-F36A-7438-AB9EBEC61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61BB1C-5079-6FC8-2D4B-A30D4AE3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2/12/24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600823-04DD-C68E-7A0F-BF1439DE7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42C3D1-12B5-A0D5-3537-618288FB1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87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FE1C4-9650-E9EA-F099-A4F0D9B74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F942D8-8B75-C543-6418-30AC3B8DC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0CE7D7-2CEE-211E-8F3F-BC923E4CA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BCFC7D-8843-4F44-6D40-D2C4B524B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5EDFEE-71F3-9178-ED83-C226CD19D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4F0842E-0E90-AC24-8802-9F5D3CD3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2/12/24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3CDB579-9C39-82D9-BCAD-2A464A14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F5460AA-5CEB-82B6-80BD-070882CE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687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95AEA-2455-08C3-F913-B362FA72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59D56E-95AA-BC13-40CC-24D282A8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2/12/24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F707DB-A9DF-CF52-8FC3-9E84A834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44039D-B804-3221-375A-1F03A2F05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921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266A7B-F22A-5A34-E61A-C7DB5454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2/12/24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2A5DB2A-2070-7944-EEE2-21B40B1C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537A92-5C7F-2BBF-EA3E-7BABB210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0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C377B-BE80-E053-6AD8-9D0EAEE4B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D3F2B9-319B-2744-5821-380C61969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5702AD-C45C-0E0D-6371-FE7E9E20A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29E9E2-4818-316C-F82E-0037A93F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2/12/24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A879D8-E51E-92CA-9F0D-8C8FF154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D188A3-D9D7-7792-5883-D9DA82CB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916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197F6-0C8A-C6AB-7F36-922817AA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014BB75-6E11-25F3-BE3E-441FC1C25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C1EF46-F113-60FA-FCC4-69366F603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659423-00A5-22D0-778E-86977A70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2/12/24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593BBB-A67D-F22B-07E1-0994A20E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00C72D-B54B-1747-6082-71349036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240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12"/>
            <a:lum/>
          </a:blip>
          <a:srcRect/>
          <a:stretch>
            <a:fillRect t="-49000" b="-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22356A-0946-C4C6-79B9-25039656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D8B130-08AC-AA93-CEA5-C0072D990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40DB78-3912-9C6F-8F48-B4F6E8C04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EC3D6-144B-1F44-841A-5BF3C43A2787}" type="datetimeFigureOut">
              <a:rPr lang="es-ES" smtClean="0"/>
              <a:t>2/12/24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C7D2F7-24D4-92A4-C215-157E34322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93F49A-54F6-565B-6A4B-1070001F1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13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ngular.io/guide/file-structur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A3F22-DBD6-F6EA-F05D-AE1F93D764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4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lang="en-US" sz="2400" b="1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 Bases Angular</a:t>
            </a:r>
            <a:endParaRPr lang="es-E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740D24-D737-C615-CB0D-14297A86F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s-ES" sz="2000" dirty="0">
                <a:solidFill>
                  <a:srgbClr val="039B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Centro público integrado de formación profesional</a:t>
            </a:r>
            <a:endParaRPr lang="es-ES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rgbClr val="039B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Nuevo (</a:t>
            </a:r>
            <a:r>
              <a:rPr lang="en-US" sz="2000" dirty="0" err="1">
                <a:solidFill>
                  <a:srgbClr val="039B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desglose</a:t>
            </a:r>
            <a:r>
              <a:rPr lang="en-US" sz="2000" dirty="0">
                <a:solidFill>
                  <a:srgbClr val="039B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IES </a:t>
            </a:r>
            <a:r>
              <a:rPr lang="en-US" sz="2000" dirty="0" err="1">
                <a:solidFill>
                  <a:srgbClr val="039B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Campanillas</a:t>
            </a:r>
            <a:r>
              <a:rPr lang="en-US" sz="2000" dirty="0">
                <a:solidFill>
                  <a:srgbClr val="039B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s-ES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6" name="Imagen 976029385">
            <a:extLst>
              <a:ext uri="{FF2B5EF4-FFF2-40B4-BE49-F238E27FC236}">
                <a16:creationId xmlns:a16="http://schemas.microsoft.com/office/drawing/2014/main" id="{6617C1CE-D63D-B983-5683-90755CF0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285713156">
            <a:extLst>
              <a:ext uri="{FF2B5EF4-FFF2-40B4-BE49-F238E27FC236}">
                <a16:creationId xmlns:a16="http://schemas.microsoft.com/office/drawing/2014/main" id="{689C0C33-B2E6-90FC-88B5-43C0AF14B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2C3BB235-F45A-3549-6AA6-664AC0D3D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-460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AA5DF5C-FAA0-6FA3-B7D8-6383F8FF3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18462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E414409-692A-A560-B4BC-0D7207570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15172A7-2D85-9540-8D10-F2E4A4DF4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0688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16+/18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9C42193C-8E28-F944-8549-FCF26C540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6310" y="6522516"/>
            <a:ext cx="122822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16+/18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653486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Conjunto de </a:t>
            </a:r>
            <a:r>
              <a:rPr lang="es-ES" sz="24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directorios</a:t>
            </a:r>
          </a:p>
          <a:p>
            <a:pPr marL="0" indent="0">
              <a:buNone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.angular, no hay que tocarlo (de hecho está oculto)</a:t>
            </a:r>
          </a:p>
          <a:p>
            <a:pPr marL="0" indent="0">
              <a:buNone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Ayuda a Angular a que los cambios en la aplicación se apliquen.</a:t>
            </a:r>
          </a:p>
          <a:p>
            <a:pPr marL="0" indent="0">
              <a:buNone/>
            </a:pPr>
            <a:r>
              <a:rPr lang="es-ES" sz="24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24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es algo propio de 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no se sube a 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s-ES" sz="24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node_modules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tampoco se sube a 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s-ES" sz="2400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 carpeta se creo cuando lanzamos el comando: #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endParaRPr lang="es-ES" sz="2400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nuestro proyecto:</a:t>
            </a:r>
          </a:p>
          <a:p>
            <a:pPr>
              <a:buFontTx/>
              <a:buChar char="-"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 es nuestra aplicación, </a:t>
            </a:r>
          </a:p>
          <a:p>
            <a:pPr>
              <a:buFontTx/>
              <a:buChar char="-"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 es lo que debemos conservar, </a:t>
            </a:r>
          </a:p>
          <a:p>
            <a:pPr>
              <a:buFontTx/>
              <a:buChar char="-"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 es lo que nosotros programamos…</a:t>
            </a:r>
            <a:endParaRPr lang="es-ES" sz="2400" b="1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b="1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 </a:t>
            </a:r>
            <a:r>
              <a:rPr lang="es-ES" sz="24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Workspace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and 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project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file 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structure</a:t>
            </a:r>
            <a:endParaRPr lang="es-ES" sz="2400" b="1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Archivos y directorios </a:t>
            </a:r>
            <a:r>
              <a:rPr lang="es-ES" sz="3200" dirty="0">
                <a:solidFill>
                  <a:srgbClr val="039BE5"/>
                </a:solidFill>
                <a:latin typeface="Arial" panose="020B0604020202020204" pitchFamily="34" charset="0"/>
              </a:rPr>
              <a:t>del proyecto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C79A221F-10B8-27EE-5DA3-98FFC3D6C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538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r>
              <a:rPr lang="es-ES" sz="24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Directorio ‘</a:t>
            </a:r>
            <a:r>
              <a:rPr lang="es-ES" sz="24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s-ES" sz="24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0" indent="0">
              <a:buNone/>
            </a:pPr>
            <a:r>
              <a:rPr lang="es-ES" sz="24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favicon.ico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el icono que se mostrará en la pestaña del navegador</a:t>
            </a:r>
          </a:p>
          <a:p>
            <a:pPr marL="0" indent="0">
              <a:buNone/>
            </a:pPr>
            <a:r>
              <a:rPr lang="es-ES" sz="24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un archivo simple con la referencia al 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favicon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con:</a:t>
            </a:r>
          </a:p>
          <a:p>
            <a:pPr marL="457200" lvl="1" indent="0">
              <a:buNone/>
            </a:pPr>
            <a:r>
              <a:rPr lang="es-ES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&lt;app-</a:t>
            </a:r>
            <a:r>
              <a:rPr lang="es-ES" sz="20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r>
              <a:rPr lang="es-ES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&gt;&lt;/app-</a:t>
            </a:r>
            <a:r>
              <a:rPr lang="es-ES" sz="20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r>
              <a:rPr lang="es-ES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s-ES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que es el componente que hace referencia a nuestro proyecto en Angular</a:t>
            </a:r>
          </a:p>
          <a:p>
            <a:pPr marL="0" indent="0">
              <a:buNone/>
            </a:pPr>
            <a:r>
              <a:rPr lang="es-ES" sz="24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main.ts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punto de entrada a nuestra aplicación en Angular.</a:t>
            </a:r>
          </a:p>
          <a:p>
            <a:pPr marL="0" indent="0">
              <a:buNone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Usamos 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platformBrowserDynamic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()… porque nuestra aplicación es web.</a:t>
            </a:r>
          </a:p>
          <a:p>
            <a:pPr marL="0" indent="0">
              <a:buNone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Podemos desarrollar para otras plataformas: Angular Universal, 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Ionic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Usamos …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bootstrapModule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AppModule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como módulo principal</a:t>
            </a:r>
          </a:p>
          <a:p>
            <a:pPr marL="0" indent="0">
              <a:buNone/>
            </a:pPr>
            <a:r>
              <a:rPr lang="es-ES" sz="24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style.css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estilos globales.</a:t>
            </a:r>
          </a:p>
          <a:p>
            <a:pPr marL="0" indent="0">
              <a:buNone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Recordemos que cada componente tendrá su propio 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style.css</a:t>
            </a:r>
            <a:endParaRPr lang="es-ES" sz="2400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Archivos y directorios </a:t>
            </a:r>
            <a:r>
              <a:rPr lang="es-ES" sz="3200" dirty="0">
                <a:solidFill>
                  <a:srgbClr val="039BE5"/>
                </a:solidFill>
                <a:latin typeface="Arial" panose="020B0604020202020204" pitchFamily="34" charset="0"/>
              </a:rPr>
              <a:t>del proyecto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2ED4FD15-8293-F14F-AA2E-E7C0012A4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633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r>
              <a:rPr lang="es-ES" sz="24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Directorio ‘</a:t>
            </a:r>
            <a:r>
              <a:rPr lang="es-ES" sz="24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s-ES" sz="24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0" indent="0">
              <a:buNone/>
            </a:pPr>
            <a:r>
              <a:rPr lang="es-ES" sz="24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dónde empezaremos a construir toda la lógica: componentes, servicios, 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Mención especial para: ‘</a:t>
            </a:r>
            <a:r>
              <a:rPr lang="es-ES" sz="24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app.component.ts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en el cuál encontramos: </a:t>
            </a:r>
            <a:r>
              <a:rPr lang="es-ES" sz="24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’app-</a:t>
            </a:r>
            <a:r>
              <a:rPr lang="es-ES" sz="24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0" indent="0">
              <a:buNone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es el componente principal, primer componente del cual depende el resto.</a:t>
            </a:r>
          </a:p>
          <a:p>
            <a:pPr marL="0" indent="0">
              <a:buNone/>
            </a:pPr>
            <a:r>
              <a:rPr lang="es-ES" sz="24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app.module.ts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módulo principal, es muy importante y cuidado al usarlo.</a:t>
            </a:r>
          </a:p>
          <a:p>
            <a:pPr marL="0" indent="0">
              <a:buNone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cambio haría que la Aplicación dejara de funcionar.</a:t>
            </a:r>
          </a:p>
          <a:p>
            <a:pPr marL="0" indent="0">
              <a:buNone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Tiende a crecer a lo largo del desarrollo.</a:t>
            </a:r>
          </a:p>
          <a:p>
            <a:pPr marL="0" indent="0">
              <a:buNone/>
            </a:pPr>
            <a:r>
              <a:rPr lang="es-ES" sz="24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assets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recursos del proyecto</a:t>
            </a:r>
          </a:p>
          <a:p>
            <a:pPr marL="0" indent="0">
              <a:buNone/>
            </a:pPr>
            <a:r>
              <a:rPr lang="es-ES" sz="24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24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gitkeep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dónde tengamos este archivo, 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 considerará</a:t>
            </a:r>
          </a:p>
          <a:p>
            <a:pPr marL="0" indent="0">
              <a:buNone/>
            </a:pPr>
            <a:endParaRPr lang="es-ES" sz="2400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resumen, a las empresas les encanta Angular:</a:t>
            </a:r>
          </a:p>
          <a:p>
            <a:pPr marL="0" indent="0">
              <a:buNone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Funcionalidad, Consistencia, Escalable, Fiable…</a:t>
            </a:r>
          </a:p>
          <a:p>
            <a:pPr marL="0" indent="0">
              <a:buNone/>
            </a:pPr>
            <a:endParaRPr lang="es-ES" sz="2400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Archivos y directorios </a:t>
            </a:r>
            <a:r>
              <a:rPr lang="es-ES" sz="3200" dirty="0">
                <a:solidFill>
                  <a:srgbClr val="039BE5"/>
                </a:solidFill>
                <a:latin typeface="Arial" panose="020B0604020202020204" pitchFamily="34" charset="0"/>
              </a:rPr>
              <a:t>del proyecto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70CA4A3F-C5BB-2892-E61E-E91FFBB70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02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9600" b="1" dirty="0">
                <a:latin typeface="Arial" panose="020B0604020202020204" pitchFamily="34" charset="0"/>
              </a:rPr>
              <a:t>App </a:t>
            </a:r>
            <a:r>
              <a:rPr lang="es-ES" sz="9600" b="1" dirty="0" err="1">
                <a:latin typeface="Arial" panose="020B0604020202020204" pitchFamily="34" charset="0"/>
              </a:rPr>
              <a:t>Component</a:t>
            </a:r>
            <a:endParaRPr lang="es-ES" sz="96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Nuevo apartado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D97DAE5D-5D9F-57CD-9A99-D8F8D3F92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804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necesitamos?</a:t>
            </a:r>
          </a:p>
          <a:p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Nos vamos a la carpeta: </a:t>
            </a:r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02-angular-bases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Abrimos el proyecto en VSC: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Lazamos el comando: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# ng server</a:t>
            </a:r>
            <a:endParaRPr lang="es-ES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VSC abrimos el archivo: ‘</a:t>
            </a:r>
            <a:r>
              <a:rPr lang="es-ES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app.component.html</a:t>
            </a: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</a:p>
          <a:p>
            <a:pPr marL="457200" lvl="1" indent="0">
              <a:buNone/>
            </a:pP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02-angular-bases -&gt;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-&gt; app</a:t>
            </a:r>
          </a:p>
          <a:p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También, abrimos el archivo: ‘</a:t>
            </a:r>
            <a:r>
              <a:rPr lang="es-ES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app.component.ts</a:t>
            </a: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457200" lvl="1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Este archivo es el importante, de el dependen el resto: .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App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Component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9F37C0EB-A1EA-D81F-7777-A4F07DAA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964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necesitamos y que observamos?</a:t>
            </a:r>
          </a:p>
          <a:p>
            <a:pPr marL="0" indent="0">
              <a:buNone/>
            </a:pPr>
            <a:r>
              <a:rPr lang="es-ES" sz="24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app.component.html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 borramos todo y escribimos el siguiente código.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&lt;h1&gt;Hola Mundo&lt;/h1&gt;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" sz="20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s-ES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&lt;p&gt;Bienvenidos a Angular&lt;/p&gt;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" sz="20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s-ES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 ocurre </a:t>
            </a:r>
          </a:p>
          <a:p>
            <a:pPr marL="0" indent="0">
              <a:buNone/>
            </a:pPr>
            <a:endParaRPr lang="es-ES" sz="2400" b="1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app.component.ts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Cambiamos la línea de ‘</a:t>
            </a:r>
            <a:r>
              <a:rPr lang="es-ES" sz="24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  <a:endParaRPr lang="es-ES" sz="2400" b="1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0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es-ES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ES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AppComponent</a:t>
            </a:r>
            <a:r>
              <a:rPr lang="es-ES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20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s-ES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s-ES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20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ES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'Mi primera app de Angular';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ocurre nada, pero lo hemos definido acorde a los principios de TS y…</a:t>
            </a: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App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Component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97FD1956-A940-60F8-8026-1E838D44E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26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necesitamos y que observamos?</a:t>
            </a:r>
          </a:p>
          <a:p>
            <a:pPr marL="0" indent="0">
              <a:buNone/>
            </a:pPr>
            <a:r>
              <a:rPr lang="es-ES" sz="24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app.component.html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Añadimos las líneas: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&lt;h1&gt;{{</a:t>
            </a:r>
            <a:r>
              <a:rPr lang="es-ES" sz="20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s-ES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}}&lt;/h1&gt; &lt;!-- </a:t>
            </a:r>
            <a:r>
              <a:rPr lang="es-ES" sz="20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</a:t>
            </a:r>
            <a:r>
              <a:rPr lang="es-ES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+(</a:t>
            </a:r>
            <a:r>
              <a:rPr lang="es-ES" sz="20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es-ES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aparece ‘</a:t>
            </a:r>
            <a:r>
              <a:rPr lang="es-ES" sz="20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s-ES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--&gt;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" sz="20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s-ES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Hay un 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bundle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(relación), entre .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.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endParaRPr lang="es-ES" sz="2400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propiedades de la clase 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AppComponent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son accesibles en el .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es-ES" sz="2400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bundle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da solo en el mismo componente.</a:t>
            </a:r>
          </a:p>
          <a:p>
            <a:pPr marL="0" indent="0">
              <a:buNone/>
            </a:pPr>
            <a:r>
              <a:rPr lang="es-ES" sz="20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templateUrl</a:t>
            </a:r>
            <a:r>
              <a:rPr lang="es-ES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'./</a:t>
            </a:r>
            <a:r>
              <a:rPr lang="es-ES" sz="20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app.component.html</a:t>
            </a:r>
            <a:r>
              <a:rPr lang="es-ES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Solo es posible </a:t>
            </a:r>
            <a:r>
              <a:rPr lang="es-ES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.</a:t>
            </a:r>
            <a:r>
              <a:rPr lang="es-ES" sz="20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es-ES" sz="2000" b="1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0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styleUrls</a:t>
            </a:r>
            <a:r>
              <a:rPr lang="es-ES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['./</a:t>
            </a:r>
            <a:r>
              <a:rPr lang="es-ES" sz="20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app.component.css</a:t>
            </a:r>
            <a:r>
              <a:rPr lang="es-ES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’] Son posibles </a:t>
            </a:r>
            <a:r>
              <a:rPr lang="es-ES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varios estilos</a:t>
            </a:r>
            <a:endParaRPr lang="es-ES" sz="2400" b="1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App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Component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97FD1956-A940-60F8-8026-1E838D44E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950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necesitamos y que observamos?</a:t>
            </a:r>
          </a:p>
          <a:p>
            <a:pPr marL="0" indent="0">
              <a:buNone/>
            </a:pPr>
            <a:r>
              <a:rPr lang="es-ES" sz="24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app.component.ts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Añadimos la línea:</a:t>
            </a:r>
            <a:endParaRPr lang="es-ES" sz="2400" b="1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0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es-ES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ES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AppComponent</a:t>
            </a:r>
            <a:r>
              <a:rPr lang="es-ES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…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20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s-ES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lang="es-ES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20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es-ES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10;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s-ES" sz="24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app.component.html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Añadimos la línea:</a:t>
            </a:r>
            <a:endParaRPr lang="es-ES" sz="2400" b="1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&lt;h3&gt;</a:t>
            </a:r>
            <a:r>
              <a:rPr lang="es-ES" sz="20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lang="es-ES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{{</a:t>
            </a:r>
            <a:r>
              <a:rPr lang="es-ES" sz="20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lang="es-ES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}}&lt;/h3&gt;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" sz="20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s-ES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s-ES" sz="2400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último, comprobamos que tenemos </a:t>
            </a:r>
            <a:b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acceso a las Angular 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DevTools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el </a:t>
            </a:r>
            <a:b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navegador de Chrome.</a:t>
            </a:r>
          </a:p>
          <a:p>
            <a:pPr marL="0" indent="0">
              <a:buNone/>
            </a:pPr>
            <a:endParaRPr lang="es-ES" sz="2400" b="1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App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Component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97FD1956-A940-60F8-8026-1E838D44E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04268B7-570F-0C9B-988F-5D427047E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6805" y="3972723"/>
            <a:ext cx="4597200" cy="25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81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9600" b="1" dirty="0">
                <a:latin typeface="Arial" panose="020B0604020202020204" pitchFamily="34" charset="0"/>
              </a:rPr>
              <a:t>Contador</a:t>
            </a:r>
            <a:endParaRPr lang="es-ES" sz="96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Nuevo apartado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D97DAE5D-5D9F-57CD-9A99-D8F8D3F92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629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necesitamos y que observamos?</a:t>
            </a:r>
          </a:p>
          <a:p>
            <a:pPr marL="0" indent="0">
              <a:buNone/>
            </a:pP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Vamos a crear un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botón para </a:t>
            </a: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incrementa el valor del contador en 1.</a:t>
            </a:r>
          </a:p>
          <a:p>
            <a:pPr marL="0" indent="0">
              <a:buNone/>
            </a:pP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app.component.html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Añadimos un método a la clase </a:t>
            </a:r>
            <a:r>
              <a:rPr lang="es-ES" sz="2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AppComponent</a:t>
            </a: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increaseBy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this.counter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+= 1;</a:t>
            </a: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app.component.html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Creamos el botón y el evento ‘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’:</a:t>
            </a:r>
            <a:endParaRPr lang="es-ES" sz="2400" b="1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)="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increaseBy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()"&gt;+1&lt;/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Contador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670C6BD9-C4B3-F5AC-1632-C983A155F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72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veremos en esta sección? </a:t>
            </a:r>
          </a:p>
          <a:p>
            <a:pPr marL="0" indent="0" algn="l">
              <a:buNone/>
            </a:pPr>
            <a:r>
              <a:rPr lang="es-ES" sz="2400" b="0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Este es un breve listado de los temas fundamentales:</a:t>
            </a:r>
          </a:p>
          <a:p>
            <a:pPr algn="l">
              <a:buFont typeface="+mj-lt"/>
              <a:buAutoNum type="arabicPeriod"/>
            </a:pPr>
            <a:r>
              <a:rPr lang="es-ES" sz="2400" b="0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Nuestro </a:t>
            </a: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primer proyecto </a:t>
            </a:r>
            <a:r>
              <a:rPr lang="es-ES" sz="2400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Angular</a:t>
            </a:r>
          </a:p>
          <a:p>
            <a:pPr algn="l">
              <a:buFont typeface="+mj-lt"/>
              <a:buAutoNum type="arabicPeriod"/>
            </a:pPr>
            <a:r>
              <a:rPr lang="es-ES" sz="2400" b="0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Archivos y directorios del proyecto (</a:t>
            </a: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estructura</a:t>
            </a:r>
            <a:r>
              <a:rPr lang="es-ES" sz="2400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es-ES" sz="2400" b="0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Componentes</a:t>
            </a:r>
          </a:p>
          <a:p>
            <a:pPr algn="l">
              <a:buFont typeface="+mj-lt"/>
              <a:buAutoNum type="arabicPeriod"/>
            </a:pPr>
            <a:r>
              <a:rPr lang="es-ES" sz="2400" b="0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Módulos</a:t>
            </a:r>
          </a:p>
          <a:p>
            <a:pPr algn="l">
              <a:buFont typeface="+mj-lt"/>
              <a:buAutoNum type="arabicPeriod"/>
            </a:pPr>
            <a:r>
              <a:rPr lang="es-ES" sz="2400" b="0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0" i="0" dirty="0" err="1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es-ES" sz="2400" b="0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0" i="0" dirty="0" err="1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way</a:t>
            </a:r>
            <a:r>
              <a:rPr lang="es-ES" sz="2400" b="0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s-ES" sz="2400" b="0" i="0" dirty="0" err="1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binding</a:t>
            </a:r>
            <a:endParaRPr lang="es-ES" sz="2400" b="0" i="0" dirty="0">
              <a:solidFill>
                <a:srgbClr val="1C1D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s-ES" sz="2400" b="0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Uso del </a:t>
            </a:r>
            <a:r>
              <a:rPr lang="es-ES" sz="2400" b="0" i="0" dirty="0" err="1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AngularCLI</a:t>
            </a:r>
            <a:r>
              <a:rPr lang="es-ES" sz="2400" b="0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Angular </a:t>
            </a:r>
            <a:r>
              <a:rPr lang="es-ES" sz="2400" b="0" i="0" dirty="0" err="1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r>
              <a:rPr lang="es-ES" sz="2400" b="0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Line Interface</a:t>
            </a:r>
          </a:p>
          <a:p>
            <a:pPr algn="l">
              <a:buFont typeface="+mj-lt"/>
              <a:buAutoNum type="arabicPeriod"/>
            </a:pPr>
            <a:r>
              <a:rPr lang="es-ES" sz="2400" b="0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Directivas creadas por Angular</a:t>
            </a:r>
          </a:p>
          <a:p>
            <a:pPr algn="l">
              <a:buFont typeface="+mj-lt"/>
              <a:buAutoNum type="arabicPeriod"/>
            </a:pPr>
            <a:r>
              <a:rPr lang="es-ES" sz="2400" b="0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0" i="0" dirty="0" err="1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ngIf</a:t>
            </a:r>
            <a:r>
              <a:rPr lang="es-ES" sz="2400" b="0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2400" b="0" i="0" dirty="0" err="1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ngIf-else</a:t>
            </a:r>
            <a:endParaRPr lang="es-ES" sz="2400" b="0" i="0" dirty="0">
              <a:solidFill>
                <a:srgbClr val="1C1D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Temas puntuales de la sección</a:t>
            </a:r>
            <a:endParaRPr lang="es-ES" dirty="0"/>
          </a:p>
        </p:txBody>
      </p:sp>
      <p:pic>
        <p:nvPicPr>
          <p:cNvPr id="1026" name="Picture 2" descr="Angular (web framework) - Wikipedia">
            <a:extLst>
              <a:ext uri="{FF2B5EF4-FFF2-40B4-BE49-F238E27FC236}">
                <a16:creationId xmlns:a16="http://schemas.microsoft.com/office/drawing/2014/main" id="{84027E19-177D-573D-F937-FC5064932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DE91E643-B498-484C-8BE1-96B09DA33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0688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16+/18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9F5AAF35-164E-9C44-BE39-9414724A1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6310" y="6522516"/>
            <a:ext cx="122822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16+/18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941413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TAREA</a:t>
            </a:r>
          </a:p>
          <a:p>
            <a:pPr marL="0" indent="0">
              <a:buNone/>
            </a:pP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 un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botón para </a:t>
            </a: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decrementar el valor del contador en 1.</a:t>
            </a:r>
          </a:p>
          <a:p>
            <a:pPr marL="0" indent="0">
              <a:buNone/>
            </a:pP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app.component.html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Añadimos un método a la clase </a:t>
            </a:r>
            <a:r>
              <a:rPr lang="es-ES" sz="2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AppComponent</a:t>
            </a: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app.component.html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Creamos el botón y el evento ‘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’:</a:t>
            </a:r>
            <a:endParaRPr lang="es-ES" sz="2400" b="1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Contador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670C6BD9-C4B3-F5AC-1632-C983A155F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276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SOLUCIÓN</a:t>
            </a:r>
          </a:p>
          <a:p>
            <a:pPr marL="0" indent="0">
              <a:buNone/>
            </a:pPr>
            <a:r>
              <a:rPr lang="es-ES" sz="24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app.component.html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Añadimos un método a la clase </a:t>
            </a:r>
            <a:r>
              <a:rPr lang="es-ES" sz="2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AppComponent</a:t>
            </a: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decreaseBy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this.counter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-= 1;</a:t>
            </a: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app.component.html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Creamos el botón y el evento ‘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’:</a:t>
            </a:r>
            <a:endParaRPr lang="es-ES" sz="2400" b="1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)=”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decreaseBy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()"&gt;-1&lt;/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Contador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670C6BD9-C4B3-F5AC-1632-C983A155F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547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TAREA</a:t>
            </a:r>
          </a:p>
          <a:p>
            <a:pPr marL="0" indent="0">
              <a:buNone/>
            </a:pP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Añadir la posibilidad de incrementar o decrementar según un valor indicado.</a:t>
            </a:r>
          </a:p>
          <a:p>
            <a:pPr marL="0" indent="0">
              <a:buNone/>
            </a:pPr>
            <a:endParaRPr lang="es-ES" sz="2400" b="1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app.component.html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Modificamos el método de la clase </a:t>
            </a:r>
            <a:r>
              <a:rPr lang="es-ES" sz="2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AppComponent</a:t>
            </a: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app.component.html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Modificamos la llamada del evento ‘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s-ES" sz="2400" b="1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Contador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670C6BD9-C4B3-F5AC-1632-C983A155F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590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SOLUCIÓN</a:t>
            </a:r>
          </a:p>
          <a:p>
            <a:pPr marL="0" indent="0">
              <a:buNone/>
            </a:pPr>
            <a:r>
              <a:rPr lang="es-ES" sz="24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app.component.html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Modificamos el método de la clase </a:t>
            </a:r>
            <a:r>
              <a:rPr lang="es-ES" sz="2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AppComponent</a:t>
            </a: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increaseBy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this.counter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+=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decreaseBy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this.counter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-=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s-ES" sz="24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app.component.html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Modificamos la llamada del evento ‘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s-ES" sz="2400" b="1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)="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increaseBy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(1)"&gt;+1&lt;/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)="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decreaseBy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(1)"&gt;-1&lt;/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Contador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670C6BD9-C4B3-F5AC-1632-C983A155F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62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TAREA</a:t>
            </a:r>
          </a:p>
          <a:p>
            <a:pPr marL="0" indent="0">
              <a:buNone/>
            </a:pP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 un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botón para </a:t>
            </a: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reiniciar el valor del contador a 10.</a:t>
            </a:r>
          </a:p>
          <a:p>
            <a:pPr marL="0" indent="0">
              <a:buNone/>
            </a:pP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app.component.html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Añadimos un método a la clase </a:t>
            </a:r>
            <a:r>
              <a:rPr lang="es-ES" sz="2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AppComponent</a:t>
            </a: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app.component.html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Creamos el botón:</a:t>
            </a:r>
            <a:endParaRPr lang="es-ES" sz="2400" b="1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Contador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670C6BD9-C4B3-F5AC-1632-C983A155F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621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SOLUCIÓN</a:t>
            </a:r>
          </a:p>
          <a:p>
            <a:pPr marL="0" indent="0">
              <a:buNone/>
            </a:pPr>
            <a:r>
              <a:rPr lang="es-ES" sz="24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app.component.html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Añadimos un método a la clase </a:t>
            </a:r>
            <a:r>
              <a:rPr lang="es-ES" sz="2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AppComponent</a:t>
            </a: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resetCounter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this.counter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= 10;</a:t>
            </a: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app.component.html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Creamos el botón:</a:t>
            </a:r>
            <a:endParaRPr lang="es-ES" sz="2400" b="1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)="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resetCounter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()"&gt;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Contador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670C6BD9-C4B3-F5AC-1632-C983A155F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497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9600" b="1" dirty="0">
                <a:latin typeface="Arial" panose="020B0604020202020204" pitchFamily="34" charset="0"/>
              </a:rPr>
              <a:t>Contador </a:t>
            </a:r>
            <a:r>
              <a:rPr lang="es-ES" sz="9600" b="1" dirty="0" err="1">
                <a:latin typeface="Arial" panose="020B0604020202020204" pitchFamily="34" charset="0"/>
              </a:rPr>
              <a:t>Component</a:t>
            </a:r>
            <a:endParaRPr lang="es-ES" sz="96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Nuevo apartado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D97DAE5D-5D9F-57CD-9A99-D8F8D3F92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126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necesitamos?</a:t>
            </a:r>
          </a:p>
          <a:p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Dentro de: </a:t>
            </a:r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02-angular-bases/</a:t>
            </a:r>
            <a:r>
              <a:rPr lang="es-ES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/app</a:t>
            </a: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creamos la carpeta: ‘</a:t>
            </a:r>
            <a:r>
              <a:rPr lang="es-ES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s-ES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Creamos el archivo: ‘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counter.component.ts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0" indent="0">
              <a:buNone/>
            </a:pP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Escribimos el siguiente código:</a:t>
            </a:r>
          </a:p>
          <a:p>
            <a:pPr marL="0" indent="0" algn="r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siguiente diapositiva…</a:t>
            </a: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Contador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Component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9F37C0EB-A1EA-D81F-7777-A4F07DAA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215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necesitamos?</a:t>
            </a:r>
          </a:p>
          <a:p>
            <a:pPr marL="0" indent="0">
              <a:buNone/>
            </a:pPr>
            <a:r>
              <a:rPr lang="es-ES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counter.component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.ts</a:t>
            </a:r>
            <a:endParaRPr lang="es-ES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"@angular/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selector: 'app-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’,</a:t>
            </a: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'&lt;h5&gt;Hola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&lt;/h5&gt;'</a:t>
            </a: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</a:p>
          <a:p>
            <a:pPr marL="0" indent="0">
              <a:buNone/>
            </a:pP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CounterComponent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buNone/>
            </a:pPr>
            <a:b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app.component.html</a:t>
            </a: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&lt;app-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&gt;&lt;/app-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Contador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Component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9F37C0EB-A1EA-D81F-7777-A4F07DAA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900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observamos?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Creamos la clase ‘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CounterComponent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Esta clase se transformará en un componente al usar el decorador: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Este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decorador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lo importaremos desde ‘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Definimos el ‘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selector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 (como voy a referenciar al componente desde el .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) y el ‘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 (el contenido del componente) del decorador:</a:t>
            </a:r>
          </a:p>
          <a:p>
            <a:pPr marL="0" indent="0">
              <a:buNone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selector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'app-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',</a:t>
            </a:r>
          </a:p>
          <a:p>
            <a:pPr marL="0" indent="0">
              <a:buNone/>
            </a:pP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'&lt;h5&gt;Hola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&lt;/h5&gt;’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Si intentamos usar el componente ‘app-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 en el .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nos da un error.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 error nos indica que el componente todavía no está integrado dentro de ningún módulo. 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Contador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Component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670C6BD9-C4B3-F5AC-1632-C983A155F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87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9600" dirty="0">
                <a:latin typeface="Arial" panose="020B0604020202020204" pitchFamily="34" charset="0"/>
              </a:rPr>
              <a:t>Nuestro </a:t>
            </a:r>
          </a:p>
          <a:p>
            <a:pPr marL="0" indent="0" algn="ctr">
              <a:buNone/>
            </a:pPr>
            <a:r>
              <a:rPr lang="es-ES" sz="9600" b="1" dirty="0">
                <a:latin typeface="Arial" panose="020B0604020202020204" pitchFamily="34" charset="0"/>
              </a:rPr>
              <a:t>primer proyecto</a:t>
            </a:r>
            <a:r>
              <a:rPr lang="es-ES" sz="9600" dirty="0">
                <a:latin typeface="Arial" panose="020B06040202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s-ES" sz="9600" dirty="0">
                <a:latin typeface="Arial" panose="020B0604020202020204" pitchFamily="34" charset="0"/>
              </a:rPr>
              <a:t>en Angular</a:t>
            </a:r>
            <a:endParaRPr lang="es-ES" sz="96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Nuevo apartado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7C792A04-D979-FE8B-B2B4-D4E392516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836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observamos?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Para usar el componente tenemos que integrarlo/importarlo en el módulo: ‘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app.module.ts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CounterComponent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'./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counter.component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';</a:t>
            </a: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NgModule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declarations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[</a:t>
            </a: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AppComponent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CounterComponent</a:t>
            </a:r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],</a:t>
            </a:r>
          </a:p>
          <a:p>
            <a:pPr marL="0" indent="0">
              <a:buNone/>
            </a:pP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 más escribimos el nombre del componente, ‘</a:t>
            </a:r>
            <a:r>
              <a:rPr lang="es-ES" sz="2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CounterComponent</a:t>
            </a: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 se introduce automáticamente la línea del ‘</a:t>
            </a:r>
            <a:r>
              <a:rPr lang="es-ES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Contador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Component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670C6BD9-C4B3-F5AC-1632-C983A155F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000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9600" b="1" dirty="0">
                <a:latin typeface="Arial" panose="020B0604020202020204" pitchFamily="34" charset="0"/>
              </a:rPr>
              <a:t>Funcionalidad del contador </a:t>
            </a:r>
          </a:p>
          <a:p>
            <a:pPr marL="0" indent="0" algn="ctr">
              <a:buNone/>
            </a:pPr>
            <a:r>
              <a:rPr lang="es-ES" sz="9600" dirty="0">
                <a:latin typeface="Arial" panose="020B0604020202020204" pitchFamily="34" charset="0"/>
              </a:rPr>
              <a:t>(</a:t>
            </a:r>
            <a:r>
              <a:rPr lang="es-ES" sz="96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 </a:t>
            </a:r>
            <a:r>
              <a:rPr lang="es-ES" sz="96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Snippets</a:t>
            </a:r>
            <a:r>
              <a:rPr lang="es-ES" sz="9600" dirty="0">
                <a:latin typeface="Arial" panose="020B0604020202020204" pitchFamily="34" charset="0"/>
              </a:rPr>
              <a:t>)</a:t>
            </a:r>
            <a:endParaRPr lang="es-ES" sz="96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Nuevo apartado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D97DAE5D-5D9F-57CD-9A99-D8F8D3F92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44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necesitamos?</a:t>
            </a:r>
          </a:p>
          <a:p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Comprobamos que tenemos instalada la extensión de VSC: ‘</a:t>
            </a:r>
            <a:r>
              <a:rPr lang="es-ES" sz="24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 </a:t>
            </a:r>
            <a:r>
              <a:rPr lang="es-ES" sz="24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Snippets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r>
              <a:rPr lang="es-ES" sz="2400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Recordemos todo el trabajo anterior para 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crear nuestro componente.</a:t>
            </a: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Dentro de: </a:t>
            </a:r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02-angular-bases/</a:t>
            </a:r>
            <a:r>
              <a:rPr lang="es-ES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/app</a:t>
            </a: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creamos la carpeta: ‘</a:t>
            </a:r>
            <a:r>
              <a:rPr lang="es-ES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counterSnippet</a:t>
            </a: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s-ES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Creamos el archivo: ‘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counterSnippet.component.ts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0" indent="0">
              <a:buNone/>
            </a:pP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Dentro del archivo es</a:t>
            </a: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cribimos el siguiente código:</a:t>
            </a:r>
          </a:p>
          <a:p>
            <a:pPr marL="0" indent="0">
              <a:buNone/>
            </a:pP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siguiente diapositiva…</a:t>
            </a: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Funcionalidad del contador.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Snippets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9F37C0EB-A1EA-D81F-7777-A4F07DAA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953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necesitamos?</a:t>
            </a:r>
          </a:p>
          <a:p>
            <a:pPr marL="0" indent="0">
              <a:buNone/>
            </a:pPr>
            <a:r>
              <a:rPr lang="es-ES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counterSnippet.component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.ts</a:t>
            </a:r>
            <a:endParaRPr lang="es-ES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Escribimos: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a-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… y vemos como aparecen todos los componentes disponibles.</a:t>
            </a:r>
          </a:p>
          <a:p>
            <a:pPr marL="0" indent="0">
              <a:buNone/>
            </a:pP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Elejimos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a-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y automáticamente nos escribe:</a:t>
            </a:r>
          </a:p>
          <a:p>
            <a:pPr marL="0" indent="0">
              <a:buNone/>
            </a:pP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OnInit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'@angular/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';</a:t>
            </a: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selector: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'selector-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’,</a:t>
            </a: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templateUrl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name.component.html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</a:p>
          <a:p>
            <a:pPr marL="0" indent="0">
              <a:buNone/>
            </a:pP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NameComponent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OnInit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constructor() { }</a:t>
            </a: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ngOnInit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() { }</a:t>
            </a: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Funcionalidad del contador.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Snippets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9F37C0EB-A1EA-D81F-7777-A4F07DAA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7429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necesitamos?</a:t>
            </a:r>
          </a:p>
          <a:p>
            <a:pPr marL="0" indent="0">
              <a:buNone/>
            </a:pPr>
            <a:r>
              <a:rPr lang="es-ES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counterSnippet.component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.ts</a:t>
            </a:r>
            <a:endParaRPr lang="es-ES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Modificamos lo siguiente:</a:t>
            </a:r>
          </a:p>
          <a:p>
            <a:pPr marL="0" indent="0">
              <a:buNone/>
            </a:pP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'@angular/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';</a:t>
            </a: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selector: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app-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counterSnippet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’,</a:t>
            </a: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templateUrl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'&lt;h5&gt;Hola 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&lt;/h5&gt;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</a:p>
          <a:p>
            <a:pPr marL="0" indent="0">
              <a:buNone/>
            </a:pP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CounterSnippetComponent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app.component.html</a:t>
            </a: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&lt;app-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counterSnippet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&gt;&lt;/app-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counterSnippet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Ahora sí, podemos hacer uso del nuevo componente</a:t>
            </a:r>
          </a:p>
          <a:p>
            <a:pPr marL="0" indent="0">
              <a:buNone/>
            </a:pP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Funcionalidad del contador.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Snippets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9F37C0EB-A1EA-D81F-7777-A4F07DAA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978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9600" b="1" dirty="0">
                <a:latin typeface="Arial" panose="020B0604020202020204" pitchFamily="34" charset="0"/>
              </a:rPr>
              <a:t>Funcionalidad del contador</a:t>
            </a:r>
          </a:p>
          <a:p>
            <a:pPr marL="0" indent="0" algn="ctr">
              <a:buNone/>
            </a:pPr>
            <a:r>
              <a:rPr lang="es-ES" sz="9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9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Standalone</a:t>
            </a:r>
            <a:r>
              <a:rPr lang="es-ES" sz="9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Nuevo apartado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D97DAE5D-5D9F-57CD-9A99-D8F8D3F92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7093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necesitamos?</a:t>
            </a:r>
          </a:p>
          <a:p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Dentro de: </a:t>
            </a:r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02-angular-bases/</a:t>
            </a:r>
            <a:r>
              <a:rPr lang="es-ES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/app</a:t>
            </a: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creamos la carpeta: ‘</a:t>
            </a:r>
            <a:r>
              <a:rPr lang="es-ES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counterStandalone</a:t>
            </a: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s-ES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Creamos el archivo: ‘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counterStandalone.component.ts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0" indent="0">
              <a:buNone/>
            </a:pP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Con todo lo aprendido hasta ahora, ¿sabrías creas el componente?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No te preocupes, es esta Tarea te proporcionaré código y las pistas para que sepas como construirlo.</a:t>
            </a:r>
          </a:p>
          <a:p>
            <a:pPr marL="0" indent="0">
              <a:buNone/>
            </a:pP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Dentro del archivo: ‘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counterStandalone.component.ts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 es</a:t>
            </a: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cribimos el código:</a:t>
            </a:r>
          </a:p>
          <a:p>
            <a:pPr marL="0" indent="0" algn="r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siguiente diapositiva…</a:t>
            </a:r>
          </a:p>
          <a:p>
            <a:pPr marL="0" indent="0" algn="r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Funcionalidad del contador.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Standalone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9F37C0EB-A1EA-D81F-7777-A4F07DAA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354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TAREA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Crea el componente a partir del siguiente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código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ES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counterStandalone.component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.ts</a:t>
            </a:r>
            <a:endParaRPr lang="es-ES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Escribimos: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a-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… y vemos como aparecen todos los componentes disponibles.</a:t>
            </a:r>
          </a:p>
          <a:p>
            <a:pPr marL="0" indent="0">
              <a:buNone/>
            </a:pP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Elejimos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a-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y modificamos el esqueleto que nos propone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Angular 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Snippets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0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Funcionalidad del contador.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Standalone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2363C38-BF74-427D-8DAD-DCA9A91B4CF1}"/>
              </a:ext>
            </a:extLst>
          </p:cNvPr>
          <p:cNvSpPr txBox="1"/>
          <p:nvPr/>
        </p:nvSpPr>
        <p:spPr>
          <a:xfrm>
            <a:off x="366584" y="2854882"/>
            <a:ext cx="57294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'@angular/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';</a:t>
            </a:r>
          </a:p>
          <a:p>
            <a:b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selector: 'app-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standalone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’,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… ¿Qué deberíamos incluir? ¿quizás el código HTML que ya tenemos en el .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2728E73-052B-8ECB-B0DF-9CDEEADAEED3}"/>
              </a:ext>
            </a:extLst>
          </p:cNvPr>
          <p:cNvSpPr txBox="1"/>
          <p:nvPr/>
        </p:nvSpPr>
        <p:spPr>
          <a:xfrm>
            <a:off x="6096000" y="2854882"/>
            <a:ext cx="57294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CounterStandaloneComponent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… ¿Qué deberíamos incluir? ¿quizás el código TS que ya tenemos en el 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app.component.ts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1756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TAREA</a:t>
            </a:r>
          </a:p>
          <a:p>
            <a:pPr marL="0" indent="0">
              <a:buNone/>
            </a:pPr>
            <a:r>
              <a:rPr lang="es-ES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app.module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.ts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app.component.html</a:t>
            </a: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Haz uso del componente.</a:t>
            </a: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Funcionalidad del contador.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Standalone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BF81568-43EA-A3D9-44D4-554DF38329DE}"/>
              </a:ext>
            </a:extLst>
          </p:cNvPr>
          <p:cNvSpPr txBox="1"/>
          <p:nvPr/>
        </p:nvSpPr>
        <p:spPr>
          <a:xfrm>
            <a:off x="366583" y="2051341"/>
            <a:ext cx="85549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‘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’; 	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¿Qué deberíamos incluir? Observa el código 				de los componentes anteriores.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declarations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[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…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],</a:t>
            </a:r>
          </a:p>
        </p:txBody>
      </p:sp>
    </p:spTree>
    <p:extLst>
      <p:ext uri="{BB962C8B-B14F-4D97-AF65-F5344CB8AC3E}">
        <p14:creationId xmlns:p14="http://schemas.microsoft.com/office/powerpoint/2010/main" val="12955865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SOLUCIÓN</a:t>
            </a:r>
          </a:p>
          <a:p>
            <a:pPr marL="0" indent="0">
              <a:buNone/>
            </a:pPr>
            <a:r>
              <a:rPr lang="es-ES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counterStandalone.component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.ts</a:t>
            </a: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app.module.ts</a:t>
            </a:r>
            <a:endParaRPr lang="es-ES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Funcionalidad del contador.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Standalone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2363C38-BF74-427D-8DAD-DCA9A91B4CF1}"/>
              </a:ext>
            </a:extLst>
          </p:cNvPr>
          <p:cNvSpPr txBox="1"/>
          <p:nvPr/>
        </p:nvSpPr>
        <p:spPr>
          <a:xfrm>
            <a:off x="366584" y="1972924"/>
            <a:ext cx="53875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'@angular/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';</a:t>
            </a:r>
          </a:p>
          <a:p>
            <a:b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selector: '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app-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standalone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’,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:`</a:t>
            </a:r>
          </a:p>
          <a:p>
            <a:pPr lvl="1"/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&lt;h5&gt;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: {{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}}&lt;/h5&gt;</a:t>
            </a:r>
          </a:p>
          <a:p>
            <a:pPr lvl="1"/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)="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increaseBy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(1)"&gt;+1&lt;/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1"/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)="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resetCounter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()"&gt;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1"/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)="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decreaseBy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(1)"&gt;-1&lt;/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1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2728E73-052B-8ECB-B0DF-9CDEEADAEED3}"/>
              </a:ext>
            </a:extLst>
          </p:cNvPr>
          <p:cNvSpPr txBox="1"/>
          <p:nvPr/>
        </p:nvSpPr>
        <p:spPr>
          <a:xfrm>
            <a:off x="5754131" y="1972924"/>
            <a:ext cx="538754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CounterStandaloneComponent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= 'Mi primera app de Angular’;</a:t>
            </a:r>
          </a:p>
          <a:p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= 10;</a:t>
            </a:r>
            <a:b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increaseBy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this.counter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+=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  <a:b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decreaseBy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this.counter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-=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  <a:b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resetCounter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this.counter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= 10;</a:t>
            </a:r>
          </a:p>
          <a:p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9AB4286-5597-9758-26BF-020784A21514}"/>
              </a:ext>
            </a:extLst>
          </p:cNvPr>
          <p:cNvSpPr txBox="1"/>
          <p:nvPr/>
        </p:nvSpPr>
        <p:spPr>
          <a:xfrm>
            <a:off x="366583" y="5167254"/>
            <a:ext cx="107750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CounterStandaloneComponent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'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./03-counterStandalone/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counterStandalone.component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’;</a:t>
            </a:r>
          </a:p>
          <a:p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declarations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 [ …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	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CounterStandaloneComponent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	…],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4B48FA4-93E9-5D73-E6A2-7A3C76522115}"/>
              </a:ext>
            </a:extLst>
          </p:cNvPr>
          <p:cNvSpPr txBox="1"/>
          <p:nvPr/>
        </p:nvSpPr>
        <p:spPr>
          <a:xfrm>
            <a:off x="4761469" y="5598141"/>
            <a:ext cx="6380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app.module.ts</a:t>
            </a: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&lt;app-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standalone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&gt;&lt;/app-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standalone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0672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r>
              <a:rPr lang="es-ES" sz="24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se crea un proyecto desde cero?</a:t>
            </a:r>
          </a:p>
          <a:p>
            <a:pPr marL="0" indent="0">
              <a:buNone/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Paso 1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Creamos una carpeta donde guardar nuestro proyectos: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11-angular</a:t>
            </a:r>
          </a:p>
          <a:p>
            <a:pPr marL="0" indent="0">
              <a:buNone/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Paso 2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Comprobamos que tenemos instalado 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AngularCLI</a:t>
            </a: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ng 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Nuestro primer proyecto en Angular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9726047-B4C3-54BC-0392-BF909BAA8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2661" y="2929722"/>
            <a:ext cx="5144400" cy="3601080"/>
          </a:xfrm>
          <a:prstGeom prst="rect">
            <a:avLst/>
          </a:prstGeom>
        </p:spPr>
      </p:pic>
      <p:pic>
        <p:nvPicPr>
          <p:cNvPr id="5" name="Picture 2" descr="Angular (web framework) - Wikipedia">
            <a:extLst>
              <a:ext uri="{FF2B5EF4-FFF2-40B4-BE49-F238E27FC236}">
                <a16:creationId xmlns:a16="http://schemas.microsoft.com/office/drawing/2014/main" id="{9404DFDE-DCB1-F943-07B6-6F64C61FD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3536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9600" b="1" dirty="0">
                <a:latin typeface="Arial" panose="020B0604020202020204" pitchFamily="34" charset="0"/>
              </a:rPr>
              <a:t>Componente Hero y directorios</a:t>
            </a:r>
            <a:endParaRPr lang="es-ES" sz="96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Nuevo apartado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D97DAE5D-5D9F-57CD-9A99-D8F8D3F92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3345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necesitamos?</a:t>
            </a:r>
          </a:p>
          <a:p>
            <a:r>
              <a:rPr lang="es-ES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Creamos el proyecto: </a:t>
            </a:r>
            <a:r>
              <a:rPr lang="es-ES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02-angular-bases-heroes</a:t>
            </a:r>
          </a:p>
          <a:p>
            <a:pPr lvl="1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# ng new </a:t>
            </a:r>
            <a:r>
              <a:rPr lang="es-ES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02-angular-bases-héroes</a:t>
            </a:r>
          </a:p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Lanzamos el 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servidor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s-ES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 tenemos algún servidor activo, o bien lo cerramos, o bien cambiamos el puerto.</a:t>
            </a:r>
          </a:p>
          <a:p>
            <a:r>
              <a:rPr lang="es-ES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Dentro de </a:t>
            </a:r>
            <a:r>
              <a:rPr lang="es-ES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02-angular-bases/</a:t>
            </a:r>
            <a:r>
              <a:rPr lang="es-ES" sz="1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s-ES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/app</a:t>
            </a:r>
            <a:r>
              <a:rPr lang="es-ES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creamos la carpeta ‘</a:t>
            </a:r>
            <a:r>
              <a:rPr lang="es-ES" sz="1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heroes</a:t>
            </a:r>
            <a:r>
              <a:rPr lang="es-ES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 y dentro, las carpetas: ‘</a:t>
            </a:r>
            <a:r>
              <a:rPr lang="es-ES" sz="1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hero</a:t>
            </a:r>
            <a:r>
              <a:rPr lang="es-ES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 y ‘</a:t>
            </a:r>
            <a:r>
              <a:rPr lang="es-ES" sz="1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ES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s-ES" sz="1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Creamos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componente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desde la terminal de VSC:</a:t>
            </a:r>
          </a:p>
          <a:p>
            <a:pPr lvl="1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Menú -&gt; Terminal (estamos dentro de la carpeta del proyecto)</a:t>
            </a:r>
          </a:p>
          <a:p>
            <a:pPr lvl="1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ng g c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heroes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hero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Con esto tenemos toda la 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estructura de un componente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dentro de ‘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hero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’:</a:t>
            </a:r>
          </a:p>
          <a:p>
            <a:pPr lvl="1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(estilos encapsulados), .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, el selector de .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Cambiamos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el nombre del 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selector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en ‘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hero.component.ts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’:</a:t>
            </a:r>
          </a:p>
          <a:p>
            <a:pPr marL="457200" lvl="1" indent="0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</a:p>
          <a:p>
            <a:pPr marL="457200" lvl="1" indent="0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selector: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'app-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heroes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’, …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app.component.html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comprobamos que funciona: </a:t>
            </a:r>
          </a:p>
          <a:p>
            <a:pPr lvl="1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&lt;app-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heroes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hero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&gt;&lt;/app-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heroes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hero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Componente Hero y directorios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9F37C0EB-A1EA-D81F-7777-A4F07DAA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3397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TAREA</a:t>
            </a:r>
          </a:p>
          <a:p>
            <a:pPr marL="0" indent="0">
              <a:buNone/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Creamos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componente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‘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0" indent="0">
              <a:buNone/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Cambiamos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el nombre del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selector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por: ‘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app-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heroes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0" indent="0">
              <a:buNone/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Comprobamos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que funciona haciendo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del mismo en ‘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app.component.html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Componente Hero y directorios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9F37C0EB-A1EA-D81F-7777-A4F07DAA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2669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SOLUCIÓN</a:t>
            </a:r>
            <a:endParaRPr lang="es-ES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Creamos el componente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desde la terminal de VSC:</a:t>
            </a:r>
          </a:p>
          <a:p>
            <a:pPr marL="457200" lvl="1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Menú -&gt; Terminal (estamos dentro de la carpeta del proyecto)</a:t>
            </a:r>
          </a:p>
          <a:p>
            <a:pPr marL="457200" lvl="1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ng g c 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heroes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Cambiamos el nombre del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selector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en ‘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list.component.ts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’:</a:t>
            </a:r>
          </a:p>
          <a:p>
            <a:pPr marL="457200" lvl="1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</a:p>
          <a:p>
            <a:pPr marL="457200" lvl="1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selector: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'app-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heroes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’, …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app.component.html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comprobamos que funciona: </a:t>
            </a:r>
          </a:p>
          <a:p>
            <a:pPr marL="457200" lvl="1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&lt;app-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heroes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&gt;&lt;/app-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heroes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Componente Hero y directorios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9F37C0EB-A1EA-D81F-7777-A4F07DAA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16F8FD11-8561-D7EE-7975-F93DF8BF1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6000" y="4730802"/>
            <a:ext cx="198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020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9600" b="1" dirty="0">
                <a:latin typeface="Arial" panose="020B0604020202020204" pitchFamily="34" charset="0"/>
              </a:rPr>
              <a:t>Interpolación, estructura HTML y estilos</a:t>
            </a:r>
            <a:endParaRPr lang="es-ES" sz="96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Nuevo apartado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D97DAE5D-5D9F-57CD-9A99-D8F8D3F92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2133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necesitamos?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Vamos a trabajar sobre el componente ‘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hero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Vamos a añadir código al: .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(aplicaremos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interpolación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), .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(haremos uso de 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), .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(modificaremos la clase 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HeroComponent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Dentro de los archivos:</a:t>
            </a:r>
          </a:p>
          <a:p>
            <a:pPr lvl="1"/>
            <a:r>
              <a:rPr lang="es-ES" sz="20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hero.component.html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hero.component.css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hero.component.ts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es</a:t>
            </a: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cribimos el siguiente código:</a:t>
            </a:r>
          </a:p>
          <a:p>
            <a:pPr marL="0" indent="0" algn="r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siguiente diapositiva…</a:t>
            </a:r>
          </a:p>
          <a:p>
            <a:pPr marL="0" indent="0" algn="r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Interpolación, estructura HTML y estilos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9F37C0EB-A1EA-D81F-7777-A4F07DAA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8826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necesitamos?</a:t>
            </a:r>
          </a:p>
          <a:p>
            <a:pPr marL="0" indent="0">
              <a:buNone/>
            </a:pP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Interpolación, estructura HTML y estilos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9F37C0EB-A1EA-D81F-7777-A4F07DAA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7EBFDFFD-E59F-7DBA-2080-F0A60B785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958035"/>
              </p:ext>
            </p:extLst>
          </p:nvPr>
        </p:nvGraphicFramePr>
        <p:xfrm>
          <a:off x="622300" y="1514436"/>
          <a:ext cx="1051560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138">
                  <a:extLst>
                    <a:ext uri="{9D8B030D-6E8A-4147-A177-3AD203B41FA5}">
                      <a16:colId xmlns:a16="http://schemas.microsoft.com/office/drawing/2014/main" val="70356366"/>
                    </a:ext>
                  </a:extLst>
                </a:gridCol>
                <a:gridCol w="6862462">
                  <a:extLst>
                    <a:ext uri="{9D8B030D-6E8A-4147-A177-3AD203B41FA5}">
                      <a16:colId xmlns:a16="http://schemas.microsoft.com/office/drawing/2014/main" val="1058036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800" i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hero.component.html</a:t>
                      </a:r>
                      <a:endParaRPr lang="es-ES" sz="1800" i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66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&lt;h1&gt;Spiderman&lt;/h1&gt;</a:t>
                      </a:r>
                    </a:p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&lt;dl&gt;</a:t>
                      </a:r>
                    </a:p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td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&gt;Nombre:&lt;/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td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&gt;nombre&lt;/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marL="0" indent="0">
                        <a:buNone/>
                      </a:pPr>
                      <a:endParaRPr lang="es-E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td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&gt;Edad:&lt;/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td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&gt;edad&lt;/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marL="0" indent="0">
                        <a:buNone/>
                      </a:pPr>
                      <a:endParaRPr lang="es-E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td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&gt;Descripción:&lt;/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td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&gt;descripción&lt;/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marL="0" indent="0">
                        <a:buNone/>
                      </a:pPr>
                      <a:endParaRPr lang="es-E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td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&gt;Capitalizado:&lt;/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td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&gt;nombre capitalizado&lt;/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&lt;/dl&gt;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button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="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btn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btn-primary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mx-2"&gt;</a:t>
                      </a:r>
                    </a:p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Cambiar nombre</a:t>
                      </a:r>
                    </a:p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button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marL="0" indent="0">
                        <a:buNone/>
                      </a:pPr>
                      <a:b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button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="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btn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btn-primary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"&gt;</a:t>
                      </a:r>
                    </a:p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Cambiar edad</a:t>
                      </a:r>
                    </a:p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button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endParaRPr lang="es-E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930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1605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necesitamos?</a:t>
            </a: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Interpolación, estructura HTML y estilos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9F37C0EB-A1EA-D81F-7777-A4F07DAA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734B40CC-9A36-DBCB-3373-8DF014912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611854"/>
              </p:ext>
            </p:extLst>
          </p:nvPr>
        </p:nvGraphicFramePr>
        <p:xfrm>
          <a:off x="622300" y="1507830"/>
          <a:ext cx="1073150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750">
                  <a:extLst>
                    <a:ext uri="{9D8B030D-6E8A-4147-A177-3AD203B41FA5}">
                      <a16:colId xmlns:a16="http://schemas.microsoft.com/office/drawing/2014/main" val="3189762890"/>
                    </a:ext>
                  </a:extLst>
                </a:gridCol>
                <a:gridCol w="5365750">
                  <a:extLst>
                    <a:ext uri="{9D8B030D-6E8A-4147-A177-3AD203B41FA5}">
                      <a16:colId xmlns:a16="http://schemas.microsoft.com/office/drawing/2014/main" val="346463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hero.component.css</a:t>
                      </a:r>
                      <a:endParaRPr lang="es-E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hero.component.ts</a:t>
                      </a:r>
                      <a:endParaRPr lang="es-E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530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h1 {</a:t>
                      </a:r>
                    </a:p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font-size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50px;</a:t>
                      </a:r>
                    </a:p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b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dd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font-size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2rem;</a:t>
                      </a:r>
                    </a:p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font-weight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bold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'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ironman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';</a:t>
                      </a:r>
                    </a:p>
                    <a:p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45;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594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05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TAREA</a:t>
            </a: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Modificar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el contenido de ‘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hero.component.html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 aplicando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interpolación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para que:</a:t>
            </a:r>
          </a:p>
          <a:p>
            <a:pPr>
              <a:buFontTx/>
              <a:buChar char="-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muestre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el valor de 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en la etiqueta ‘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>
              <a:buFontTx/>
              <a:buChar char="-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muestren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los valores de 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, en las etiquetas ‘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y ‘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edad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respectivamente.</a:t>
            </a:r>
          </a:p>
          <a:p>
            <a:pPr>
              <a:buFontTx/>
              <a:buChar char="-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Crear un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método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que muestre la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descripción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del héroe: ‘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Crear un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método 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getter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capitalice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el nombre el héroe: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ABCDEF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- Crear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dos métodos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, uno para el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y otro para la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edad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, de tal modo que cuando se pulsen los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botones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, los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valores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de nombre y edad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cambien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b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Ejemplo: ‘Spiderman’, 25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La única diferencia entre este ejercicio y los que hicimos con contadores es que el código HTML se encuentra en un archivo aparte, por lo demás todo es igual.</a:t>
            </a: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Interpolación, estructura HTML y estilos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9F37C0EB-A1EA-D81F-7777-A4F07DAA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3500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VISTA PREVIA</a:t>
            </a: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Interpolación, estructura HTML y estilos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9F37C0EB-A1EA-D81F-7777-A4F07DAA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6AFF0F0-0722-02F2-8567-7DFF46451B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4968" y="1459434"/>
            <a:ext cx="2984400" cy="432156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050C0B2-D6CD-0054-F181-D42CE4E67B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00" y="1461001"/>
            <a:ext cx="29376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0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r>
              <a:rPr lang="es-ES" sz="24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se crea un proyecto desde cero?</a:t>
            </a:r>
          </a:p>
          <a:p>
            <a:pPr marL="0" indent="0">
              <a:buNone/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Paso 3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Creamos el proyecto desde 0. Dos formas:</a:t>
            </a:r>
          </a:p>
          <a:p>
            <a:pPr>
              <a:buFontTx/>
              <a:buChar char="-"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@angular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11-angular-bases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ng new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11-angular-bases</a:t>
            </a:r>
            <a:endParaRPr lang="es-E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 proceso tardará un tiempo ya que está creando todo el esqueleto del proyecto.</a:t>
            </a:r>
          </a:p>
          <a:p>
            <a:pPr marL="0" indent="0">
              <a:buNone/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Paso 4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Levantamos el servidor de Angular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Dentro de la carpeta del proyecto que acabamos de crear usamos el comando: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# ng serve (estará sirviendo en: localhost:4200)</a:t>
            </a: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Nuestro primer proyecto en Angular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E37042AF-0214-BACC-84F6-D8D0055EE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740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SOLUCIÓN</a:t>
            </a:r>
          </a:p>
          <a:p>
            <a:pPr marL="0" indent="0">
              <a:buNone/>
            </a:pP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Interpolación, estructura HTML y estilos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9F37C0EB-A1EA-D81F-7777-A4F07DAA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7EBFDFFD-E59F-7DBA-2080-F0A60B785CB6}"/>
              </a:ext>
            </a:extLst>
          </p:cNvPr>
          <p:cNvGraphicFramePr>
            <a:graphicFrameLocks noGrp="1"/>
          </p:cNvGraphicFramePr>
          <p:nvPr/>
        </p:nvGraphicFramePr>
        <p:xfrm>
          <a:off x="622300" y="1514436"/>
          <a:ext cx="105156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138">
                  <a:extLst>
                    <a:ext uri="{9D8B030D-6E8A-4147-A177-3AD203B41FA5}">
                      <a16:colId xmlns:a16="http://schemas.microsoft.com/office/drawing/2014/main" val="70356366"/>
                    </a:ext>
                  </a:extLst>
                </a:gridCol>
                <a:gridCol w="6862462">
                  <a:extLst>
                    <a:ext uri="{9D8B030D-6E8A-4147-A177-3AD203B41FA5}">
                      <a16:colId xmlns:a16="http://schemas.microsoft.com/office/drawing/2014/main" val="1058036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800" i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hero.component.html</a:t>
                      </a:r>
                      <a:endParaRPr lang="es-ES" sz="1800" i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66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&lt;h1&gt;{{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}}&lt;/h1&gt;</a:t>
                      </a:r>
                    </a:p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&lt;dl&gt;</a:t>
                      </a:r>
                    </a:p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td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&gt;Nombre:&lt;/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td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&gt;{{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}}&lt;/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td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&gt;Edad:&lt;/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td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&gt;{{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}}&lt;/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td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&gt;Método:&lt;/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td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&gt;algún método&lt;/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td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&gt;Capitalizado:&lt;/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td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&gt;nombre capitalizado&lt;/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&lt;/dl&gt;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button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="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btn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btn-primary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mx-2" (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click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)="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cambiarNombre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()"&gt;</a:t>
                      </a:r>
                    </a:p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Cambiar nombre</a:t>
                      </a:r>
                    </a:p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button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marL="0" indent="0">
                        <a:buNone/>
                      </a:pPr>
                      <a:b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button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="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btn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btn-primary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 (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click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)="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cambiarEdad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()"&gt;</a:t>
                      </a:r>
                    </a:p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Cambiar edad</a:t>
                      </a:r>
                    </a:p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button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endParaRPr lang="es-E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930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7462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SOLUCIÓN</a:t>
            </a:r>
            <a:endParaRPr lang="es-ES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Interpolación, estructura HTML y estilos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9F37C0EB-A1EA-D81F-7777-A4F07DAA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a 13">
            <a:extLst>
              <a:ext uri="{FF2B5EF4-FFF2-40B4-BE49-F238E27FC236}">
                <a16:creationId xmlns:a16="http://schemas.microsoft.com/office/drawing/2014/main" id="{ECB0DF4C-5E4F-5B1A-E59B-D55543E35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497693"/>
              </p:ext>
            </p:extLst>
          </p:nvPr>
        </p:nvGraphicFramePr>
        <p:xfrm>
          <a:off x="622300" y="1482877"/>
          <a:ext cx="108966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300">
                  <a:extLst>
                    <a:ext uri="{9D8B030D-6E8A-4147-A177-3AD203B41FA5}">
                      <a16:colId xmlns:a16="http://schemas.microsoft.com/office/drawing/2014/main" val="3046357499"/>
                    </a:ext>
                  </a:extLst>
                </a:gridCol>
                <a:gridCol w="5448300">
                  <a:extLst>
                    <a:ext uri="{9D8B030D-6E8A-4147-A177-3AD203B41FA5}">
                      <a16:colId xmlns:a16="http://schemas.microsoft.com/office/drawing/2014/main" val="1314152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hero.component.ts</a:t>
                      </a:r>
                      <a:endParaRPr lang="es-E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9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'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ironman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';</a:t>
                      </a:r>
                    </a:p>
                    <a:p>
                      <a:pPr marL="0" indent="0">
                        <a:buNone/>
                      </a:pP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45;</a:t>
                      </a:r>
                    </a:p>
                    <a:p>
                      <a:pPr marL="0" indent="0">
                        <a:buNone/>
                      </a:pPr>
                      <a:endParaRPr lang="es-E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cambiarNombre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 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indent="0">
                        <a:buNone/>
                      </a:pP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this.name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"Jota";</a:t>
                      </a:r>
                    </a:p>
                    <a:p>
                      <a:pPr marL="0" indent="0">
                        <a:buNone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indent="0">
                        <a:buNone/>
                      </a:pPr>
                      <a:b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cambiarEdad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 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indent="0">
                        <a:buNone/>
                      </a:pP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this.age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47;</a:t>
                      </a:r>
                    </a:p>
                    <a:p>
                      <a:pPr marL="0" indent="0">
                        <a:buNone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getHeroDescription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 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`${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this.name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- ${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this.age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}`;</a:t>
                      </a:r>
                    </a:p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capitalizedName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 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this.name.toUpperCase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793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7159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9600" b="1" dirty="0" err="1">
                <a:latin typeface="Arial" panose="020B0604020202020204" pitchFamily="34" charset="0"/>
              </a:rPr>
              <a:t>ngIf</a:t>
            </a:r>
            <a:endParaRPr lang="es-ES" sz="96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Nuevo apartado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D97DAE5D-5D9F-57CD-9A99-D8F8D3F92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2079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necesitamos?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HTML es un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lenguaje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… de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marcas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, pero a pesar de ser un lenguaje, no es capaz de tener sentencias condicionales que nos permita hacer una cosa u otra.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directiva 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ngIf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, es un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que podemos agregar a los elementos HTML para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condicionar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) si dichas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marcas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deben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agregarse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a la página HTML.</a:t>
            </a:r>
          </a:p>
          <a:p>
            <a:pPr marL="0" indent="0">
              <a:buNone/>
            </a:pP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Vamos a </a:t>
            </a:r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eliminar el botón</a:t>
            </a: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que cambia el valor del nombre, que se creó en el apartado anterior, una vez que sea usado.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Dentro del archivo ‘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hero.component.html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 es</a:t>
            </a: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cribimos el siguiente código:</a:t>
            </a:r>
          </a:p>
          <a:p>
            <a:pPr marL="0" indent="0" algn="r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siguiente diapositiva…</a:t>
            </a: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ngIf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9F37C0EB-A1EA-D81F-7777-A4F07DAA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8728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necesitamos?</a:t>
            </a:r>
          </a:p>
          <a:p>
            <a:pPr marL="0" indent="0">
              <a:buNone/>
            </a:pP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la etiqueta ‘</a:t>
            </a:r>
            <a:r>
              <a:rPr lang="es-ES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para cambiar el valor del ‘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’, </a:t>
            </a: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añadimos la directiva ‘</a:t>
            </a:r>
            <a:r>
              <a:rPr lang="es-ES" sz="2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ngIF</a:t>
            </a: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 y expresamos la condición que se debe de cumplir para que el botón (marca) no se considere en el DOM</a:t>
            </a:r>
          </a:p>
          <a:p>
            <a:pPr marL="0" indent="0">
              <a:buNone/>
            </a:pP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ES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ero.component.html</a:t>
            </a:r>
            <a:endParaRPr lang="es-ES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 *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ngIf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!== 'Spiderman’”</a:t>
            </a: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(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)="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changeName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()"</a:t>
            </a: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btn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btn-primary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mx-2"&gt;</a:t>
            </a: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Cambiar nombre</a:t>
            </a: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Si todo está correcto debería de desaparecer el botón ’Cambiar nombre’</a:t>
            </a:r>
          </a:p>
          <a:p>
            <a:pPr marL="0" indent="0" algn="r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ngIf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9F37C0EB-A1EA-D81F-7777-A4F07DAA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8373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TAREA</a:t>
            </a:r>
          </a:p>
          <a:p>
            <a:pPr marL="0" indent="0">
              <a:buNone/>
            </a:pP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Aplica la directiva ‘</a:t>
            </a:r>
            <a:r>
              <a:rPr lang="es-ES" sz="2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ngIF</a:t>
            </a: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 en la etiqueta ‘</a:t>
            </a:r>
            <a:r>
              <a:rPr lang="es-ES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para cambiar el valor de la ‘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edad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Además:</a:t>
            </a:r>
          </a:p>
          <a:p>
            <a:pPr>
              <a:buFontTx/>
              <a:buChar char="-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crea un tercer botón: ‘Resetear’</a:t>
            </a:r>
          </a:p>
          <a:p>
            <a:pPr>
              <a:buFontTx/>
              <a:buChar char="-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crea un método: ‘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resetForm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()’</a:t>
            </a:r>
          </a:p>
          <a:p>
            <a:pPr>
              <a:buFontTx/>
              <a:buChar char="-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usa el método en el botón para restablecer el formulario.</a:t>
            </a: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Aunque pueda parecer lo contrario, todo lo que hemos visto hasta ahora te permitirá realizar la tarea.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¡Ánimo!</a:t>
            </a:r>
          </a:p>
          <a:p>
            <a:pPr marL="0" indent="0" algn="r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ngIf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9F37C0EB-A1EA-D81F-7777-A4F07DAA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9777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SOLUCIÓN</a:t>
            </a:r>
          </a:p>
          <a:p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ngIf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9F37C0EB-A1EA-D81F-7777-A4F07DAA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7" name="Tabla 27">
            <a:extLst>
              <a:ext uri="{FF2B5EF4-FFF2-40B4-BE49-F238E27FC236}">
                <a16:creationId xmlns:a16="http://schemas.microsoft.com/office/drawing/2014/main" id="{385E3968-873F-E550-57A1-8C16A09B3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706168"/>
              </p:ext>
            </p:extLst>
          </p:nvPr>
        </p:nvGraphicFramePr>
        <p:xfrm>
          <a:off x="366584" y="1507830"/>
          <a:ext cx="11458833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9611">
                  <a:extLst>
                    <a:ext uri="{9D8B030D-6E8A-4147-A177-3AD203B41FA5}">
                      <a16:colId xmlns:a16="http://schemas.microsoft.com/office/drawing/2014/main" val="757670474"/>
                    </a:ext>
                  </a:extLst>
                </a:gridCol>
                <a:gridCol w="3819611">
                  <a:extLst>
                    <a:ext uri="{9D8B030D-6E8A-4147-A177-3AD203B41FA5}">
                      <a16:colId xmlns:a16="http://schemas.microsoft.com/office/drawing/2014/main" val="2578758075"/>
                    </a:ext>
                  </a:extLst>
                </a:gridCol>
                <a:gridCol w="3819611">
                  <a:extLst>
                    <a:ext uri="{9D8B030D-6E8A-4147-A177-3AD203B41FA5}">
                      <a16:colId xmlns:a16="http://schemas.microsoft.com/office/drawing/2014/main" val="2804151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lang="es-ES" sz="1800" b="1" i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ero.component.html</a:t>
                      </a:r>
                      <a:endParaRPr lang="es-ES" sz="1800" b="1" i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1" i="0" kern="1200" dirty="0" err="1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hero.component.ts</a:t>
                      </a:r>
                      <a:endParaRPr lang="es-ES" sz="1800" b="1" i="0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116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button</a:t>
                      </a:r>
                      <a:endParaRPr lang="es-E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s-E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r>
                        <a:rPr lang="es-ES" sz="1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ngIf</a:t>
                      </a:r>
                      <a:r>
                        <a:rPr lang="es-E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="</a:t>
                      </a:r>
                      <a:r>
                        <a:rPr lang="es-ES" sz="1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  <a:r>
                        <a:rPr lang="es-E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!== 25"</a:t>
                      </a:r>
                    </a:p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(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click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)="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changeAge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()"</a:t>
                      </a:r>
                    </a:p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="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btn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btn-primary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"&gt;</a:t>
                      </a:r>
                    </a:p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Cambiar edad</a:t>
                      </a:r>
                    </a:p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button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1" i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button</a:t>
                      </a:r>
                      <a:endParaRPr lang="es-E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(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click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)="</a:t>
                      </a:r>
                      <a:r>
                        <a:rPr lang="es-ES" sz="1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resetForm</a:t>
                      </a:r>
                      <a:r>
                        <a:rPr lang="es-E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</a:t>
                      </a:r>
                    </a:p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="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btn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btn-primary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mx-2"&gt;</a:t>
                      </a:r>
                    </a:p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Resetear</a:t>
                      </a:r>
                    </a:p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button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s-ES" sz="2000" b="1" i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resetForm</a:t>
                      </a:r>
                      <a:r>
                        <a:rPr lang="es-E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this.name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'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ironman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’;</a:t>
                      </a:r>
                    </a:p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this.age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45;</a:t>
                      </a:r>
                    </a:p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s-ES" sz="1800" b="1" i="0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823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3136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9600" b="1" dirty="0" err="1">
                <a:latin typeface="Arial" panose="020B0604020202020204" pitchFamily="34" charset="0"/>
              </a:rPr>
              <a:t>ngFor</a:t>
            </a:r>
            <a:endParaRPr lang="es-ES" sz="96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Nuevo apartado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D97DAE5D-5D9F-57CD-9A99-D8F8D3F92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0689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necesitamos?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HTML es un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lenguaje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… de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marcas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, pero a pesar de ser un lenguaje, no es capaz de tener sentencias iterativas que nos permitan repetir elementos.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directiva 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ngFor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, es un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que podemos agregar a los elementos HTML para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iterar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) dichas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marcas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agregarlas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a la página HTML.</a:t>
            </a:r>
          </a:p>
          <a:p>
            <a:pPr marL="0" indent="0">
              <a:buNone/>
            </a:pP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Vamos a crear los componentes de una lista de héroes.</a:t>
            </a: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Dentro del archivo ‘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list.component.html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 es</a:t>
            </a: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cribimos el siguiente código:</a:t>
            </a:r>
          </a:p>
          <a:p>
            <a:pPr marL="0" indent="0" algn="r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siguiente diapositiva…</a:t>
            </a:r>
          </a:p>
          <a:p>
            <a:pPr marL="0" indent="0">
              <a:buNone/>
            </a:pP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ngFor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9F37C0EB-A1EA-D81F-7777-A4F07DAA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9521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necesitamos?</a:t>
            </a:r>
          </a:p>
          <a:p>
            <a:pPr marL="0" indent="0">
              <a:buNone/>
            </a:pP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ngFor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9F37C0EB-A1EA-D81F-7777-A4F07DAA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05C36F3D-2D11-3376-4E69-0FF9F5B42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51243"/>
              </p:ext>
            </p:extLst>
          </p:nvPr>
        </p:nvGraphicFramePr>
        <p:xfrm>
          <a:off x="366584" y="1507830"/>
          <a:ext cx="11458832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381">
                  <a:extLst>
                    <a:ext uri="{9D8B030D-6E8A-4147-A177-3AD203B41FA5}">
                      <a16:colId xmlns:a16="http://schemas.microsoft.com/office/drawing/2014/main" val="3831507546"/>
                    </a:ext>
                  </a:extLst>
                </a:gridCol>
                <a:gridCol w="4417451">
                  <a:extLst>
                    <a:ext uri="{9D8B030D-6E8A-4147-A177-3AD203B41FA5}">
                      <a16:colId xmlns:a16="http://schemas.microsoft.com/office/drawing/2014/main" val="458165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i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list.component.html</a:t>
                      </a:r>
                      <a:endParaRPr lang="es-ES" sz="1800" b="1" i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list.component.ts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5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&lt;h3&gt;Listado de Héroes&lt;/h3&gt;</a:t>
                      </a:r>
                    </a:p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button</a:t>
                      </a:r>
                      <a:endParaRPr lang="es-E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(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click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)="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removeLastHero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()"</a:t>
                      </a:r>
                    </a:p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="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btn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btn-outline-danger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"&gt;</a:t>
                      </a:r>
                    </a:p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Borrar último héroe</a:t>
                      </a:r>
                    </a:p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button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ES" sz="180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ul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80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="mt-2 </a:t>
                      </a:r>
                      <a:r>
                        <a:rPr lang="es-ES" sz="180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list-group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"&gt;</a:t>
                      </a:r>
                    </a:p>
                    <a:p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&lt;</a:t>
                      </a:r>
                      <a:r>
                        <a:rPr lang="es-ES" sz="180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*</a:t>
                      </a:r>
                      <a:r>
                        <a:rPr lang="es-ES" sz="180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ngFor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="</a:t>
                      </a:r>
                      <a:r>
                        <a:rPr lang="es-ES" sz="180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let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80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name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80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of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80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heroNames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"</a:t>
                      </a:r>
                    </a:p>
                    <a:p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s-ES" sz="180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="</a:t>
                      </a:r>
                      <a:r>
                        <a:rPr lang="es-ES" sz="180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list-group-item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"&gt;{{</a:t>
                      </a:r>
                      <a:r>
                        <a:rPr lang="es-ES" sz="180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name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}}&lt;/</a:t>
                      </a:r>
                      <a:r>
                        <a:rPr lang="es-ES" sz="180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s-ES" sz="180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ul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&lt;h3&gt;Héroe borrado: &lt;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small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="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danger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"&gt;...&lt;/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small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&gt;&lt;/h3&gt;</a:t>
                      </a:r>
                    </a:p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&lt;h5&gt;No ha borrado nada.&lt;/h5&gt;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heroNames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 = [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'Spiderman’,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'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Spiderwoman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'Hulk’,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'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Hulk’,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'Thor’,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'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Wonderwoman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62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243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Goodies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 .)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Abrimos VSC y vamos a la paleta de comandos:</a:t>
            </a:r>
          </a:p>
          <a:p>
            <a:pPr>
              <a:buFontTx/>
              <a:buChar char="-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Menú -&gt; Ver -&gt; Paleta de comandos…</a:t>
            </a:r>
          </a:p>
          <a:p>
            <a:pPr>
              <a:buFontTx/>
              <a:buChar char="-"/>
            </a:pP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shift+cmd+p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-&gt; comando Shell: instalar el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comando 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>
                <a:latin typeface="Arial" panose="020B0604020202020204" pitchFamily="34" charset="0"/>
                <a:cs typeface="Arial" panose="020B0604020202020204" pitchFamily="34" charset="0"/>
              </a:rPr>
              <a:t>en PATH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Nuestro primer proyecto en Angular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E37042AF-0214-BACC-84F6-D8D0055EE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1939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TAREA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Creamos un botón: ‘Restablecer Lista de Héroes‘</a:t>
            </a: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Ayuda: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- Crea el botón en el archivo .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Crea un método en la clase, en el archivo .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Referencia la clase en el botón creado</a:t>
            </a: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ngFor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9F37C0EB-A1EA-D81F-7777-A4F07DAA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8443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SOLUCIÓN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ngFor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9F37C0EB-A1EA-D81F-7777-A4F07DAA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A57E19A-A471-744D-47C9-32A101116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819847"/>
              </p:ext>
            </p:extLst>
          </p:nvPr>
        </p:nvGraphicFramePr>
        <p:xfrm>
          <a:off x="366584" y="1507830"/>
          <a:ext cx="11458832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929">
                  <a:extLst>
                    <a:ext uri="{9D8B030D-6E8A-4147-A177-3AD203B41FA5}">
                      <a16:colId xmlns:a16="http://schemas.microsoft.com/office/drawing/2014/main" val="3831507546"/>
                    </a:ext>
                  </a:extLst>
                </a:gridCol>
                <a:gridCol w="7173903">
                  <a:extLst>
                    <a:ext uri="{9D8B030D-6E8A-4147-A177-3AD203B41FA5}">
                      <a16:colId xmlns:a16="http://schemas.microsoft.com/office/drawing/2014/main" val="458165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i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list.component.html</a:t>
                      </a:r>
                      <a:endParaRPr lang="es-ES" sz="1800" b="1" i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list.component.ts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5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…(a continuación del botón anterior)</a:t>
                      </a:r>
                    </a:p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button</a:t>
                      </a:r>
                      <a:endParaRPr lang="es-E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(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click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)="</a:t>
                      </a:r>
                      <a:r>
                        <a:rPr lang="es-ES" sz="1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resetHeroNames</a:t>
                      </a:r>
                      <a:r>
                        <a:rPr lang="es-E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</a:t>
                      </a:r>
                    </a:p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="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btn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btn-outline-danger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mx-2"&gt;</a:t>
                      </a:r>
                    </a:p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Restablecer Lista de Héroes</a:t>
                      </a:r>
                    </a:p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s-E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button</a:t>
                      </a: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resetHeroNames</a:t>
                      </a:r>
                      <a:r>
                        <a:rPr lang="es-E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this.heroNames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['Spiderman', '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Spiderwoman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'Hulk', '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Hulk', 'Thor', '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Wonderwoman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'];</a:t>
                      </a:r>
                    </a:p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62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6697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9600" b="1" dirty="0" err="1">
                <a:latin typeface="Arial" panose="020B0604020202020204" pitchFamily="34" charset="0"/>
              </a:rPr>
              <a:t>ngTemplate</a:t>
            </a:r>
            <a:r>
              <a:rPr lang="es-ES" sz="9600" b="1" dirty="0">
                <a:latin typeface="Arial" panose="020B0604020202020204" pitchFamily="34" charset="0"/>
              </a:rPr>
              <a:t> y </a:t>
            </a:r>
          </a:p>
          <a:p>
            <a:pPr marL="0" indent="0" algn="ctr">
              <a:buNone/>
            </a:pPr>
            <a:r>
              <a:rPr lang="es-ES" sz="9600" b="1" dirty="0" err="1">
                <a:latin typeface="Arial" panose="020B0604020202020204" pitchFamily="34" charset="0"/>
              </a:rPr>
              <a:t>ngIf-else</a:t>
            </a:r>
            <a:endParaRPr lang="es-ES" sz="96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Nuevo apartado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D97DAE5D-5D9F-57CD-9A99-D8F8D3F92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2045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necesitamos?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directiva 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ngIf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, es un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que podemos agregar a los elementos HTML para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condicionar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) si dichas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marcas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deben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agregarse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a la página HTML, pero… ¿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existe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la posibilidad de un (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)?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Para eso tenemos ‘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ngTemplate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</a:p>
          <a:p>
            <a:pPr marL="0" indent="0">
              <a:buNone/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Controlar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cuando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mostrar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heroe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borrado</a:t>
            </a:r>
          </a:p>
          <a:p>
            <a:pPr marL="0" indent="0">
              <a:buNone/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Controlar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cuando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mostrar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botón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borrar</a:t>
            </a:r>
          </a:p>
          <a:p>
            <a:pPr marL="0" indent="0">
              <a:buNone/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Controlar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cuando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mostrar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mensaje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‘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No se ha borrado nada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Dentro del archivo ‘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list.component.html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 es</a:t>
            </a: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cribimos el siguiente código: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siguiente diapositiva…</a:t>
            </a:r>
          </a:p>
          <a:p>
            <a:pPr marL="0" indent="0">
              <a:buNone/>
            </a:pP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ngTemplate</a:t>
            </a:r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 y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ngIf-else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9F37C0EB-A1EA-D81F-7777-A4F07DAA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7338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necesitamos?</a:t>
            </a: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ngTemplate</a:t>
            </a:r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 y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ngIf-else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9F37C0EB-A1EA-D81F-7777-A4F07DAA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a 13">
            <a:extLst>
              <a:ext uri="{FF2B5EF4-FFF2-40B4-BE49-F238E27FC236}">
                <a16:creationId xmlns:a16="http://schemas.microsoft.com/office/drawing/2014/main" id="{EBF708E6-3107-8A07-0E74-0F3F3E5CF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970999"/>
              </p:ext>
            </p:extLst>
          </p:nvPr>
        </p:nvGraphicFramePr>
        <p:xfrm>
          <a:off x="366584" y="1482877"/>
          <a:ext cx="11458832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1095">
                  <a:extLst>
                    <a:ext uri="{9D8B030D-6E8A-4147-A177-3AD203B41FA5}">
                      <a16:colId xmlns:a16="http://schemas.microsoft.com/office/drawing/2014/main" val="3046357499"/>
                    </a:ext>
                  </a:extLst>
                </a:gridCol>
                <a:gridCol w="3737737">
                  <a:extLst>
                    <a:ext uri="{9D8B030D-6E8A-4147-A177-3AD203B41FA5}">
                      <a16:colId xmlns:a16="http://schemas.microsoft.com/office/drawing/2014/main" val="1314152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list.component.ts</a:t>
                      </a:r>
                      <a:endParaRPr lang="es-E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list.component.ts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9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(botón para borrar)</a:t>
                      </a:r>
                    </a:p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s-E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s-E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ngIf</a:t>
                      </a:r>
                      <a:r>
                        <a:rPr lang="es-E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s-E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heroNames.length</a:t>
                      </a:r>
                      <a:r>
                        <a:rPr lang="es-E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 0"</a:t>
                      </a:r>
                    </a:p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…</a:t>
                      </a:r>
                    </a:p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ngIf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s-E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deletedHero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nothingDeleted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&lt;h3&gt;Héroe borrado: &lt;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text-danger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"&gt;{{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deletedHero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}}&lt;/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&gt;&lt;/h3&gt;</a:t>
                      </a:r>
                    </a:p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s-E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ng-</a:t>
                      </a:r>
                      <a:r>
                        <a:rPr lang="es-E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s-E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nothingDeleted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&lt;h5&gt;No ha borrado nada.&lt;/h5&gt;</a:t>
                      </a:r>
                    </a:p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&lt;/ng-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deletedHero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?: 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s-E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resetHeroNames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 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…</a:t>
                      </a:r>
                    </a:p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this.deletedHero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'';</a:t>
                      </a:r>
                    </a:p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s-E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793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354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observamos?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Manipulamos el DOM (creamos, borramos, … elementos) sin mayor problema.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Angular hace transparente toda la manipulación del DOM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HTML se vuelve más dinámico con las directivas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ngIf-else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ngFor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Por ahora, la creación y gestión de un componente se reduce a la relación entres los archivos:</a:t>
            </a:r>
          </a:p>
          <a:p>
            <a:pPr>
              <a:buFontTx/>
              <a:buChar char="-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ngTemplate</a:t>
            </a:r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 y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ngIf-else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9F37C0EB-A1EA-D81F-7777-A4F07DAA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881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9600" b="1" dirty="0">
                <a:latin typeface="Arial" panose="020B0604020202020204" pitchFamily="34" charset="0"/>
              </a:rPr>
              <a:t>Módulos en Angular</a:t>
            </a:r>
            <a:endParaRPr lang="es-ES" sz="96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Nuevo apartado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D97DAE5D-5D9F-57CD-9A99-D8F8D3F92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1707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necesitamos?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En el archivo ‘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app.module.ts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 vemos que un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módulo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es:</a:t>
            </a:r>
          </a:p>
          <a:p>
            <a:pPr>
              <a:buFontTx/>
              <a:buChar char="-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clase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, con </a:t>
            </a:r>
          </a:p>
          <a:p>
            <a:pPr>
              <a:buFontTx/>
              <a:buChar char="-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decorador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Los módulos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agrupan/encapsulan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funcionalidades.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Modularicemos nuestra aplicación empezando por ‘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1.-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Eliminemos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las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dependencias e importaciones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en: ‘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app.module.ts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2.- Dentro de la carpeta ‘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 creamos</a:t>
            </a: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Consultar la hoja de Atajos: Definición de Módulos.</a:t>
            </a: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Módulos en Angular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9F37C0EB-A1EA-D81F-7777-A4F07DAA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9986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necesitamos?</a:t>
            </a:r>
          </a:p>
          <a:p>
            <a:pPr marL="0" indent="0">
              <a:buNone/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PASOS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1.-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Eliminemos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las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dependencias e importaciones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en: ‘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app.module.ts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0" indent="0">
              <a:buNone/>
            </a:pPr>
            <a:r>
              <a:rPr lang="es-ES" sz="2000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s-ES" sz="20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r>
              <a:rPr lang="es-ES" sz="2000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CounterComponent</a:t>
            </a:r>
            <a:r>
              <a:rPr lang="es-ES" sz="20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  <a:r>
              <a:rPr lang="es-ES" sz="2000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s-ES" sz="20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'./</a:t>
            </a:r>
            <a:r>
              <a:rPr lang="es-ES" sz="2000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lang="es-ES" sz="2000" strike="sngStrike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2000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counter.component</a:t>
            </a:r>
            <a:r>
              <a:rPr lang="es-ES" sz="2000" strike="sngStrike" dirty="0">
                <a:latin typeface="Arial" panose="020B0604020202020204" pitchFamily="34" charset="0"/>
                <a:cs typeface="Arial" panose="020B0604020202020204" pitchFamily="34" charset="0"/>
              </a:rPr>
              <a:t>';</a:t>
            </a:r>
          </a:p>
          <a:p>
            <a:pPr marL="0" indent="0">
              <a:buNone/>
            </a:pPr>
            <a:b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NgModule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</a:p>
          <a:p>
            <a:pPr marL="0" indent="0">
              <a:buNone/>
            </a:pP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declarations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[</a:t>
            </a:r>
          </a:p>
          <a:p>
            <a:pPr marL="0" indent="0">
              <a:buNone/>
            </a:pP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AppComponent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s-ES" sz="2000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CounterComponent</a:t>
            </a:r>
            <a:r>
              <a:rPr lang="es-ES" sz="2000" strike="sngStrike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HeroComponent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ListComponent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],</a:t>
            </a: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Módulos en Angular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9F37C0EB-A1EA-D81F-7777-A4F07DAA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3532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necesitamos?</a:t>
            </a:r>
          </a:p>
          <a:p>
            <a:pPr marL="0" indent="0">
              <a:buNone/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PASOS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2.- Dentro de la carpeta ‘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 creamos la carpeta ‘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 y dentro de esta ‘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Así, todos los componentes relacionados con ‘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 están en el mismo lugar.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3.- Ahora copiamos los archivos del componente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’:</a:t>
            </a:r>
          </a:p>
          <a:p>
            <a:pPr>
              <a:buFontTx/>
              <a:buChar char="-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buFontTx/>
              <a:buChar char="-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buFontTx/>
              <a:buChar char="-"/>
            </a:pP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spec.ts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</a:p>
          <a:p>
            <a:pPr>
              <a:buFontTx/>
              <a:buChar char="-"/>
            </a:pP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dentro de: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Módulos en Angular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9F37C0EB-A1EA-D81F-7777-A4F07DAA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5D73908-508D-8FAF-D910-C30C01D1B359}"/>
              </a:ext>
            </a:extLst>
          </p:cNvPr>
          <p:cNvSpPr txBox="1"/>
          <p:nvPr/>
        </p:nvSpPr>
        <p:spPr>
          <a:xfrm>
            <a:off x="5555999" y="3826539"/>
            <a:ext cx="51894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NOTA: Si nos pregunta si queremos </a:t>
            </a:r>
            <a:r>
              <a:rPr lang="es-ES" sz="2400" b="1" dirty="0"/>
              <a:t>actualizar</a:t>
            </a:r>
            <a:r>
              <a:rPr lang="es-ES" sz="2400" dirty="0"/>
              <a:t> los archivos de Angular, decimos que </a:t>
            </a:r>
            <a:r>
              <a:rPr lang="es-ES" sz="2400" b="1" dirty="0"/>
              <a:t>NO</a:t>
            </a:r>
            <a:r>
              <a:rPr lang="es-ES" sz="2400" dirty="0"/>
              <a:t>.</a:t>
            </a:r>
          </a:p>
          <a:p>
            <a:r>
              <a:rPr lang="es-ES" sz="2400" dirty="0"/>
              <a:t>Así lo hacemos </a:t>
            </a:r>
            <a:r>
              <a:rPr lang="es-ES" sz="2400" b="1" dirty="0"/>
              <a:t>nosotros manualmente</a:t>
            </a:r>
            <a:r>
              <a:rPr lang="es-E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9888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9600" b="1" dirty="0">
                <a:latin typeface="Arial" panose="020B0604020202020204" pitchFamily="34" charset="0"/>
              </a:rPr>
              <a:t>Archivos y directorios </a:t>
            </a:r>
            <a:r>
              <a:rPr lang="es-ES" sz="9600" dirty="0">
                <a:latin typeface="Arial" panose="020B0604020202020204" pitchFamily="34" charset="0"/>
              </a:rPr>
              <a:t>del proyecto</a:t>
            </a:r>
            <a:endParaRPr lang="es-ES" sz="96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Nuevo apartado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26A3EDA6-ED3E-F0BC-81CD-95CC8ADBF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4912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necesitamos?</a:t>
            </a:r>
          </a:p>
          <a:p>
            <a:pPr marL="0" indent="0">
              <a:buNone/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PASOS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4.- Dentro de la carpeta ‘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 creamos el archivo: ‘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counter.module.ts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La estructura de un Módulo es :</a:t>
            </a:r>
          </a:p>
          <a:p>
            <a:pPr>
              <a:buFontTx/>
              <a:buChar char="-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@Decorador, y</a:t>
            </a:r>
          </a:p>
          <a:p>
            <a:pPr lvl="1">
              <a:buFontTx/>
              <a:buChar char="-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Declaración de componentes y importaciones/exportaciones de los mismos,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>
              <a:buFontTx/>
              <a:buChar char="-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Clase del módulo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Dentro del archivo ‘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counter.module.ts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 es</a:t>
            </a: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cribimos el siguiente código:</a:t>
            </a:r>
          </a:p>
          <a:p>
            <a:pPr marL="0" indent="0">
              <a:buNone/>
            </a:pP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siguiente diapositiva…</a:t>
            </a:r>
          </a:p>
          <a:p>
            <a:pPr marL="0" indent="0">
              <a:buNone/>
            </a:pP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Módulos en Angular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9F37C0EB-A1EA-D81F-7777-A4F07DAA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8173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necesitamos?</a:t>
            </a:r>
          </a:p>
          <a:p>
            <a:pPr marL="0" indent="0">
              <a:buNone/>
            </a:pP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NgModule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"@angular/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</a:p>
          <a:p>
            <a:pPr marL="0" indent="0">
              <a:buNone/>
            </a:pP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CounterComponent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"./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counter.component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</a:p>
          <a:p>
            <a:pPr marL="0" indent="0">
              <a:buNone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NgModule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({		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Escribe ‘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NgModule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 y pulsa ‘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 (tabulador), creará el ‘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declarations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[</a:t>
            </a: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CounterComponent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Lo mismo ocurre al escribir ‘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CounterComponent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],</a:t>
            </a: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exports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[</a:t>
            </a: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CounterComponent</a:t>
            </a:r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]</a:t>
            </a: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</a:p>
          <a:p>
            <a:pPr marL="0" indent="0">
              <a:buNone/>
            </a:pP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CounterModule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Módulos en Angular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9F37C0EB-A1EA-D81F-7777-A4F07DAA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5439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necesitamos?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5.- Ahora, integramos el módulo en Angular a través de ‘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app.module.ts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imports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[</a:t>
            </a: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BrowserModule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CounterModule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],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Eso es todo y aunque no lo parezca, hemos ido un paso más allá en la estructuración de nuestro código.</a:t>
            </a: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Módulos en Angular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9F37C0EB-A1EA-D81F-7777-A4F07DAA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4356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TAREA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Crear otro módulo llamado: ‘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heroes.modulo.ts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’, que contenga los dos componentes:</a:t>
            </a:r>
          </a:p>
          <a:p>
            <a:pPr>
              <a:buFontTx/>
              <a:buChar char="-"/>
            </a:pP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hero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</a:p>
          <a:p>
            <a:pPr>
              <a:buFontTx/>
              <a:buChar char="-"/>
            </a:pP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Espera que te ayudo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1.- Creamos la carpeta ‘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 dentro de ‘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heroes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2.- Movemos: ‘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hero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 y ‘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’, dentro de la carpeta ‘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3.- Creamos el archivo ‘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heroes.module.ts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 dentro de ‘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Nos ayudamos del ya creado para ‘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counter.module.ts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4.- Importamos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CommonModule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, para usar las directivas: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ngIf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ngFor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Módulos en Angular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9F37C0EB-A1EA-D81F-7777-A4F07DAA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24942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9600" b="1" dirty="0">
                <a:latin typeface="Arial" panose="020B0604020202020204" pitchFamily="34" charset="0"/>
              </a:rPr>
              <a:t>Respaldo en </a:t>
            </a:r>
            <a:r>
              <a:rPr lang="es-ES" sz="9600" b="1" dirty="0" err="1">
                <a:latin typeface="Arial" panose="020B0604020202020204" pitchFamily="34" charset="0"/>
              </a:rPr>
              <a:t>Github</a:t>
            </a:r>
            <a:endParaRPr lang="es-ES" sz="96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Nuevo apartado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D97DAE5D-5D9F-57CD-9A99-D8F8D3F92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811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necesitamos?</a:t>
            </a: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Guardamos nuestro proyecto en GitHub.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1.- ¿Tenemos cuenta en 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pPr lvl="1">
              <a:buFontTx/>
              <a:buChar char="-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la tienes,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recuerda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el usuario y contraseña de tu cuenta.</a:t>
            </a:r>
          </a:p>
          <a:p>
            <a:pPr lvl="1">
              <a:buFontTx/>
              <a:buChar char="-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Si no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la tienes, crea una cuenta en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, recuerda tu usuario y contraseña.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2.- En la terminal (dentro del directorio del proyecto) </a:t>
            </a:r>
            <a:b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’02-angular-bases-héroes-modulos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’):</a:t>
            </a:r>
          </a:p>
          <a:p>
            <a:pPr lvl="1">
              <a:buFontTx/>
              <a:buChar char="-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pPr lvl="1">
              <a:buFontTx/>
              <a:buChar char="-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–m ’Fin de la sección 4’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3.- Accedemos a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4.- Creamos el repositorio: ’02-angular-bases’</a:t>
            </a: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Respaldo en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Github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9F37C0EB-A1EA-D81F-7777-A4F07DAA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6035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necesitamos?</a:t>
            </a: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5.- Copiamos las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instrucciones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para: </a:t>
            </a:r>
          </a:p>
          <a:p>
            <a:pPr marL="457200" lvl="1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existing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line’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6.- Volvemos a la terminal y aplicamos las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instrucciones anteriores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remote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https://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/jgarmay674/02-angular-bases.git </a:t>
            </a:r>
          </a:p>
          <a:p>
            <a:pPr lvl="1">
              <a:buFontTx/>
              <a:buChar char="-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-M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buFontTx/>
              <a:buChar char="-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-u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remote: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removed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August 13, 2021. remote: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https://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docs.github.com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/en/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get-started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getting-started-with-git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about-remote-repositories#cloning-with-https-urls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currently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modes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. fatal: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failed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‘https://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/jgarmay674/02-angular-bases.git’</a:t>
            </a: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Respaldo en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Github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9F37C0EB-A1EA-D81F-7777-A4F07DAA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35067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necesitamos?</a:t>
            </a: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7.- Creamos un token, Personal Access Token (PAT)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1			2			3				</a:t>
            </a: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						- Genera un nuevo token (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classic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						- Indica el uso del token y ‘No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expiration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						- Pulsa el botón ‘Generar token’</a:t>
            </a: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Respaldo en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Github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9F37C0EB-A1EA-D81F-7777-A4F07DAA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867C1EA-09B5-E225-4CA9-85F82D2F3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709" y="2228076"/>
            <a:ext cx="2487600" cy="360183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D160F45-B087-3DEA-29A6-68D6ADA880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7168" y="2231428"/>
            <a:ext cx="2250000" cy="359848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DDD2B77-AD0E-4317-EDA9-19369D338E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6806" y="2228076"/>
            <a:ext cx="2991600" cy="179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167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necesitamos?</a:t>
            </a: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8.- Ahora sí podemos ejecutar:</a:t>
            </a:r>
          </a:p>
          <a:p>
            <a:pPr marL="457200" lvl="1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-u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Solicitará la siguiente información:</a:t>
            </a:r>
          </a:p>
          <a:p>
            <a:pPr lvl="1">
              <a:buFontTx/>
              <a:buChar char="-"/>
            </a:pP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(de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FontTx/>
              <a:buChar char="-"/>
            </a:pP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pegamos el token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Guardar las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credenciales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Creamos el archivo ‘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netrc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 en el raíz. Contenido:</a:t>
            </a:r>
          </a:p>
          <a:p>
            <a:pPr marL="457200" lvl="1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machine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jg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...74/02...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es.git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pPr marL="457200" lvl="1" indent="0">
              <a:buNone/>
            </a:pP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jg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…74</a:t>
            </a:r>
          </a:p>
          <a:p>
            <a:pPr marL="457200" lvl="1" indent="0">
              <a:buNone/>
            </a:pP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ghp_NL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…7c</a:t>
            </a: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Respaldo en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Github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9F37C0EB-A1EA-D81F-7777-A4F07DAA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035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Conjunto de </a:t>
            </a:r>
            <a:r>
              <a:rPr lang="es-ES" sz="24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archivos</a:t>
            </a:r>
          </a:p>
          <a:p>
            <a:pPr marL="0" indent="0">
              <a:buNone/>
            </a:pPr>
            <a:r>
              <a:rPr lang="es-ES" sz="24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angular.json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configuración de Angular para la ejecución del proyecto.</a:t>
            </a:r>
          </a:p>
          <a:p>
            <a:pPr marL="0" indent="0">
              <a:buNone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archivos; 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main.ts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bundle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styles.css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 normal es hacer pequeños cambios, sin proceden, y no tocarlo más.</a:t>
            </a:r>
          </a:p>
          <a:p>
            <a:pPr marL="0" indent="0">
              <a:buNone/>
            </a:pPr>
            <a:r>
              <a:rPr lang="es-ES" sz="24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package-lock.json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como construir los módulos de 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endParaRPr lang="es-ES" sz="2400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package.json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propio del proyecto 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que es sobre el que se asienta Angular</a:t>
            </a:r>
          </a:p>
          <a:p>
            <a:pPr marL="0" indent="0">
              <a:buNone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definimos comandos para arrancar el proyecto, dependencias, 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ES" sz="24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dependencias de Angular 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serán de producción, paquetes necesarios para que ‘ng 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compile el proyecto tras hacer ‘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shaking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0" indent="0">
              <a:buNone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dependencias de desarrollo son necesarias para programar nuestra aplicación.</a:t>
            </a:r>
          </a:p>
          <a:p>
            <a:pPr marL="0" indent="0">
              <a:buNone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devkit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compiler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jasmine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endParaRPr lang="es-ES" sz="2400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400" b="1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Archivos y directorios </a:t>
            </a:r>
            <a:r>
              <a:rPr lang="es-ES" sz="3200" dirty="0">
                <a:solidFill>
                  <a:srgbClr val="039BE5"/>
                </a:solidFill>
                <a:latin typeface="Arial" panose="020B0604020202020204" pitchFamily="34" charset="0"/>
              </a:rPr>
              <a:t>del proyecto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3FB15D77-35D7-CE4D-E0E4-59F13EA72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022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Conjunto de </a:t>
            </a:r>
            <a:r>
              <a:rPr lang="es-ES" sz="24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archivos</a:t>
            </a:r>
          </a:p>
          <a:p>
            <a:pPr marL="0" indent="0">
              <a:buNone/>
            </a:pPr>
            <a:r>
              <a:rPr lang="es-ES" sz="24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README.md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dónde explicamos como funciona nuestro proyecto (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Markdown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shift+cmd+p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markdown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Markdown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Refresh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Preview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s-ES" sz="24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tsconfig.app.json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archivos que tenemos que revisar, archivo de salida, 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r>
              <a:rPr lang="es-ES" sz="24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tsconfig.json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recomendaciones para trabajar dentro de Angular. Ej. 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Strict</a:t>
            </a:r>
            <a:endParaRPr lang="es-ES" sz="2400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 los desarrolladores de Angular siguen las directrices de este archivo.</a:t>
            </a:r>
          </a:p>
          <a:p>
            <a:pPr marL="0" indent="0">
              <a:buNone/>
            </a:pPr>
            <a:r>
              <a:rPr lang="es-ES" sz="24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tsconfig.spec,json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solo se enfoca en el 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es-ES" sz="2400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Opcionales:</a:t>
            </a:r>
          </a:p>
          <a:p>
            <a:pPr marL="0" indent="0">
              <a:buNone/>
            </a:pPr>
            <a:r>
              <a:rPr lang="es-ES" sz="24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24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editorconfi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relacionado con la extensión, ‘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EditorConfig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</a:p>
          <a:p>
            <a:pPr marL="0" indent="0">
              <a:buNone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 configuraciones del editor, no afectan al proyecto Angular.</a:t>
            </a:r>
          </a:p>
          <a:p>
            <a:pPr marL="0" indent="0">
              <a:buNone/>
            </a:pPr>
            <a:r>
              <a:rPr lang="es-ES" sz="24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24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gitignore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archivo propio de Git.</a:t>
            </a:r>
          </a:p>
          <a:p>
            <a:pPr marL="0" indent="0">
              <a:buNone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archivos que 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esten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este archivo, serán ignorados al subir el proyecto.</a:t>
            </a:r>
          </a:p>
          <a:p>
            <a:pPr marL="0" indent="0">
              <a:buNone/>
            </a:pPr>
            <a:endParaRPr lang="es-ES" sz="2400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400" b="1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976029385">
            <a:extLst>
              <a:ext uri="{FF2B5EF4-FFF2-40B4-BE49-F238E27FC236}">
                <a16:creationId xmlns:a16="http://schemas.microsoft.com/office/drawing/2014/main" id="{09338FFC-50E8-6450-4368-782871FC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85713156">
            <a:extLst>
              <a:ext uri="{FF2B5EF4-FFF2-40B4-BE49-F238E27FC236}">
                <a16:creationId xmlns:a16="http://schemas.microsoft.com/office/drawing/2014/main" id="{20B96902-B64D-EC37-64EC-FBFA035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00" y="11671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B6E99D5-15AA-A238-2510-0C2B7332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0" y="72609"/>
            <a:ext cx="3740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Angular 16+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</a:t>
            </a:r>
            <a:r>
              <a:rPr kumimoji="0" lang="en-US" altLang="es-ES" sz="16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57C3151-46EC-207B-B862-B1F66D98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2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100512-C693-47BC-422D-98990710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839" y="6522516"/>
            <a:ext cx="194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1200" dirty="0"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16+ Edición 2023</a:t>
            </a:r>
            <a:endParaRPr lang="es-ES" sz="12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Archivos y directorios </a:t>
            </a:r>
            <a:r>
              <a:rPr lang="es-ES" sz="3200" dirty="0">
                <a:solidFill>
                  <a:srgbClr val="039BE5"/>
                </a:solidFill>
                <a:latin typeface="Arial" panose="020B0604020202020204" pitchFamily="34" charset="0"/>
              </a:rPr>
              <a:t>del proyecto</a:t>
            </a:r>
            <a:endParaRPr lang="es-ES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EEACD6AC-42F2-D949-E202-299FA2C04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16" y="54508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769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7958</TotalTime>
  <Words>6722</Words>
  <Application>Microsoft Macintosh PowerPoint</Application>
  <PresentationFormat>Panorámica</PresentationFormat>
  <Paragraphs>1071</Paragraphs>
  <Slides>78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78</vt:i4>
      </vt:variant>
    </vt:vector>
  </HeadingPairs>
  <TitlesOfParts>
    <vt:vector size="84" baseType="lpstr">
      <vt:lpstr>Arial</vt:lpstr>
      <vt:lpstr>Calibri</vt:lpstr>
      <vt:lpstr>Calibri Light</vt:lpstr>
      <vt:lpstr>Courier New</vt:lpstr>
      <vt:lpstr>Times New Roman</vt:lpstr>
      <vt:lpstr>Tema de Office</vt:lpstr>
      <vt:lpstr>Sección 4 Bases Angular</vt:lpstr>
      <vt:lpstr>TS – Temas puntuales de la sección</vt:lpstr>
      <vt:lpstr>TS – Nuevo apartado</vt:lpstr>
      <vt:lpstr>TS – Nuestro primer proyecto en Angular</vt:lpstr>
      <vt:lpstr>TS – Nuestro primer proyecto en Angular</vt:lpstr>
      <vt:lpstr>TS – Nuestro primer proyecto en Angular</vt:lpstr>
      <vt:lpstr>TS – Nuevo apartado</vt:lpstr>
      <vt:lpstr>TS – Archivos y directorios del proyecto</vt:lpstr>
      <vt:lpstr>TS – Archivos y directorios del proyecto</vt:lpstr>
      <vt:lpstr>TS – Archivos y directorios del proyecto</vt:lpstr>
      <vt:lpstr>TS – Archivos y directorios del proyecto</vt:lpstr>
      <vt:lpstr>TS – Archivos y directorios del proyecto</vt:lpstr>
      <vt:lpstr>TS – Nuevo apartado</vt:lpstr>
      <vt:lpstr>TS – App Component</vt:lpstr>
      <vt:lpstr>TS – App Component</vt:lpstr>
      <vt:lpstr>TS – App Component</vt:lpstr>
      <vt:lpstr>TS – App Component</vt:lpstr>
      <vt:lpstr>TS – Nuevo apartado</vt:lpstr>
      <vt:lpstr>TS – Contador</vt:lpstr>
      <vt:lpstr>TS – Contador</vt:lpstr>
      <vt:lpstr>TS – Contador</vt:lpstr>
      <vt:lpstr>TS – Contador</vt:lpstr>
      <vt:lpstr>TS – Contador</vt:lpstr>
      <vt:lpstr>TS – Contador</vt:lpstr>
      <vt:lpstr>TS – Contador</vt:lpstr>
      <vt:lpstr>TS – Nuevo apartado</vt:lpstr>
      <vt:lpstr>TS – Contador Component</vt:lpstr>
      <vt:lpstr>TS – Contador Component</vt:lpstr>
      <vt:lpstr>TS – Contador Component</vt:lpstr>
      <vt:lpstr>TS – Contador Component</vt:lpstr>
      <vt:lpstr>TS – Nuevo apartado</vt:lpstr>
      <vt:lpstr>TS – Funcionalidad del contador. Snippets</vt:lpstr>
      <vt:lpstr>TS – Funcionalidad del contador. Snippets</vt:lpstr>
      <vt:lpstr>TS – Funcionalidad del contador. Snippets</vt:lpstr>
      <vt:lpstr>TS – Nuevo apartado</vt:lpstr>
      <vt:lpstr>TS – Funcionalidad del contador. Standalone</vt:lpstr>
      <vt:lpstr>TS – Funcionalidad del contador. Standalone</vt:lpstr>
      <vt:lpstr>TS – Funcionalidad del contador. Standalone</vt:lpstr>
      <vt:lpstr>TS – Funcionalidad del contador. Standalone</vt:lpstr>
      <vt:lpstr>TS – Nuevo apartado</vt:lpstr>
      <vt:lpstr>TS – Componente Hero y directorios</vt:lpstr>
      <vt:lpstr>TS – Componente Hero y directorios</vt:lpstr>
      <vt:lpstr>TS – Componente Hero y directorios</vt:lpstr>
      <vt:lpstr>TS – Nuevo apartado</vt:lpstr>
      <vt:lpstr>TS – Interpolación, estructura HTML y estilos</vt:lpstr>
      <vt:lpstr>TS – Interpolación, estructura HTML y estilos</vt:lpstr>
      <vt:lpstr>TS – Interpolación, estructura HTML y estilos</vt:lpstr>
      <vt:lpstr>TS – Interpolación, estructura HTML y estilos</vt:lpstr>
      <vt:lpstr>TS – Interpolación, estructura HTML y estilos</vt:lpstr>
      <vt:lpstr>TS – Interpolación, estructura HTML y estilos</vt:lpstr>
      <vt:lpstr>TS – Interpolación, estructura HTML y estilos</vt:lpstr>
      <vt:lpstr>TS – Nuevo apartado</vt:lpstr>
      <vt:lpstr>TS – ngIf</vt:lpstr>
      <vt:lpstr>TS – ngIf</vt:lpstr>
      <vt:lpstr>TS – ngIf</vt:lpstr>
      <vt:lpstr>TS – ngIf</vt:lpstr>
      <vt:lpstr>TS – Nuevo apartado</vt:lpstr>
      <vt:lpstr>TS – ngFor</vt:lpstr>
      <vt:lpstr>TS – ngFor</vt:lpstr>
      <vt:lpstr>TS – ngFor</vt:lpstr>
      <vt:lpstr>TS – ngFor</vt:lpstr>
      <vt:lpstr>TS – Nuevo apartado</vt:lpstr>
      <vt:lpstr>TS – ngTemplate y ngIf-else</vt:lpstr>
      <vt:lpstr>TS – ngTemplate y ngIf-else</vt:lpstr>
      <vt:lpstr>TS – ngTemplate y ngIf-else</vt:lpstr>
      <vt:lpstr>TS – Nuevo apartado</vt:lpstr>
      <vt:lpstr>TS – Módulos en Angular</vt:lpstr>
      <vt:lpstr>TS – Módulos en Angular</vt:lpstr>
      <vt:lpstr>TS – Módulos en Angular</vt:lpstr>
      <vt:lpstr>TS – Módulos en Angular</vt:lpstr>
      <vt:lpstr>TS – Módulos en Angular</vt:lpstr>
      <vt:lpstr>TS – Módulos en Angular</vt:lpstr>
      <vt:lpstr>TS – Módulos en Angular</vt:lpstr>
      <vt:lpstr>TS – Nuevo apartado</vt:lpstr>
      <vt:lpstr>TS – Respaldo en Github</vt:lpstr>
      <vt:lpstr>TS – Respaldo en Github</vt:lpstr>
      <vt:lpstr>TS – Respaldo en Github</vt:lpstr>
      <vt:lpstr>TS – Respaldo en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Jota Pe</dc:creator>
  <cp:lastModifiedBy>Microsoft Office User</cp:lastModifiedBy>
  <cp:revision>113</cp:revision>
  <dcterms:created xsi:type="dcterms:W3CDTF">2023-07-18T07:46:42Z</dcterms:created>
  <dcterms:modified xsi:type="dcterms:W3CDTF">2024-12-02T13:41:03Z</dcterms:modified>
</cp:coreProperties>
</file>