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69" r:id="rId2"/>
    <p:sldId id="312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2" r:id="rId24"/>
    <p:sldId id="403" r:id="rId25"/>
    <p:sldId id="404" r:id="rId26"/>
    <p:sldId id="405" r:id="rId27"/>
    <p:sldId id="407" r:id="rId28"/>
    <p:sldId id="409" r:id="rId29"/>
    <p:sldId id="406" r:id="rId30"/>
    <p:sldId id="408" r:id="rId31"/>
    <p:sldId id="410" r:id="rId32"/>
    <p:sldId id="411" r:id="rId33"/>
    <p:sldId id="412" r:id="rId34"/>
    <p:sldId id="413" r:id="rId35"/>
    <p:sldId id="414" r:id="rId36"/>
    <p:sldId id="416" r:id="rId37"/>
    <p:sldId id="415" r:id="rId38"/>
    <p:sldId id="417" r:id="rId39"/>
    <p:sldId id="336" r:id="rId40"/>
    <p:sldId id="337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4"/>
    <p:restoredTop sz="92822"/>
  </p:normalViewPr>
  <p:slideViewPr>
    <p:cSldViewPr snapToGrid="0">
      <p:cViewPr varScale="1">
        <p:scale>
          <a:sx n="62" d="100"/>
          <a:sy n="62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12/2/24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D714E-277A-0B4C-917C-E741BC14FD1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3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906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12/2/24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3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Servidores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PHP (Apache) y Python (Flask) +</a:t>
            </a:r>
            <a:b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</a:t>
            </a:r>
            <a:br>
              <a:rPr lang="en-US" sz="40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40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formación profesional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800" dirty="0">
                <a:solidFill>
                  <a:srgbClr val="039BE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CPIFP </a:t>
            </a:r>
            <a:r>
              <a:rPr lang="en-U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 Turing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72D278-359A-1D67-1A21-C4C3888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6F58BE-779E-91DB-ED57-AF590F79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D62EB7-1079-7A66-0724-FC2C02D4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656A01-D429-24DE-B071-5A996BBD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835608-1B40-55D4-F8E1-E28C3A3C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pic>
        <p:nvPicPr>
          <p:cNvPr id="1026" name="Picture 2" descr="Docker full logo transparent PNG - StickPNG">
            <a:extLst>
              <a:ext uri="{FF2B5EF4-FFF2-40B4-BE49-F238E27FC236}">
                <a16:creationId xmlns:a16="http://schemas.microsoft.com/office/drawing/2014/main" id="{A1F95B01-09F4-6662-A5DA-974357AD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00" y="457251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PHP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depends_on</a:t>
            </a:r>
            <a:r>
              <a:rPr lang="es-ES" b="1" dirty="0"/>
              <a:t>: </a:t>
            </a:r>
            <a:r>
              <a:rPr lang="es-ES" dirty="0"/>
              <a:t>Esta directiva ayuda a controlar el </a:t>
            </a:r>
            <a:r>
              <a:rPr lang="es-ES" b="1" dirty="0"/>
              <a:t>orden</a:t>
            </a:r>
            <a:r>
              <a:rPr lang="es-ES" dirty="0"/>
              <a:t> de </a:t>
            </a:r>
            <a:r>
              <a:rPr lang="es-ES" b="1" dirty="0"/>
              <a:t>inicio</a:t>
            </a:r>
            <a:r>
              <a:rPr lang="es-ES" dirty="0"/>
              <a:t> de los </a:t>
            </a:r>
            <a:r>
              <a:rPr lang="es-ES" b="1" dirty="0"/>
              <a:t>servicios</a:t>
            </a:r>
            <a:r>
              <a:rPr lang="es-ES" dirty="0"/>
              <a:t> en tu entorno de Docker </a:t>
            </a:r>
            <a:r>
              <a:rPr lang="es-ES" dirty="0" err="1"/>
              <a:t>Compose</a:t>
            </a:r>
            <a:r>
              <a:rPr lang="es-ES" dirty="0"/>
              <a:t>, asegurando que los servicios dependientes se inicien en el orden correcto. Veamos su componente:</a:t>
            </a:r>
          </a:p>
          <a:p>
            <a:pPr lvl="1"/>
            <a:r>
              <a:rPr lang="es-ES" b="1" dirty="0"/>
              <a:t>- </a:t>
            </a:r>
            <a:r>
              <a:rPr lang="es-ES" b="1" dirty="0" err="1"/>
              <a:t>db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Indica que el servicio </a:t>
            </a:r>
            <a:r>
              <a:rPr lang="es-ES" dirty="0" err="1"/>
              <a:t>php</a:t>
            </a:r>
            <a:r>
              <a:rPr lang="es-ES" dirty="0"/>
              <a:t>-app depende del servicio </a:t>
            </a:r>
            <a:r>
              <a:rPr lang="es-ES" dirty="0" err="1"/>
              <a:t>db</a:t>
            </a:r>
            <a:r>
              <a:rPr lang="es-ES" dirty="0"/>
              <a:t> (que en este contexto es un contenedor MySQL). Docker </a:t>
            </a:r>
            <a:r>
              <a:rPr lang="es-ES" dirty="0" err="1"/>
              <a:t>Compose</a:t>
            </a:r>
            <a:r>
              <a:rPr lang="es-ES" dirty="0"/>
              <a:t> se asegurará de que el contenedor MySQL esté en funcionamiento antes de iniciar el contenedor </a:t>
            </a:r>
            <a:r>
              <a:rPr lang="es-ES" dirty="0" err="1"/>
              <a:t>php</a:t>
            </a:r>
            <a:r>
              <a:rPr lang="es-ES" dirty="0"/>
              <a:t>-app. Esto es importante para aplicaciones que necesitan conectarse a una base de datos al iniciar, asegurando que la base de datos esté disponible.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Servicios:</a:t>
            </a:r>
          </a:p>
          <a:p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Python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build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context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dockerfile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Dockerfilepython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volumes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./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-app:/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usr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src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/app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ports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- 8081:5000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depends_on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Python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build</a:t>
            </a:r>
            <a:r>
              <a:rPr lang="es-ES" b="1" dirty="0"/>
              <a:t>: </a:t>
            </a:r>
            <a:r>
              <a:rPr lang="es-ES" dirty="0"/>
              <a:t>Al igual que con el servicio </a:t>
            </a:r>
            <a:r>
              <a:rPr lang="es-ES" dirty="0" err="1"/>
              <a:t>php</a:t>
            </a:r>
            <a:r>
              <a:rPr lang="es-ES" dirty="0"/>
              <a:t>-app, esta sección le indica a Docker cómo construir la imagen del contenedor para la aplicación Python. Veamos sus componentes:</a:t>
            </a:r>
          </a:p>
          <a:p>
            <a:pPr lvl="1"/>
            <a:r>
              <a:rPr lang="es-ES" b="1" dirty="0" err="1"/>
              <a:t>context</a:t>
            </a:r>
            <a:r>
              <a:rPr lang="es-ES" b="1" dirty="0"/>
              <a:t>: </a:t>
            </a:r>
            <a:r>
              <a:rPr lang="es-ES" sz="3600" dirty="0"/>
              <a:t>.</a:t>
            </a:r>
            <a:br>
              <a:rPr lang="es-ES" dirty="0"/>
            </a:br>
            <a:r>
              <a:rPr lang="es-ES" dirty="0"/>
              <a:t>El contexto de construcción se establece nuevamente en el directorio actual, lo que significa que Docker buscará el </a:t>
            </a:r>
            <a:r>
              <a:rPr lang="es-ES" dirty="0" err="1"/>
              <a:t>Dockerfilepython</a:t>
            </a:r>
            <a:r>
              <a:rPr lang="es-ES" dirty="0"/>
              <a:t> en el mismo directorio donde se encuentra el </a:t>
            </a:r>
            <a:r>
              <a:rPr lang="es-ES" dirty="0" err="1"/>
              <a:t>docker-compose.yml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dockerfile</a:t>
            </a:r>
            <a:r>
              <a:rPr lang="es-ES" b="1" dirty="0"/>
              <a:t>: </a:t>
            </a:r>
            <a:r>
              <a:rPr lang="es-ES" b="1" dirty="0" err="1"/>
              <a:t>Dockerfilepython</a:t>
            </a:r>
            <a:br>
              <a:rPr lang="es-ES" dirty="0"/>
            </a:br>
            <a:r>
              <a:rPr lang="es-ES" dirty="0"/>
              <a:t>Especifica el archivo </a:t>
            </a:r>
            <a:r>
              <a:rPr lang="es-ES" dirty="0" err="1"/>
              <a:t>Dockerfile</a:t>
            </a:r>
            <a:r>
              <a:rPr lang="es-ES" dirty="0"/>
              <a:t> que se debe usar para construir la imagen del contenedor de la aplicación Python. Este </a:t>
            </a:r>
            <a:r>
              <a:rPr lang="es-ES" dirty="0" err="1"/>
              <a:t>Dockerfile</a:t>
            </a:r>
            <a:r>
              <a:rPr lang="es-ES" dirty="0"/>
              <a:t> contendrá instrucciones específicas para configurar el entorno de Python, como instalar </a:t>
            </a:r>
            <a:r>
              <a:rPr lang="es-ES" dirty="0" err="1"/>
              <a:t>Flask</a:t>
            </a:r>
            <a:r>
              <a:rPr lang="es-ES" dirty="0"/>
              <a:t> y cualquier otra dependencia necesaria.</a:t>
            </a:r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0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Python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volumes</a:t>
            </a:r>
            <a:r>
              <a:rPr lang="es-ES" b="1" dirty="0"/>
              <a:t>: </a:t>
            </a:r>
            <a:r>
              <a:rPr lang="es-ES" dirty="0"/>
              <a:t>Esta sección configura el montaje de volumen para la aplicación Python, similar a cómo se configuró para la aplicación PHP. Veamos su componente:</a:t>
            </a:r>
          </a:p>
          <a:p>
            <a:pPr lvl="1"/>
            <a:r>
              <a:rPr lang="es-ES" b="1" dirty="0"/>
              <a:t>- ./</a:t>
            </a:r>
            <a:r>
              <a:rPr lang="es-ES" b="1" dirty="0" err="1"/>
              <a:t>python</a:t>
            </a:r>
            <a:r>
              <a:rPr lang="es-ES" b="1" dirty="0"/>
              <a:t>-app:/</a:t>
            </a:r>
            <a:r>
              <a:rPr lang="es-ES" b="1" dirty="0" err="1"/>
              <a:t>usr</a:t>
            </a:r>
            <a:r>
              <a:rPr lang="es-ES" b="1" dirty="0"/>
              <a:t>/</a:t>
            </a:r>
            <a:r>
              <a:rPr lang="es-ES" b="1" dirty="0" err="1"/>
              <a:t>src</a:t>
            </a:r>
            <a:r>
              <a:rPr lang="es-ES" b="1" dirty="0"/>
              <a:t>/app</a:t>
            </a:r>
            <a:br>
              <a:rPr lang="es-ES" dirty="0"/>
            </a:br>
            <a:r>
              <a:rPr lang="es-ES" dirty="0"/>
              <a:t>Mapea el directorio ./</a:t>
            </a:r>
            <a:r>
              <a:rPr lang="es-ES" dirty="0" err="1"/>
              <a:t>python</a:t>
            </a:r>
            <a:r>
              <a:rPr lang="es-ES" dirty="0"/>
              <a:t>-app en el host al directorio 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src</a:t>
            </a:r>
            <a:r>
              <a:rPr lang="es-ES" dirty="0"/>
              <a:t>/app dentro del contenedor. Esto facilita el desarrollo local al permitir que los cambios en el código fuente se reflejen en tiempo real dentro del contenedor. 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Python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ports</a:t>
            </a:r>
            <a:r>
              <a:rPr lang="es-ES" b="1" dirty="0"/>
              <a:t>: </a:t>
            </a:r>
            <a:r>
              <a:rPr lang="es-ES" dirty="0"/>
              <a:t>Configura el mapeo de puertos para permitir el acceso a la aplicación Python desde fuera del contenedor. Veamos su componente:</a:t>
            </a:r>
          </a:p>
          <a:p>
            <a:pPr lvl="1"/>
            <a:r>
              <a:rPr lang="es-ES" b="1" dirty="0"/>
              <a:t>- 8080:5000</a:t>
            </a:r>
            <a:br>
              <a:rPr lang="es-ES" dirty="0"/>
            </a:br>
            <a:r>
              <a:rPr lang="es-ES" dirty="0"/>
              <a:t>Mapea el puerto 5000 dentro del contenedor (el puerto predeterminado que </a:t>
            </a:r>
            <a:r>
              <a:rPr lang="es-ES" dirty="0" err="1"/>
              <a:t>Flask</a:t>
            </a:r>
            <a:r>
              <a:rPr lang="es-ES" dirty="0"/>
              <a:t> escucha) al puerto 8081 en el host. Esto significa que puedes acceder a la aplicación </a:t>
            </a:r>
            <a:r>
              <a:rPr lang="es-ES" dirty="0" err="1"/>
              <a:t>Flask</a:t>
            </a:r>
            <a:r>
              <a:rPr lang="es-ES" dirty="0"/>
              <a:t> navegando a http://localhost:8081 en tu navegador.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6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Python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depends_on</a:t>
            </a:r>
            <a:r>
              <a:rPr lang="es-ES" b="1" dirty="0"/>
              <a:t>: </a:t>
            </a:r>
            <a:r>
              <a:rPr lang="es-ES" dirty="0"/>
              <a:t>Asegura que el contenedor de la aplicación Python se inicie después de que el servicio de base de datos esté en funcionamiento. Veamos su componente:</a:t>
            </a:r>
          </a:p>
          <a:p>
            <a:pPr lvl="1"/>
            <a:r>
              <a:rPr lang="es-ES" b="1" dirty="0"/>
              <a:t>- </a:t>
            </a:r>
            <a:r>
              <a:rPr lang="es-ES" b="1" dirty="0" err="1"/>
              <a:t>db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Indica que el servicio </a:t>
            </a:r>
            <a:r>
              <a:rPr lang="es-ES" dirty="0" err="1"/>
              <a:t>python</a:t>
            </a:r>
            <a:r>
              <a:rPr lang="es-ES" dirty="0"/>
              <a:t>-app depende del servicio </a:t>
            </a:r>
            <a:r>
              <a:rPr lang="es-ES" dirty="0" err="1"/>
              <a:t>db</a:t>
            </a:r>
            <a:r>
              <a:rPr lang="es-ES" dirty="0"/>
              <a:t>. Esto es crucial para aplicaciones que necesitan interactuar con una base de datos, garantizando que la base de datos esté lista antes de que la aplicación intente conectarse a ella.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7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Servicios:</a:t>
            </a:r>
          </a:p>
          <a:p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de Base de Datos (MySQL)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image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mysql:8.0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environment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MYSQL_ROOT_PASSWORD: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dejame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MYSQL_DATABASE: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dbzDB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volumes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-data:/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var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lib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mysql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MySQL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2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image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b="1" dirty="0"/>
              <a:t>mysql:8.0</a:t>
            </a:r>
            <a:br>
              <a:rPr lang="es-ES" dirty="0"/>
            </a:br>
            <a:r>
              <a:rPr lang="es-ES" dirty="0"/>
              <a:t>Especifica la imagen de Docker a utilizar. En este caso, se utiliza la versión 8.0 de MySQL directamente desde Docker Hub. Al usar </a:t>
            </a:r>
            <a:r>
              <a:rPr lang="es-ES" dirty="0" err="1"/>
              <a:t>image</a:t>
            </a:r>
            <a:r>
              <a:rPr lang="es-ES" dirty="0"/>
              <a:t>, Docker </a:t>
            </a:r>
            <a:r>
              <a:rPr lang="es-ES" dirty="0" err="1"/>
              <a:t>Compose</a:t>
            </a:r>
            <a:r>
              <a:rPr lang="es-ES" dirty="0"/>
              <a:t> sabe que no necesita construir una imagen y en su lugar, descargará esta imagen predefinida.</a:t>
            </a:r>
          </a:p>
          <a:p>
            <a:pPr marL="0" indent="0">
              <a:buNone/>
            </a:pPr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MySQL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7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enviroment</a:t>
            </a:r>
            <a:r>
              <a:rPr lang="es-ES" b="1" dirty="0"/>
              <a:t>: </a:t>
            </a:r>
            <a:r>
              <a:rPr lang="es-ES" dirty="0"/>
              <a:t>Las variables de entorno se utilizan para configurar la base de datos MySQL al momento de su inicialización. Veamos sus componentes:</a:t>
            </a:r>
          </a:p>
          <a:p>
            <a:pPr lvl="1"/>
            <a:r>
              <a:rPr lang="es-ES" b="1" dirty="0"/>
              <a:t>MYSQL_ROOT_PASSWORD</a:t>
            </a:r>
            <a:r>
              <a:rPr lang="es-ES" dirty="0"/>
              <a:t>: Define la contraseña para el usuario </a:t>
            </a:r>
            <a:r>
              <a:rPr lang="es-ES" dirty="0" err="1"/>
              <a:t>root</a:t>
            </a:r>
            <a:r>
              <a:rPr lang="es-ES" dirty="0"/>
              <a:t> de MySQL, lo que es necesario para asegurar la base de datos.</a:t>
            </a:r>
          </a:p>
          <a:p>
            <a:pPr lvl="1"/>
            <a:r>
              <a:rPr lang="es-ES" b="1" dirty="0"/>
              <a:t>MYSQL_DATABASE</a:t>
            </a:r>
            <a:r>
              <a:rPr lang="es-ES" dirty="0"/>
              <a:t>: Especifica el nombre de una base de datos que se creará automáticamente cuando el contenedor se inicie por primera vez.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MySQL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volumes</a:t>
            </a:r>
            <a:r>
              <a:rPr lang="es-ES" b="1" dirty="0"/>
              <a:t>: </a:t>
            </a:r>
            <a:r>
              <a:rPr lang="es-ES" dirty="0"/>
              <a:t>Permite la persistencia de los datos de la base de datos más allá del ciclo de vida del contenedor. Veamos su componente:</a:t>
            </a:r>
          </a:p>
          <a:p>
            <a:pPr lvl="1"/>
            <a:r>
              <a:rPr lang="es-ES" b="1" dirty="0" err="1"/>
              <a:t>db</a:t>
            </a:r>
            <a:r>
              <a:rPr lang="es-ES" b="1" dirty="0"/>
              <a:t>-data:/</a:t>
            </a:r>
            <a:r>
              <a:rPr lang="es-ES" b="1" dirty="0" err="1"/>
              <a:t>var</a:t>
            </a:r>
            <a:r>
              <a:rPr lang="es-ES" b="1" dirty="0"/>
              <a:t>/</a:t>
            </a:r>
            <a:r>
              <a:rPr lang="es-ES" b="1" dirty="0" err="1"/>
              <a:t>lib</a:t>
            </a:r>
            <a:r>
              <a:rPr lang="es-ES" b="1" dirty="0"/>
              <a:t>/</a:t>
            </a:r>
            <a:r>
              <a:rPr lang="es-ES" b="1" dirty="0" err="1"/>
              <a:t>mysql</a:t>
            </a:r>
            <a:br>
              <a:rPr lang="es-ES" dirty="0"/>
            </a:br>
            <a:r>
              <a:rPr lang="es-ES" dirty="0"/>
              <a:t>Monta un volumen llamado </a:t>
            </a:r>
            <a:r>
              <a:rPr lang="es-ES" dirty="0" err="1"/>
              <a:t>db</a:t>
            </a:r>
            <a:r>
              <a:rPr lang="es-ES" dirty="0"/>
              <a:t>-data en el directorio /</a:t>
            </a:r>
            <a:r>
              <a:rPr lang="es-ES" dirty="0" err="1"/>
              <a:t>var</a:t>
            </a:r>
            <a:r>
              <a:rPr lang="es-ES" dirty="0"/>
              <a:t>/</a:t>
            </a:r>
            <a:r>
              <a:rPr lang="es-ES" dirty="0" err="1"/>
              <a:t>lib</a:t>
            </a:r>
            <a:r>
              <a:rPr lang="es-ES" dirty="0"/>
              <a:t>/</a:t>
            </a:r>
            <a:r>
              <a:rPr lang="es-ES" dirty="0" err="1"/>
              <a:t>mysql</a:t>
            </a:r>
            <a:r>
              <a:rPr lang="es-ES" dirty="0"/>
              <a:t> dentro del contenedor. Esto asegura que los datos almacenados en la base de datos permanezcan intactos incluso si el contenedor se elimina o se recrea.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MySQL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docker-compose.yml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define un entorno de desarrollo que incluye cuatro servicios principales: un servidor PHP con Apache, un servidor Python con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una base de datos MySQL y </a:t>
            </a:r>
            <a:r>
              <a:rPr lang="es-ES" sz="2400" b="0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la gestión de la base de datos.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Archivos: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docker-compose.yml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27FCD-F562-652B-7CCD-46383F9F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8491EB-F713-403C-77E6-AC67D844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255A1-4148-3FC8-D7DB-5D1BCF71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42D20-12BA-C3D3-DA63-20B7491F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0F48A1B-6A66-E748-7347-880913F53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Servicios:</a:t>
            </a:r>
          </a:p>
          <a:p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phpmyadmin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image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phpmyadmin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phpmyadmin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environment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PMA_HOST: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PMA_USER: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root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PMA_PASSWORD: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dejame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PMA_ARBITRARY: 1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ports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- 8084:80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depends_on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phpmyadmin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0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image</a:t>
            </a:r>
            <a:r>
              <a:rPr lang="es-ES" b="1" dirty="0"/>
              <a:t>: </a:t>
            </a:r>
            <a:endParaRPr lang="es-ES" dirty="0"/>
          </a:p>
          <a:p>
            <a:pPr lvl="1"/>
            <a:r>
              <a:rPr lang="es-ES" b="1" dirty="0" err="1"/>
              <a:t>phpmyadmin</a:t>
            </a:r>
            <a:r>
              <a:rPr lang="es-ES" b="1" dirty="0"/>
              <a:t>/</a:t>
            </a:r>
            <a:r>
              <a:rPr lang="es-ES" b="1" dirty="0" err="1"/>
              <a:t>phpmyadmin</a:t>
            </a:r>
            <a:br>
              <a:rPr lang="es-ES" dirty="0"/>
            </a:br>
            <a:r>
              <a:rPr lang="es-ES" dirty="0"/>
              <a:t>Utiliza la imagen oficial de </a:t>
            </a:r>
            <a:r>
              <a:rPr lang="es-ES" dirty="0" err="1"/>
              <a:t>PhpMyAdmin</a:t>
            </a:r>
            <a:r>
              <a:rPr lang="es-ES" dirty="0"/>
              <a:t> de Docker Hub. </a:t>
            </a:r>
            <a:r>
              <a:rPr lang="es-ES" dirty="0" err="1"/>
              <a:t>PhpMyAdmin</a:t>
            </a:r>
            <a:r>
              <a:rPr lang="es-ES" dirty="0"/>
              <a:t> proporciona una interfaz web para la administración de bases de datos MySQL.</a:t>
            </a:r>
          </a:p>
          <a:p>
            <a:pPr marL="0" indent="0">
              <a:buNone/>
            </a:pPr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phpmyadmin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5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enviroment</a:t>
            </a:r>
            <a:r>
              <a:rPr lang="es-ES" b="1" dirty="0"/>
              <a:t>: </a:t>
            </a:r>
            <a:r>
              <a:rPr lang="es-ES" dirty="0"/>
              <a:t>Configura las variables de entorno necesarias para que </a:t>
            </a:r>
            <a:r>
              <a:rPr lang="es-ES" dirty="0" err="1"/>
              <a:t>PhpMyAdmin</a:t>
            </a:r>
            <a:r>
              <a:rPr lang="es-ES" dirty="0"/>
              <a:t> se conecte a la base de datos MySQL. Veamos sus componentes:</a:t>
            </a:r>
          </a:p>
          <a:p>
            <a:pPr lvl="1"/>
            <a:r>
              <a:rPr lang="es-ES" b="1" dirty="0"/>
              <a:t>PMA_HOST</a:t>
            </a:r>
            <a:r>
              <a:rPr lang="es-ES" dirty="0"/>
              <a:t>: Nombre del servicio de la base de datos (</a:t>
            </a:r>
            <a:r>
              <a:rPr lang="es-ES" dirty="0" err="1"/>
              <a:t>db</a:t>
            </a:r>
            <a:r>
              <a:rPr lang="es-ES" dirty="0"/>
              <a:t>) al que </a:t>
            </a:r>
            <a:r>
              <a:rPr lang="es-ES" dirty="0" err="1"/>
              <a:t>PhpMyAdmin</a:t>
            </a:r>
            <a:r>
              <a:rPr lang="es-ES" dirty="0"/>
              <a:t> debe conectarse.</a:t>
            </a:r>
          </a:p>
          <a:p>
            <a:pPr lvl="1"/>
            <a:r>
              <a:rPr lang="es-ES" b="1" dirty="0"/>
              <a:t>PMA_USER</a:t>
            </a:r>
            <a:r>
              <a:rPr lang="es-ES" dirty="0"/>
              <a:t> y </a:t>
            </a:r>
            <a:r>
              <a:rPr lang="es-ES" b="1" dirty="0"/>
              <a:t>PMA_PASSWORD</a:t>
            </a:r>
            <a:r>
              <a:rPr lang="es-ES" dirty="0"/>
              <a:t>: Credenciales para acceder a la base de datos.</a:t>
            </a:r>
          </a:p>
          <a:p>
            <a:pPr lvl="1"/>
            <a:r>
              <a:rPr lang="es-ES" b="1" dirty="0"/>
              <a:t>PMA_ARBITRARY</a:t>
            </a:r>
            <a:r>
              <a:rPr lang="es-ES" dirty="0"/>
              <a:t>: Permite especificar servidores MySQL arbitrarios, habilitando o no esta opción.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phpmyadmin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0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ports</a:t>
            </a:r>
            <a:r>
              <a:rPr lang="es-ES" b="1" dirty="0"/>
              <a:t>: </a:t>
            </a:r>
            <a:endParaRPr lang="es-ES" dirty="0"/>
          </a:p>
          <a:p>
            <a:pPr lvl="1"/>
            <a:r>
              <a:rPr lang="es-ES" b="1" dirty="0"/>
              <a:t>- 8084:80</a:t>
            </a:r>
            <a:br>
              <a:rPr lang="es-ES" dirty="0"/>
            </a:br>
            <a:r>
              <a:rPr lang="es-ES" dirty="0"/>
              <a:t>Mapea el puerto 80 dentro del contenedor (puerto estándar para </a:t>
            </a:r>
            <a:r>
              <a:rPr lang="es-ES" dirty="0" err="1"/>
              <a:t>PhpMyAdmin</a:t>
            </a:r>
            <a:r>
              <a:rPr lang="es-ES" dirty="0"/>
              <a:t>) al puerto 8084 en el host, permitiendo acceder a </a:t>
            </a:r>
            <a:r>
              <a:rPr lang="es-ES" dirty="0" err="1"/>
              <a:t>PhpMyAdmin</a:t>
            </a:r>
            <a:r>
              <a:rPr lang="es-ES" dirty="0"/>
              <a:t> a través de http://localhost:8084.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phpmyadmin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9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s-ES" b="1" dirty="0" err="1"/>
              <a:t>depends_on</a:t>
            </a:r>
            <a:r>
              <a:rPr lang="es-ES" b="1" dirty="0"/>
              <a:t>: </a:t>
            </a:r>
            <a:endParaRPr lang="es-ES" dirty="0"/>
          </a:p>
          <a:p>
            <a:pPr lvl="1"/>
            <a:r>
              <a:rPr lang="es-ES" b="1" dirty="0"/>
              <a:t>- </a:t>
            </a:r>
            <a:r>
              <a:rPr lang="es-ES" b="1" dirty="0" err="1"/>
              <a:t>db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Asegura que </a:t>
            </a:r>
            <a:r>
              <a:rPr lang="es-ES" dirty="0" err="1"/>
              <a:t>PhpMyAdmin</a:t>
            </a:r>
            <a:r>
              <a:rPr lang="es-ES" dirty="0"/>
              <a:t> solo se inicie después de que el servicio de base de datos esté operativo.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phpmyadmin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7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Volumen:</a:t>
            </a:r>
          </a:p>
          <a:p>
            <a:pPr marL="0" indent="0" algn="l">
              <a:buNone/>
            </a:pPr>
            <a:r>
              <a:rPr lang="es-ES" dirty="0"/>
              <a:t>Al final del archivo </a:t>
            </a:r>
            <a:r>
              <a:rPr lang="es-ES" dirty="0" err="1"/>
              <a:t>docker-compose.yml</a:t>
            </a:r>
            <a:r>
              <a:rPr lang="es-ES" dirty="0"/>
              <a:t>, los volúmenes utilizados se definen en una sección dedicada.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volumes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</a:t>
            </a:r>
          </a:p>
          <a:p>
            <a:pPr marL="0" indent="0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-data: 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b="1" dirty="0" err="1"/>
              <a:t>db</a:t>
            </a:r>
            <a:r>
              <a:rPr lang="es-ES" b="1" dirty="0"/>
              <a:t>-data:</a:t>
            </a:r>
          </a:p>
          <a:p>
            <a:pPr marL="0" indent="0" algn="l">
              <a:buNone/>
            </a:pPr>
            <a:r>
              <a:rPr lang="es-ES" dirty="0"/>
              <a:t>Este volumen nombrado se utiliza para la persistencia de datos de MySQL. Docker gestiona este volumen, asegurando que los datos de la base de datos persistan entre reinicios o reconstrucciones del contenedor de la base de datos.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8000" b="1" dirty="0" err="1"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BD484BE-E8BD-11A7-5154-A4D0F89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dirty="0"/>
              <a:t>Este </a:t>
            </a:r>
            <a:r>
              <a:rPr lang="es-ES" dirty="0" err="1"/>
              <a:t>Dockerfile</a:t>
            </a:r>
            <a:r>
              <a:rPr lang="es-ES" dirty="0"/>
              <a:t> está diseñado para construir una imagen personalizada para una aplicación PHP que se ejecuta en un servidor Apache.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FROM php:8.1-apache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RUN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docker-php-ext-install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mysqli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Dockerfilephp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0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FROM php:8.1-apache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Esta línea especifica la imagen base. Aquí, se utiliza una imagen oficial de PHP versión 8.1 que ya incluye Apache. Esta imagen es proporcionada y mantenida por el equipo de Docker y la comunidad de PHP.</a:t>
            </a:r>
          </a:p>
          <a:p>
            <a:r>
              <a:rPr lang="es-ES" b="1" dirty="0"/>
              <a:t>RUN </a:t>
            </a:r>
            <a:r>
              <a:rPr lang="es-ES" b="1" dirty="0" err="1"/>
              <a:t>docker-php-ext-install</a:t>
            </a:r>
            <a:r>
              <a:rPr lang="es-ES" b="1" dirty="0"/>
              <a:t> </a:t>
            </a:r>
            <a:r>
              <a:rPr lang="es-ES" b="1" dirty="0" err="1"/>
              <a:t>mysqli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Ejecuta un comando dentro de la imagen para instalar la extensión </a:t>
            </a:r>
            <a:r>
              <a:rPr lang="es-ES" dirty="0" err="1"/>
              <a:t>mysqli</a:t>
            </a:r>
            <a:r>
              <a:rPr lang="es-ES" dirty="0"/>
              <a:t>, que permite a PHP interactuar con bases de datos MySQL. Este paso es necesario si tu aplicación PHP necesita comunicarse con una base de datos MySQL.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Dockerfilephp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0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8000" b="1" dirty="0" err="1">
                <a:latin typeface="Arial" panose="020B0604020202020204" pitchFamily="34" charset="0"/>
                <a:cs typeface="Arial" panose="020B0604020202020204" pitchFamily="34" charset="0"/>
              </a:rPr>
              <a:t>Dockerfilepython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BD484BE-E8BD-11A7-5154-A4D0F89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8000" b="1" dirty="0" err="1">
                <a:latin typeface="Arial" panose="020B0604020202020204" pitchFamily="34" charset="0"/>
                <a:cs typeface="Arial" panose="020B0604020202020204" pitchFamily="34" charset="0"/>
              </a:rPr>
              <a:t>docker-compose.yml</a:t>
            </a:r>
            <a:endParaRPr lang="es-E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BD484BE-E8BD-11A7-5154-A4D0F89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0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dirty="0"/>
              <a:t>Este </a:t>
            </a:r>
            <a:r>
              <a:rPr lang="es-ES" dirty="0" err="1"/>
              <a:t>Dockerfile</a:t>
            </a:r>
            <a:r>
              <a:rPr lang="es-ES" dirty="0"/>
              <a:t> está diseñado para construir una imagen personalizada para una aplicación PHP que se ejecuta en un servidor Apache.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FROM python:3.8-slim-buster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WORKDIR 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usr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src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/app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COPY ./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requirements.txt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./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RUN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pip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install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--no-cache-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-r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requirements.txt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COPY ./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-app/ 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EXPOSE 5000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CMD ["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", "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app.py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"]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3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FROM python:3.8-slim-buster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Define la imagen base como python:3.8-slim-buster, que es una versión ligera (</a:t>
            </a:r>
            <a:r>
              <a:rPr lang="es-ES" dirty="0" err="1"/>
              <a:t>slim</a:t>
            </a:r>
            <a:r>
              <a:rPr lang="es-ES" dirty="0"/>
              <a:t>) de la imagen oficial de Python 3.8 basada en Debian </a:t>
            </a:r>
            <a:r>
              <a:rPr lang="es-ES" dirty="0" err="1"/>
              <a:t>Buster</a:t>
            </a:r>
            <a:r>
              <a:rPr lang="es-ES" dirty="0"/>
              <a:t>. Esta imagen incluye Python y </a:t>
            </a:r>
            <a:r>
              <a:rPr lang="es-ES" dirty="0" err="1"/>
              <a:t>Pip</a:t>
            </a:r>
            <a:r>
              <a:rPr lang="es-ES" dirty="0"/>
              <a:t>, pero omite muchas de las bibliotecas y archivos no esenciales para minimizar el tamaño de la imagen.</a:t>
            </a:r>
          </a:p>
          <a:p>
            <a:r>
              <a:rPr lang="es-ES" b="1" dirty="0"/>
              <a:t>WORKDIR /</a:t>
            </a:r>
            <a:r>
              <a:rPr lang="es-ES" b="1" dirty="0" err="1"/>
              <a:t>usr</a:t>
            </a:r>
            <a:r>
              <a:rPr lang="es-ES" b="1" dirty="0"/>
              <a:t>/</a:t>
            </a:r>
            <a:r>
              <a:rPr lang="es-ES" b="1" dirty="0" err="1"/>
              <a:t>src</a:t>
            </a:r>
            <a:r>
              <a:rPr lang="es-ES" b="1" dirty="0"/>
              <a:t>/app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Establece el directorio de trabajo dentro del contenedor a 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src</a:t>
            </a:r>
            <a:r>
              <a:rPr lang="es-ES" dirty="0"/>
              <a:t>/app. Todos los comandos siguientes se ejecutarán en este directorio.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77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COPY ./</a:t>
            </a:r>
            <a:r>
              <a:rPr lang="es-ES" b="1" dirty="0" err="1"/>
              <a:t>python</a:t>
            </a:r>
            <a:r>
              <a:rPr lang="es-ES" b="1" dirty="0"/>
              <a:t>-app/</a:t>
            </a:r>
            <a:r>
              <a:rPr lang="es-ES" b="1" dirty="0" err="1"/>
              <a:t>requirements.txt</a:t>
            </a:r>
            <a:r>
              <a:rPr lang="es-ES" b="1" dirty="0"/>
              <a:t> ./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Copia el archivo </a:t>
            </a:r>
            <a:r>
              <a:rPr lang="es-ES" dirty="0" err="1"/>
              <a:t>requirements.txt</a:t>
            </a:r>
            <a:r>
              <a:rPr lang="es-ES" dirty="0"/>
              <a:t> desde tu proyecto local (específicamente desde el directorio ./</a:t>
            </a:r>
            <a:r>
              <a:rPr lang="es-ES" dirty="0" err="1"/>
              <a:t>python</a:t>
            </a:r>
            <a:r>
              <a:rPr lang="es-ES" dirty="0"/>
              <a:t>-app) al directorio de trabajo actual en el contenedor (/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src</a:t>
            </a:r>
            <a:r>
              <a:rPr lang="es-ES" dirty="0"/>
              <a:t>/app). Este archivo contiene una lista de las dependencias necesarias para la aplicación.</a:t>
            </a:r>
          </a:p>
          <a:p>
            <a:r>
              <a:rPr lang="es-ES" b="1" dirty="0"/>
              <a:t>RUN </a:t>
            </a:r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--no-cache-</a:t>
            </a:r>
            <a:r>
              <a:rPr lang="es-ES" b="1" dirty="0" err="1"/>
              <a:t>dir</a:t>
            </a:r>
            <a:r>
              <a:rPr lang="es-ES" b="1" dirty="0"/>
              <a:t> -r </a:t>
            </a:r>
            <a:r>
              <a:rPr lang="es-ES" b="1" dirty="0" err="1"/>
              <a:t>requirements.txt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Ejecuta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para instalar las dependencias de Python definidas en </a:t>
            </a:r>
            <a:r>
              <a:rPr lang="es-ES" dirty="0" err="1"/>
              <a:t>requirements.txt</a:t>
            </a:r>
            <a:r>
              <a:rPr lang="es-ES" dirty="0"/>
              <a:t>. La opción --no-cache-</a:t>
            </a:r>
            <a:r>
              <a:rPr lang="es-ES" dirty="0" err="1"/>
              <a:t>dir</a:t>
            </a:r>
            <a:r>
              <a:rPr lang="es-ES" dirty="0"/>
              <a:t> se utiliza para reducir el tamaño de la imagen al no almacenar los archivos de caché que genera </a:t>
            </a:r>
            <a:r>
              <a:rPr lang="es-ES" dirty="0" err="1"/>
              <a:t>pip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1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Dockerfilephp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COPY ./</a:t>
            </a:r>
            <a:r>
              <a:rPr lang="es-ES" b="1" dirty="0" err="1"/>
              <a:t>python</a:t>
            </a:r>
            <a:r>
              <a:rPr lang="es-ES" b="1" dirty="0"/>
              <a:t>-app/ .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Copia el resto del directorio de la aplicación Python (todo dentro de ./</a:t>
            </a:r>
            <a:r>
              <a:rPr lang="es-ES" dirty="0" err="1"/>
              <a:t>python</a:t>
            </a:r>
            <a:r>
              <a:rPr lang="es-ES" dirty="0"/>
              <a:t>-app en tu host) al directorio de trabajo en el contenedor. Esto incluye el código de tu aplicación </a:t>
            </a:r>
            <a:r>
              <a:rPr lang="es-ES" dirty="0" err="1"/>
              <a:t>Flask</a:t>
            </a:r>
            <a:r>
              <a:rPr lang="es-ES" dirty="0"/>
              <a:t>.</a:t>
            </a:r>
          </a:p>
          <a:p>
            <a:r>
              <a:rPr lang="es-ES" b="1" dirty="0"/>
              <a:t>EXPOSE 5000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Informa a Docker que el contenedor escuchará en el puerto 5000. Esto se alinea con el puerto predeterminado que </a:t>
            </a:r>
            <a:r>
              <a:rPr lang="es-ES" dirty="0" err="1"/>
              <a:t>Flask</a:t>
            </a:r>
            <a:r>
              <a:rPr lang="es-ES" dirty="0"/>
              <a:t> utiliza para servir aplicaciones.</a:t>
            </a:r>
          </a:p>
          <a:p>
            <a:r>
              <a:rPr lang="es-ES" b="1" dirty="0"/>
              <a:t>CMD ["</a:t>
            </a:r>
            <a:r>
              <a:rPr lang="es-ES" b="1" dirty="0" err="1"/>
              <a:t>python</a:t>
            </a:r>
            <a:r>
              <a:rPr lang="es-ES" b="1" dirty="0"/>
              <a:t>", "</a:t>
            </a:r>
            <a:r>
              <a:rPr lang="es-ES" b="1" dirty="0" err="1"/>
              <a:t>app.py</a:t>
            </a:r>
            <a:r>
              <a:rPr lang="es-ES" b="1" dirty="0"/>
              <a:t>"]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Define el comando predeterminado que se ejecutará cuando el contenedor se inicie, que en este caso es iniciar la aplicación </a:t>
            </a:r>
            <a:r>
              <a:rPr lang="es-ES" dirty="0" err="1"/>
              <a:t>Flask</a:t>
            </a:r>
            <a:r>
              <a:rPr lang="es-ES" dirty="0"/>
              <a:t> ejecutando </a:t>
            </a:r>
            <a:r>
              <a:rPr lang="es-ES" dirty="0" err="1"/>
              <a:t>app.py</a:t>
            </a:r>
            <a:r>
              <a:rPr lang="es-ES" dirty="0"/>
              <a:t> con Python.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Dockerfilepython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ES" sz="80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088D85-D76D-E1B3-DD76-04231FA4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6C3E8-3F46-2682-B101-48D1DFCA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1BD484BE-E8BD-11A7-5154-A4D0F89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9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Propósito de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dirty="0"/>
              <a:t>El archivo </a:t>
            </a:r>
            <a:r>
              <a:rPr lang="es-ES" dirty="0" err="1"/>
              <a:t>requirements.txt</a:t>
            </a:r>
            <a:r>
              <a:rPr lang="es-ES" dirty="0"/>
              <a:t> contiene una lista de dependencias de paquetes de Python necesarios para tu proyecto. Estos paquetes son bibliotecas o módulos externos que tu aplicación necesita para funcionar correctamente. El archivo enumera estos paquetes, a menudo especificando también las versiones exactas o rangos de versiones para asegurar la compatibilidad y la estabilidad del entorno de ejecución de la aplicación.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47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Estructura y Contenido</a:t>
            </a:r>
          </a:p>
          <a:p>
            <a:pPr marL="0" indent="0" algn="l">
              <a:buNone/>
            </a:pPr>
            <a:r>
              <a:rPr lang="es-ES" dirty="0"/>
              <a:t>Un </a:t>
            </a:r>
            <a:r>
              <a:rPr lang="es-ES" dirty="0" err="1"/>
              <a:t>requirements.txt</a:t>
            </a:r>
            <a:r>
              <a:rPr lang="es-ES" dirty="0"/>
              <a:t> típico podría verse algo así: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flask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mysql-connector-python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flask_cors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dirty="0"/>
              <a:t>En este ejemplo, la aplicación depende de </a:t>
            </a:r>
            <a:r>
              <a:rPr lang="es-ES" dirty="0" err="1"/>
              <a:t>Flask</a:t>
            </a:r>
            <a:r>
              <a:rPr lang="es-ES" dirty="0"/>
              <a:t> (un </a:t>
            </a:r>
            <a:r>
              <a:rPr lang="es-ES" dirty="0" err="1"/>
              <a:t>microframework</a:t>
            </a:r>
            <a:r>
              <a:rPr lang="es-ES" dirty="0"/>
              <a:t> web para Python), </a:t>
            </a:r>
            <a:r>
              <a:rPr lang="es-ES" dirty="0" err="1"/>
              <a:t>mysql-connector-python</a:t>
            </a:r>
            <a:r>
              <a:rPr lang="es-ES" dirty="0"/>
              <a:t> (un driver para conectar con bases de datos MySQL desde Python) y </a:t>
            </a:r>
            <a:r>
              <a:rPr lang="es-ES" dirty="0" err="1"/>
              <a:t>flask_cors</a:t>
            </a:r>
            <a:r>
              <a:rPr lang="es-ES" dirty="0"/>
              <a:t> (una extensión de </a:t>
            </a:r>
            <a:r>
              <a:rPr lang="es-ES" dirty="0" err="1"/>
              <a:t>Flask</a:t>
            </a:r>
            <a:r>
              <a:rPr lang="es-ES" dirty="0"/>
              <a:t> para manejar Cross </a:t>
            </a:r>
            <a:r>
              <a:rPr lang="es-ES" dirty="0" err="1"/>
              <a:t>Origin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Sharing</a:t>
            </a:r>
            <a:r>
              <a:rPr lang="es-ES" dirty="0"/>
              <a:t> (CORS), permitiendo que tu API acepte peticiones de dominios cruzados).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35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 con Docker</a:t>
            </a:r>
          </a:p>
          <a:p>
            <a:pPr marL="0" indent="0" algn="l">
              <a:buNone/>
            </a:pPr>
            <a:r>
              <a:rPr lang="es-ES" dirty="0"/>
              <a:t>En el contexto de Docker y el desarrollo de aplicaciones Python, el archivo </a:t>
            </a:r>
            <a:r>
              <a:rPr lang="es-ES" dirty="0" err="1"/>
              <a:t>requirements.txt</a:t>
            </a:r>
            <a:r>
              <a:rPr lang="es-ES" dirty="0"/>
              <a:t> se utiliza comúnmente en el proceso de construcción de la imagen, como se ve en el </a:t>
            </a:r>
            <a:r>
              <a:rPr lang="es-ES" dirty="0" err="1"/>
              <a:t>Dockerfilepython</a:t>
            </a:r>
            <a:r>
              <a:rPr lang="es-ES" dirty="0"/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COPY ./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python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requirements.txt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./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RUN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pip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install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--no-cache-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-r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requirements.txt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dirty="0"/>
              <a:t>Primero, el archivo </a:t>
            </a:r>
            <a:r>
              <a:rPr lang="es-ES" dirty="0" err="1"/>
              <a:t>requirements.txt</a:t>
            </a:r>
            <a:r>
              <a:rPr lang="es-ES" dirty="0"/>
              <a:t> se copia en el contenedor. Luego,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-r </a:t>
            </a:r>
            <a:r>
              <a:rPr lang="es-ES" dirty="0" err="1"/>
              <a:t>requirements.txt</a:t>
            </a:r>
            <a:r>
              <a:rPr lang="es-ES" dirty="0"/>
              <a:t> instala todas las dependencias enumeradas en él. Este enfoque asegura que todas las bibliotecas necesarias estén presentes en el entorno del contenedor, replicando un entorno de desarrollo o producción consistente y aislado.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2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Consistencia</a:t>
            </a:r>
            <a:r>
              <a:rPr lang="es-ES" dirty="0"/>
              <a:t>: Todos los desarrolladores que trabajan en el proyecto, así como los entornos de producción y desarrollo, utilizan las mismas versiones de las dependencias, lo que reduce los "funciona en mi máquina" y problemas relacionados.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Facilidad de mantenimiento</a:t>
            </a:r>
            <a:r>
              <a:rPr lang="es-ES" dirty="0"/>
              <a:t>: Actualizar las dependencias es tan simple como cambiar las versiones en el </a:t>
            </a:r>
            <a:r>
              <a:rPr lang="es-ES" dirty="0" err="1"/>
              <a:t>requirements.txt</a:t>
            </a:r>
            <a:r>
              <a:rPr lang="es-ES" dirty="0"/>
              <a:t> y reconstruir la imagen del contenedor.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Automatización</a:t>
            </a:r>
            <a:r>
              <a:rPr lang="es-ES" dirty="0"/>
              <a:t>: Herramientas de integración continua y despliegue continuo (CI/CD) pueden utilizar </a:t>
            </a:r>
            <a:r>
              <a:rPr lang="es-ES" dirty="0" err="1"/>
              <a:t>requirements.txt</a:t>
            </a:r>
            <a:r>
              <a:rPr lang="es-ES" dirty="0"/>
              <a:t> para configurar entornos automáticamente, lo que facilita los flujos de trabajo de desarrollo y despliegue.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requirements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1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 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Ampliación</a:t>
            </a:r>
            <a:b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proyecto</a:t>
            </a: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32225A-8AB5-39E6-98BE-6A0A4F95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86C8BF-93EA-1E3E-0D1B-6105CF2F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E4AB2B-72D8-8BF7-36C7-6B80B2A14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D3087D0-FFB3-2C35-EECF-44D93C98A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5A8500D-98FA-1D37-3529-84C0F9B9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7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Versión de Docker 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version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'3'</a:t>
            </a:r>
            <a:endParaRPr lang="es-ES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dirty="0"/>
              <a:t>Esta línea especifica la </a:t>
            </a:r>
            <a:r>
              <a:rPr lang="es-ES" b="1" dirty="0"/>
              <a:t>versión de la sintaxis </a:t>
            </a:r>
            <a:r>
              <a:rPr lang="es-ES" dirty="0"/>
              <a:t>de Docker </a:t>
            </a:r>
            <a:r>
              <a:rPr lang="es-ES" dirty="0" err="1"/>
              <a:t>Compose</a:t>
            </a:r>
            <a:r>
              <a:rPr lang="es-ES" dirty="0"/>
              <a:t> que se utiliza. </a:t>
            </a:r>
          </a:p>
          <a:p>
            <a:pPr marL="0" indent="0" algn="l">
              <a:buNone/>
            </a:pPr>
            <a:r>
              <a:rPr lang="es-ES" dirty="0"/>
              <a:t>La versión '3' es una de las más comunes y soporta la mayoría de las características necesarias para definir y ejecutar aplicaciones </a:t>
            </a:r>
            <a:r>
              <a:rPr lang="es-ES" b="1" dirty="0" err="1"/>
              <a:t>multicontenedor</a:t>
            </a:r>
            <a:r>
              <a:rPr lang="es-ES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9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necesitamos implementar? </a:t>
            </a:r>
          </a:p>
          <a:p>
            <a:pPr marL="0" indent="0" algn="l">
              <a:buNone/>
            </a:pPr>
            <a:r>
              <a:rPr lang="es-ES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  <a:r>
              <a:rPr lang="es-ES" sz="2400" b="0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mpliación del proyecto (ideas).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1.- Añade otros servidores.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2.- Añade otras bases de datos.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 Añade otros gestores.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>
                <a:solidFill>
                  <a:srgbClr val="039BE5"/>
                </a:solidFill>
                <a:latin typeface="Arial" panose="020B0604020202020204" pitchFamily="34" charset="0"/>
              </a:rPr>
              <a:t>Docker – Servidores: PHP y Python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CF438-CDFF-6AE3-CA6D-33FC1941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192E9E-04F5-33CF-12D7-CDB2A58A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AFAB369-6BF0-34B6-98E1-3AE5AB566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Servicios:</a:t>
            </a:r>
          </a:p>
          <a:p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PHP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pPr marL="0" indent="0" algn="l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php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build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context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.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dockerfile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Dockerfilephp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volumes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./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php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-app:/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var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/www/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html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ports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- 8080:80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</a:t>
            </a:r>
            <a:r>
              <a:rPr lang="es-ES" sz="2400" b="1" dirty="0" err="1">
                <a:solidFill>
                  <a:prstClr val="black"/>
                </a:solidFill>
                <a:latin typeface="Courier" pitchFamily="2" charset="0"/>
              </a:rPr>
              <a:t>depends_on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:</a:t>
            </a:r>
          </a:p>
          <a:p>
            <a:pPr marL="0" indent="0" algn="l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-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db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Definición de Servicios:</a:t>
            </a:r>
          </a:p>
          <a:p>
            <a:r>
              <a:rPr lang="es-ES" b="1" dirty="0" err="1"/>
              <a:t>build</a:t>
            </a:r>
            <a:r>
              <a:rPr lang="es-ES" dirty="0"/>
              <a:t>: Indica que Docker debe construir la imagen del contenedor a partir de un </a:t>
            </a:r>
            <a:r>
              <a:rPr lang="es-ES" dirty="0" err="1"/>
              <a:t>Dockerfile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context</a:t>
            </a:r>
            <a:r>
              <a:rPr lang="es-ES" dirty="0"/>
              <a:t>: </a:t>
            </a:r>
            <a:r>
              <a:rPr lang="es-ES" sz="3600" b="1" dirty="0"/>
              <a:t>.</a:t>
            </a:r>
            <a:r>
              <a:rPr lang="es-ES" dirty="0"/>
              <a:t> (importante) señala el directorio actual como el contexto de construcción (</a:t>
            </a:r>
            <a:r>
              <a:rPr lang="es-ES" b="1" dirty="0"/>
              <a:t>donde buscará el </a:t>
            </a:r>
            <a:r>
              <a:rPr lang="es-ES" b="1" dirty="0" err="1"/>
              <a:t>Dockerfile</a:t>
            </a:r>
            <a:r>
              <a:rPr lang="es-ES" dirty="0"/>
              <a:t>), y </a:t>
            </a:r>
          </a:p>
          <a:p>
            <a:pPr lvl="1"/>
            <a:r>
              <a:rPr lang="es-ES" dirty="0" err="1"/>
              <a:t>dockerfile</a:t>
            </a:r>
            <a:r>
              <a:rPr lang="es-ES" dirty="0"/>
              <a:t>: </a:t>
            </a:r>
            <a:r>
              <a:rPr lang="es-ES" dirty="0" err="1"/>
              <a:t>Dockerfilephp</a:t>
            </a:r>
            <a:r>
              <a:rPr lang="es-ES" dirty="0"/>
              <a:t> especifica el nombre del </a:t>
            </a:r>
            <a:r>
              <a:rPr lang="es-ES" b="1" dirty="0" err="1"/>
              <a:t>Dockerfile</a:t>
            </a:r>
            <a:r>
              <a:rPr lang="es-ES" b="1" dirty="0"/>
              <a:t> a usar</a:t>
            </a:r>
            <a:r>
              <a:rPr lang="es-ES" dirty="0"/>
              <a:t>.</a:t>
            </a:r>
          </a:p>
          <a:p>
            <a:r>
              <a:rPr lang="es-ES" b="1" dirty="0" err="1"/>
              <a:t>volumes</a:t>
            </a:r>
            <a:r>
              <a:rPr lang="es-ES" dirty="0"/>
              <a:t>: </a:t>
            </a:r>
            <a:r>
              <a:rPr lang="es-ES" b="1" dirty="0"/>
              <a:t>Mapea el directorio </a:t>
            </a:r>
            <a:r>
              <a:rPr lang="es-ES" dirty="0"/>
              <a:t>./</a:t>
            </a:r>
            <a:r>
              <a:rPr lang="es-ES" dirty="0" err="1"/>
              <a:t>php</a:t>
            </a:r>
            <a:r>
              <a:rPr lang="es-ES" dirty="0"/>
              <a:t>-app del host a /</a:t>
            </a:r>
            <a:r>
              <a:rPr lang="es-ES" dirty="0" err="1"/>
              <a:t>var</a:t>
            </a:r>
            <a:r>
              <a:rPr lang="es-ES" dirty="0"/>
              <a:t>/www/</a:t>
            </a:r>
            <a:r>
              <a:rPr lang="es-ES" dirty="0" err="1"/>
              <a:t>html</a:t>
            </a:r>
            <a:r>
              <a:rPr lang="es-ES" dirty="0"/>
              <a:t> dentro del contenedor, permitiendo que los cambios en los archivos locales se reflejen en el servidor web.</a:t>
            </a:r>
          </a:p>
          <a:p>
            <a:r>
              <a:rPr lang="es-ES" b="1" dirty="0" err="1"/>
              <a:t>ports</a:t>
            </a:r>
            <a:r>
              <a:rPr lang="es-ES" dirty="0"/>
              <a:t>: Mapea el puerto 80 del contenedor (puerto estándar de Apache) al puerto 8080 del host, haciendo accesible la aplicación PHP desde el exterior.</a:t>
            </a:r>
          </a:p>
          <a:p>
            <a:r>
              <a:rPr lang="es-ES" b="1" dirty="0" err="1"/>
              <a:t>depends_on</a:t>
            </a:r>
            <a:r>
              <a:rPr lang="es-ES" dirty="0"/>
              <a:t>: </a:t>
            </a:r>
            <a:r>
              <a:rPr lang="es-ES" b="1" dirty="0"/>
              <a:t>Asegura</a:t>
            </a:r>
            <a:r>
              <a:rPr lang="es-ES" dirty="0"/>
              <a:t> que el </a:t>
            </a:r>
            <a:r>
              <a:rPr lang="es-ES" b="1" dirty="0"/>
              <a:t>servicio</a:t>
            </a:r>
            <a:r>
              <a:rPr lang="es-ES" dirty="0"/>
              <a:t> </a:t>
            </a:r>
            <a:r>
              <a:rPr lang="es-ES" dirty="0" err="1"/>
              <a:t>db</a:t>
            </a:r>
            <a:r>
              <a:rPr lang="es-ES" dirty="0"/>
              <a:t> (MySQL) esté en </a:t>
            </a:r>
            <a:r>
              <a:rPr lang="es-ES" b="1" dirty="0"/>
              <a:t>ejecución</a:t>
            </a:r>
            <a:r>
              <a:rPr lang="es-ES" dirty="0"/>
              <a:t> antes de iniciar este contenedor.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8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PHP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build</a:t>
            </a:r>
            <a:r>
              <a:rPr lang="es-ES" b="1" dirty="0"/>
              <a:t>: </a:t>
            </a:r>
            <a:r>
              <a:rPr lang="es-ES" dirty="0"/>
              <a:t>La sección </a:t>
            </a:r>
            <a:r>
              <a:rPr lang="es-ES" dirty="0" err="1"/>
              <a:t>build</a:t>
            </a:r>
            <a:r>
              <a:rPr lang="es-ES" dirty="0"/>
              <a:t> es fundamental cuando deseas </a:t>
            </a:r>
            <a:r>
              <a:rPr lang="es-ES" b="1" dirty="0"/>
              <a:t>construir</a:t>
            </a:r>
            <a:r>
              <a:rPr lang="es-ES" dirty="0"/>
              <a:t> una </a:t>
            </a:r>
            <a:r>
              <a:rPr lang="es-ES" b="1" dirty="0"/>
              <a:t>imagen</a:t>
            </a:r>
            <a:r>
              <a:rPr lang="es-ES" dirty="0"/>
              <a:t> </a:t>
            </a:r>
            <a:r>
              <a:rPr lang="es-ES" b="1" dirty="0"/>
              <a:t>personalizada</a:t>
            </a:r>
            <a:r>
              <a:rPr lang="es-ES" dirty="0"/>
              <a:t> para tu contenedor, en lugar de usar una imagen preexistente desde Docker Hub u otro registro de imágenes. Veamos sus componentes:</a:t>
            </a:r>
          </a:p>
          <a:p>
            <a:pPr lvl="1"/>
            <a:r>
              <a:rPr lang="es-ES" b="1" dirty="0" err="1"/>
              <a:t>context</a:t>
            </a:r>
            <a:r>
              <a:rPr lang="es-ES" b="1" dirty="0"/>
              <a:t>: </a:t>
            </a:r>
            <a:r>
              <a:rPr lang="es-ES" sz="3600" dirty="0"/>
              <a:t>.</a:t>
            </a:r>
            <a:br>
              <a:rPr lang="es-ES" dirty="0"/>
            </a:br>
            <a:r>
              <a:rPr lang="es-ES" dirty="0"/>
              <a:t>Esto es importante porque cualquier archivo que el </a:t>
            </a:r>
            <a:r>
              <a:rPr lang="es-ES" dirty="0" err="1"/>
              <a:t>Dockerfile</a:t>
            </a:r>
            <a:r>
              <a:rPr lang="es-ES" dirty="0"/>
              <a:t> necesite debe ser accesible desde este contexto.</a:t>
            </a:r>
          </a:p>
          <a:p>
            <a:pPr lvl="1"/>
            <a:r>
              <a:rPr lang="es-ES" b="1" dirty="0" err="1"/>
              <a:t>dockerfile</a:t>
            </a:r>
            <a:r>
              <a:rPr lang="es-ES" b="1" dirty="0"/>
              <a:t>: </a:t>
            </a:r>
            <a:r>
              <a:rPr lang="es-ES" b="1" dirty="0" err="1"/>
              <a:t>Dockerfilephp</a:t>
            </a:r>
            <a:br>
              <a:rPr lang="es-ES" dirty="0"/>
            </a:br>
            <a:r>
              <a:rPr lang="es-ES" dirty="0"/>
              <a:t>Este archivo contiene las </a:t>
            </a:r>
            <a:r>
              <a:rPr lang="es-ES" b="1" dirty="0"/>
              <a:t>instrucciones</a:t>
            </a:r>
            <a:r>
              <a:rPr lang="es-ES" dirty="0"/>
              <a:t> para </a:t>
            </a:r>
            <a:r>
              <a:rPr lang="es-ES" b="1" dirty="0"/>
              <a:t>construir</a:t>
            </a:r>
            <a:r>
              <a:rPr lang="es-ES" dirty="0"/>
              <a:t> la </a:t>
            </a:r>
            <a:r>
              <a:rPr lang="es-ES" b="1" dirty="0"/>
              <a:t>imagen</a:t>
            </a:r>
            <a:r>
              <a:rPr lang="es-ES" dirty="0"/>
              <a:t>, como la instalación de PHP, la configuración de Apache, la instalación de extensiones de PHP, etc. </a:t>
            </a:r>
            <a:br>
              <a:rPr lang="es-ES" dirty="0"/>
            </a:br>
            <a:r>
              <a:rPr lang="es-ES" dirty="0"/>
              <a:t>Al nombrar explícitamente el </a:t>
            </a:r>
            <a:r>
              <a:rPr lang="es-ES" dirty="0" err="1"/>
              <a:t>Dockerfile</a:t>
            </a:r>
            <a:r>
              <a:rPr lang="es-ES" dirty="0"/>
              <a:t>, </a:t>
            </a:r>
            <a:r>
              <a:rPr lang="es-ES" b="1" dirty="0"/>
              <a:t>puedes</a:t>
            </a:r>
            <a:r>
              <a:rPr lang="es-ES" dirty="0"/>
              <a:t> tener </a:t>
            </a:r>
            <a:r>
              <a:rPr lang="es-ES" b="1" dirty="0"/>
              <a:t>múltiples</a:t>
            </a:r>
            <a:r>
              <a:rPr lang="es-ES" dirty="0"/>
              <a:t> </a:t>
            </a:r>
            <a:r>
              <a:rPr lang="es-ES" dirty="0" err="1"/>
              <a:t>Dockerfiles</a:t>
            </a:r>
            <a:r>
              <a:rPr lang="es-ES" dirty="0"/>
              <a:t> en el mismo directorio, cada uno para un servicio diferente.</a:t>
            </a:r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3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PHP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volumes</a:t>
            </a:r>
            <a:r>
              <a:rPr lang="es-ES" b="1" dirty="0"/>
              <a:t>: </a:t>
            </a:r>
            <a:r>
              <a:rPr lang="es-ES" dirty="0"/>
              <a:t>Los volúmenes son esenciales para el desarrollo y la </a:t>
            </a:r>
            <a:r>
              <a:rPr lang="es-ES" b="1" dirty="0"/>
              <a:t>persistencia</a:t>
            </a:r>
            <a:r>
              <a:rPr lang="es-ES" dirty="0"/>
              <a:t> de </a:t>
            </a:r>
            <a:r>
              <a:rPr lang="es-ES" b="1" dirty="0"/>
              <a:t>datos</a:t>
            </a:r>
            <a:r>
              <a:rPr lang="es-ES" dirty="0"/>
              <a:t> en Docker. Veamos su componente:</a:t>
            </a:r>
          </a:p>
          <a:p>
            <a:pPr lvl="1"/>
            <a:r>
              <a:rPr lang="es-ES" b="1" dirty="0"/>
              <a:t>- ./</a:t>
            </a:r>
            <a:r>
              <a:rPr lang="es-ES" b="1" dirty="0" err="1"/>
              <a:t>php</a:t>
            </a:r>
            <a:r>
              <a:rPr lang="es-ES" b="1" dirty="0"/>
              <a:t>-app:/</a:t>
            </a:r>
            <a:r>
              <a:rPr lang="es-ES" b="1" dirty="0" err="1"/>
              <a:t>var</a:t>
            </a:r>
            <a:r>
              <a:rPr lang="es-ES" b="1" dirty="0"/>
              <a:t>/www/</a:t>
            </a:r>
            <a:r>
              <a:rPr lang="es-ES" b="1" dirty="0" err="1"/>
              <a:t>html</a:t>
            </a:r>
            <a:br>
              <a:rPr lang="es-ES" dirty="0"/>
            </a:br>
            <a:r>
              <a:rPr lang="es-ES" dirty="0"/>
              <a:t>/</a:t>
            </a:r>
            <a:r>
              <a:rPr lang="es-ES" dirty="0" err="1"/>
              <a:t>var</a:t>
            </a:r>
            <a:r>
              <a:rPr lang="es-ES" dirty="0"/>
              <a:t>/www/</a:t>
            </a:r>
            <a:r>
              <a:rPr lang="es-ES" dirty="0" err="1"/>
              <a:t>html</a:t>
            </a:r>
            <a:r>
              <a:rPr lang="es-ES" dirty="0"/>
              <a:t> es el directorio raíz por defecto para muchos servidores web Apache en contenedores Docker, por lo que al colocar tus archivos PHP aquí, Apache podrá servirlos. 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Servicio PHP (</a:t>
            </a:r>
            <a:r>
              <a:rPr lang="es-ES" sz="2400" b="1" i="0" dirty="0" err="1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-app):</a:t>
            </a:r>
          </a:p>
          <a:p>
            <a:r>
              <a:rPr lang="es-ES" b="1" dirty="0" err="1"/>
              <a:t>ports</a:t>
            </a:r>
            <a:r>
              <a:rPr lang="es-ES" b="1" dirty="0"/>
              <a:t>: </a:t>
            </a:r>
            <a:r>
              <a:rPr lang="es-ES" dirty="0"/>
              <a:t>La exposición de puertos es crucial para acceder a tu aplicación desde fuera del contenedor. Veamos su componente:</a:t>
            </a:r>
          </a:p>
          <a:p>
            <a:pPr lvl="1"/>
            <a:r>
              <a:rPr lang="es-ES" b="1" dirty="0"/>
              <a:t>- 8080:80</a:t>
            </a:r>
            <a:br>
              <a:rPr lang="es-ES" dirty="0"/>
            </a:br>
            <a:r>
              <a:rPr lang="es-ES" dirty="0"/>
              <a:t>Aquí, estás mapeando el puerto 80 dentro del contenedor (el puerto predeterminado que Apache escucha) al puerto 8080 en tu máquina host. </a:t>
            </a:r>
            <a:br>
              <a:rPr lang="es-ES" dirty="0"/>
            </a:br>
            <a:r>
              <a:rPr lang="es-ES" dirty="0"/>
              <a:t>Esto significa que puedes acceder a tu aplicación PHP navegando a http://localhost:8080 en tu navegador. </a:t>
            </a:r>
            <a:br>
              <a:rPr lang="es-ES" dirty="0"/>
            </a:br>
            <a:r>
              <a:rPr lang="es-ES" dirty="0"/>
              <a:t>Es una forma de hacer que tu aplicación dentro del contenedor sea accesible externamente.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pPr marL="0" indent="0" algn="l">
              <a:buNone/>
            </a:pPr>
            <a:endParaRPr lang="es-ES" sz="2400" b="1" i="0" dirty="0">
              <a:solidFill>
                <a:srgbClr val="1C1D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Docker – Servidor: PHP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29E40-CB5E-8C56-19D0-0DB395B0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D5E39D-4C45-B47F-8A8B-A71A0E8D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1445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CPIFP Alan Turing</a:t>
            </a:r>
            <a:endParaRPr lang="es-ES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4956C90-DA19-7DC1-2A49-956E8B01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84" y="18788"/>
            <a:ext cx="8729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 16+ -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Edición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2023 -  </a:t>
            </a:r>
            <a:r>
              <a:rPr kumimoji="0" lang="en-US" altLang="es-E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Sección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 –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Docker: PHP, Python, </a:t>
            </a: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</a:t>
            </a:r>
            <a:r>
              <a:rPr lang="en-US" altLang="es-ES" b="1" dirty="0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altLang="es-ES" b="1" dirty="0" err="1"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phpmyadmin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19423</TotalTime>
  <Words>3849</Words>
  <Application>Microsoft Macintosh PowerPoint</Application>
  <PresentationFormat>Panorámica</PresentationFormat>
  <Paragraphs>342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Tema de Office</vt:lpstr>
      <vt:lpstr> Docker Servidores: PHP (Apache) y Python (Flask) + mysql +  phpmyadmin</vt:lpstr>
      <vt:lpstr>Docker – Servidores: PHP y Python</vt:lpstr>
      <vt:lpstr>Docker – Servidores: PHP y Python</vt:lpstr>
      <vt:lpstr>Docker – Servidor: PHP</vt:lpstr>
      <vt:lpstr>Docker – Servidor: PHP</vt:lpstr>
      <vt:lpstr>Docker – Servidor: PHP</vt:lpstr>
      <vt:lpstr>Docker – Servidor: PHP</vt:lpstr>
      <vt:lpstr>Docker – Servidor: PHP</vt:lpstr>
      <vt:lpstr>Docker – Servidor: PHP</vt:lpstr>
      <vt:lpstr>Docker – Servidor: PHP</vt:lpstr>
      <vt:lpstr>Docker – Servidor: Python</vt:lpstr>
      <vt:lpstr>Docker – Servidor: Python</vt:lpstr>
      <vt:lpstr>Docker – Servidor: Python</vt:lpstr>
      <vt:lpstr>Docker – Servidor: Python</vt:lpstr>
      <vt:lpstr>Docker – Servidor: Python</vt:lpstr>
      <vt:lpstr>Docker – Servidor: MySQL</vt:lpstr>
      <vt:lpstr>Docker – Servidor: MySQL</vt:lpstr>
      <vt:lpstr>Docker – Servidor: MySQL</vt:lpstr>
      <vt:lpstr>Docker – Servidor: MySQL</vt:lpstr>
      <vt:lpstr>Docker – Servidor: phpmyadmin</vt:lpstr>
      <vt:lpstr>Docker – Servidor: phpmyadmin</vt:lpstr>
      <vt:lpstr>Docker – Servidor: phpmyadmin</vt:lpstr>
      <vt:lpstr>Docker – Servidor: phpmyadmin</vt:lpstr>
      <vt:lpstr>Docker – Servidor: phpmyadmin</vt:lpstr>
      <vt:lpstr>Docker – Servidor: PHP</vt:lpstr>
      <vt:lpstr>Docker – Servidores: PHP y Python</vt:lpstr>
      <vt:lpstr>Docker – Servidor: Dockerfilephp</vt:lpstr>
      <vt:lpstr>Docker – Servidor: Dockerfilephp</vt:lpstr>
      <vt:lpstr>Docker – Servidores: PHP y Python</vt:lpstr>
      <vt:lpstr>Docker – Servidor: Dockerfilepython</vt:lpstr>
      <vt:lpstr>Docker – Servidor: Dockerfilepython</vt:lpstr>
      <vt:lpstr>Docker – Servidor: Dockerfilepython</vt:lpstr>
      <vt:lpstr>Docker – Servidor: Dockerfilepython</vt:lpstr>
      <vt:lpstr>Docker – Servidores: PHP y Python</vt:lpstr>
      <vt:lpstr>Docker – Servidor: requirements</vt:lpstr>
      <vt:lpstr>Docker – Servidor: requirements</vt:lpstr>
      <vt:lpstr>Docker – Servidor: requirements</vt:lpstr>
      <vt:lpstr>Docker – Servidor: requirements</vt:lpstr>
      <vt:lpstr>Docker – Servidores: PHP y Python</vt:lpstr>
      <vt:lpstr>Docker – Servidores: PHP y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Jota Pe</cp:lastModifiedBy>
  <cp:revision>245</cp:revision>
  <cp:lastPrinted>2023-08-17T12:55:40Z</cp:lastPrinted>
  <dcterms:created xsi:type="dcterms:W3CDTF">2023-07-18T07:46:42Z</dcterms:created>
  <dcterms:modified xsi:type="dcterms:W3CDTF">2024-02-13T12:36:32Z</dcterms:modified>
</cp:coreProperties>
</file>