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0" r:id="rId1"/>
  </p:sldMasterIdLst>
  <p:sldIdLst>
    <p:sldId id="256" r:id="rId2"/>
    <p:sldId id="257" r:id="rId3"/>
    <p:sldId id="270" r:id="rId4"/>
    <p:sldId id="271" r:id="rId5"/>
    <p:sldId id="272" r:id="rId6"/>
    <p:sldId id="274" r:id="rId7"/>
    <p:sldId id="258" r:id="rId8"/>
    <p:sldId id="273" r:id="rId9"/>
    <p:sldId id="262" r:id="rId10"/>
    <p:sldId id="263" r:id="rId11"/>
    <p:sldId id="269" r:id="rId12"/>
    <p:sldId id="259" r:id="rId13"/>
    <p:sldId id="260" r:id="rId14"/>
    <p:sldId id="261" r:id="rId15"/>
    <p:sldId id="264" r:id="rId16"/>
    <p:sldId id="265" r:id="rId17"/>
    <p:sldId id="268" r:id="rId18"/>
    <p:sldId id="275" r:id="rId19"/>
    <p:sldId id="266" r:id="rId20"/>
    <p:sldId id="267"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L"/>
          </a:p>
        </p:txBody>
      </p:sp>
      <p:sp>
        <p:nvSpPr>
          <p:cNvPr id="4" name="Marcador de fecha 3"/>
          <p:cNvSpPr>
            <a:spLocks noGrp="1"/>
          </p:cNvSpPr>
          <p:nvPr>
            <p:ph type="dt" sz="half" idx="10"/>
          </p:nvPr>
        </p:nvSpPr>
        <p:spPr/>
        <p:txBody>
          <a:bodyPr/>
          <a:lstStyle/>
          <a:p>
            <a:fld id="{8E36636D-D922-432D-A958-524484B5923D}" type="datetimeFigureOut">
              <a:rPr lang="en-US" smtClean="0"/>
              <a:pPr/>
              <a:t>8/24/2016</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582389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fecha 3"/>
          <p:cNvSpPr>
            <a:spLocks noGrp="1"/>
          </p:cNvSpPr>
          <p:nvPr>
            <p:ph type="dt" sz="half" idx="10"/>
          </p:nvPr>
        </p:nvSpPr>
        <p:spPr/>
        <p:txBody>
          <a:bodyPr/>
          <a:lstStyle/>
          <a:p>
            <a:fld id="{8E36636D-D922-432D-A958-524484B5923D}" type="datetimeFigureOut">
              <a:rPr lang="en-US" smtClean="0"/>
              <a:pPr/>
              <a:t>8/24/2016</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9642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fecha 3"/>
          <p:cNvSpPr>
            <a:spLocks noGrp="1"/>
          </p:cNvSpPr>
          <p:nvPr>
            <p:ph type="dt" sz="half" idx="10"/>
          </p:nvPr>
        </p:nvSpPr>
        <p:spPr/>
        <p:txBody>
          <a:bodyPr/>
          <a:lstStyle/>
          <a:p>
            <a:fld id="{8E36636D-D922-432D-A958-524484B5923D}" type="datetimeFigureOut">
              <a:rPr lang="en-US" smtClean="0"/>
              <a:pPr/>
              <a:t>8/24/2016</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4090276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L"/>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fecha 3"/>
          <p:cNvSpPr>
            <a:spLocks noGrp="1"/>
          </p:cNvSpPr>
          <p:nvPr>
            <p:ph type="dt" sz="half" idx="10"/>
          </p:nvPr>
        </p:nvSpPr>
        <p:spPr/>
        <p:txBody>
          <a:bodyPr/>
          <a:lstStyle/>
          <a:p>
            <a:fld id="{8E36636D-D922-432D-A958-524484B5923D}" type="datetimeFigureOut">
              <a:rPr lang="en-US" smtClean="0"/>
              <a:pPr/>
              <a:t>8/24/2016</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2556265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E36636D-D922-432D-A958-524484B5923D}" type="datetimeFigureOut">
              <a:rPr lang="en-US" smtClean="0"/>
              <a:pPr/>
              <a:t>8/24/2016</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3403361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L"/>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Marcador de fecha 4"/>
          <p:cNvSpPr>
            <a:spLocks noGrp="1"/>
          </p:cNvSpPr>
          <p:nvPr>
            <p:ph type="dt" sz="half" idx="10"/>
          </p:nvPr>
        </p:nvSpPr>
        <p:spPr/>
        <p:txBody>
          <a:bodyPr/>
          <a:lstStyle/>
          <a:p>
            <a:fld id="{8E36636D-D922-432D-A958-524484B5923D}" type="datetimeFigureOut">
              <a:rPr lang="en-US" smtClean="0"/>
              <a:pPr/>
              <a:t>8/24/2016</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3289476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Marcador de fecha 6"/>
          <p:cNvSpPr>
            <a:spLocks noGrp="1"/>
          </p:cNvSpPr>
          <p:nvPr>
            <p:ph type="dt" sz="half" idx="10"/>
          </p:nvPr>
        </p:nvSpPr>
        <p:spPr/>
        <p:txBody>
          <a:bodyPr/>
          <a:lstStyle/>
          <a:p>
            <a:fld id="{8E36636D-D922-432D-A958-524484B5923D}" type="datetimeFigureOut">
              <a:rPr lang="en-US" smtClean="0"/>
              <a:pPr/>
              <a:t>8/24/2016</a:t>
            </a:fld>
            <a:endParaRPr lang="en-US" dirty="0"/>
          </a:p>
        </p:txBody>
      </p:sp>
      <p:sp>
        <p:nvSpPr>
          <p:cNvPr id="8" name="Marcador de pie de página 7"/>
          <p:cNvSpPr>
            <a:spLocks noGrp="1"/>
          </p:cNvSpPr>
          <p:nvPr>
            <p:ph type="ftr" sz="quarter" idx="11"/>
          </p:nvPr>
        </p:nvSpPr>
        <p:spPr/>
        <p:txBody>
          <a:bodyPr/>
          <a:lstStyle/>
          <a:p>
            <a:endParaRPr lang="en-US" dirty="0"/>
          </a:p>
        </p:txBody>
      </p:sp>
      <p:sp>
        <p:nvSpPr>
          <p:cNvPr id="9" name="Marcador de número de diapositiva 8"/>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2273202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L"/>
          </a:p>
        </p:txBody>
      </p:sp>
      <p:sp>
        <p:nvSpPr>
          <p:cNvPr id="3" name="Marcador de fecha 2"/>
          <p:cNvSpPr>
            <a:spLocks noGrp="1"/>
          </p:cNvSpPr>
          <p:nvPr>
            <p:ph type="dt" sz="half" idx="10"/>
          </p:nvPr>
        </p:nvSpPr>
        <p:spPr/>
        <p:txBody>
          <a:bodyPr/>
          <a:lstStyle/>
          <a:p>
            <a:fld id="{8E36636D-D922-432D-A958-524484B5923D}" type="datetimeFigureOut">
              <a:rPr lang="en-US" smtClean="0"/>
              <a:pPr/>
              <a:t>8/24/2016</a:t>
            </a:fld>
            <a:endParaRPr lang="en-US" dirty="0"/>
          </a:p>
        </p:txBody>
      </p:sp>
      <p:sp>
        <p:nvSpPr>
          <p:cNvPr id="4" name="Marcador de pie de página 3"/>
          <p:cNvSpPr>
            <a:spLocks noGrp="1"/>
          </p:cNvSpPr>
          <p:nvPr>
            <p:ph type="ftr" sz="quarter" idx="11"/>
          </p:nvPr>
        </p:nvSpPr>
        <p:spPr/>
        <p:txBody>
          <a:bodyPr/>
          <a:lstStyle/>
          <a:p>
            <a:endParaRPr lang="en-US" dirty="0"/>
          </a:p>
        </p:txBody>
      </p:sp>
      <p:sp>
        <p:nvSpPr>
          <p:cNvPr id="5" name="Marcador de número de diapositiva 4"/>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3740639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E36636D-D922-432D-A958-524484B5923D}" type="datetimeFigureOut">
              <a:rPr lang="en-US" smtClean="0"/>
              <a:pPr/>
              <a:t>8/24/2016</a:t>
            </a:fld>
            <a:endParaRPr lang="en-US" dirty="0"/>
          </a:p>
        </p:txBody>
      </p:sp>
      <p:sp>
        <p:nvSpPr>
          <p:cNvPr id="3" name="Marcador de pie de página 2"/>
          <p:cNvSpPr>
            <a:spLocks noGrp="1"/>
          </p:cNvSpPr>
          <p:nvPr>
            <p:ph type="ftr" sz="quarter" idx="11"/>
          </p:nvPr>
        </p:nvSpPr>
        <p:spPr/>
        <p:txBody>
          <a:bodyPr/>
          <a:lstStyle/>
          <a:p>
            <a:endParaRPr lang="en-US" dirty="0"/>
          </a:p>
        </p:txBody>
      </p:sp>
      <p:sp>
        <p:nvSpPr>
          <p:cNvPr id="4" name="Marcador de número de diapositiva 3"/>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318099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E36636D-D922-432D-A958-524484B5923D}" type="datetimeFigureOut">
              <a:rPr lang="en-US" smtClean="0"/>
              <a:pPr/>
              <a:t>8/24/2016</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274047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L"/>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E36636D-D922-432D-A958-524484B5923D}" type="datetimeFigureOut">
              <a:rPr lang="en-US" smtClean="0"/>
              <a:pPr/>
              <a:t>8/24/2016</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1725229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L"/>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6636D-D922-432D-A958-524484B5923D}" type="datetimeFigureOut">
              <a:rPr lang="en-US" smtClean="0"/>
              <a:pPr/>
              <a:t>8/24/2016</a:t>
            </a:fld>
            <a:endParaRPr lang="en-U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731606609"/>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cydH_JAgSfg&amp;feature=youtu.be"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L" dirty="0" smtClean="0"/>
              <a:t>TALLER DE PROGRAMACIÓN</a:t>
            </a:r>
            <a:endParaRPr lang="es-CL" dirty="0"/>
          </a:p>
        </p:txBody>
      </p:sp>
      <p:sp>
        <p:nvSpPr>
          <p:cNvPr id="3" name="Subtítulo 2"/>
          <p:cNvSpPr>
            <a:spLocks noGrp="1"/>
          </p:cNvSpPr>
          <p:nvPr>
            <p:ph type="subTitle" idx="1"/>
          </p:nvPr>
        </p:nvSpPr>
        <p:spPr/>
        <p:txBody>
          <a:bodyPr/>
          <a:lstStyle/>
          <a:p>
            <a:r>
              <a:rPr lang="es-CL" dirty="0" smtClean="0"/>
              <a:t>Juan Carlos Garmendia Serey.</a:t>
            </a:r>
          </a:p>
          <a:p>
            <a:r>
              <a:rPr lang="es-CL" dirty="0" smtClean="0"/>
              <a:t>Email: j.garmendia.serey@gmail.com</a:t>
            </a:r>
            <a:endParaRPr lang="es-C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693" y="528034"/>
            <a:ext cx="1268405" cy="1241506"/>
          </a:xfrm>
          <a:prstGeom prst="rect">
            <a:avLst/>
          </a:prstGeom>
        </p:spPr>
      </p:pic>
    </p:spTree>
    <p:extLst>
      <p:ext uri="{BB962C8B-B14F-4D97-AF65-F5344CB8AC3E}">
        <p14:creationId xmlns:p14="http://schemas.microsoft.com/office/powerpoint/2010/main" val="1529644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DEFINICIONES</a:t>
            </a:r>
            <a:endParaRPr lang="es-CL" dirty="0"/>
          </a:p>
        </p:txBody>
      </p:sp>
      <p:sp>
        <p:nvSpPr>
          <p:cNvPr id="3" name="Marcador de contenido 2"/>
          <p:cNvSpPr>
            <a:spLocks noGrp="1"/>
          </p:cNvSpPr>
          <p:nvPr>
            <p:ph idx="1"/>
          </p:nvPr>
        </p:nvSpPr>
        <p:spPr/>
        <p:txBody>
          <a:bodyPr>
            <a:normAutofit fontScale="92500"/>
          </a:bodyPr>
          <a:lstStyle/>
          <a:p>
            <a:r>
              <a:rPr lang="es-CL" dirty="0" smtClean="0"/>
              <a:t>Procesador (CPU): Es el “cerebro” del computador. Realiza los cálculos producto de una operación, ya sea matemática o lógica. Las instrucciones y los resultados de estas operaciones se almacenan en la memoria principal.</a:t>
            </a:r>
          </a:p>
          <a:p>
            <a:r>
              <a:rPr lang="es-CL" dirty="0" smtClean="0"/>
              <a:t>Memoria principal (RAM): La memoria principal o RAM (</a:t>
            </a:r>
            <a:r>
              <a:rPr lang="es-CL" dirty="0" err="1" smtClean="0"/>
              <a:t>Random</a:t>
            </a:r>
            <a:r>
              <a:rPr lang="es-CL" dirty="0" smtClean="0"/>
              <a:t> Access </a:t>
            </a:r>
            <a:r>
              <a:rPr lang="es-CL" dirty="0" err="1" smtClean="0"/>
              <a:t>Memory</a:t>
            </a:r>
            <a:r>
              <a:rPr lang="es-CL" dirty="0" smtClean="0"/>
              <a:t>), conserva los datos que son utilizados en el momento en que un programa está siendo ejecutado,. Es muy rápida, pero volátil (la información se pierde al desconectarse de su suministro eléctrico).</a:t>
            </a:r>
          </a:p>
          <a:p>
            <a:r>
              <a:rPr lang="es-CL" dirty="0" smtClean="0"/>
              <a:t>Memoria Secundaria: La memoria secundaria o Disco Duro, conserva los datos de manera persistente, pero su velocidad de lectura/escritura es mucho más lenta que la memoria principal.</a:t>
            </a:r>
            <a:endParaRPr lang="es-CL" dirty="0"/>
          </a:p>
        </p:txBody>
      </p:sp>
    </p:spTree>
    <p:extLst>
      <p:ext uri="{BB962C8B-B14F-4D97-AF65-F5344CB8AC3E}">
        <p14:creationId xmlns:p14="http://schemas.microsoft.com/office/powerpoint/2010/main" val="3095896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LENGUAJES</a:t>
            </a:r>
            <a:endParaRPr lang="es-CL" dirty="0"/>
          </a:p>
        </p:txBody>
      </p:sp>
      <p:sp>
        <p:nvSpPr>
          <p:cNvPr id="3" name="Marcador de contenido 2"/>
          <p:cNvSpPr>
            <a:spLocks noGrp="1"/>
          </p:cNvSpPr>
          <p:nvPr>
            <p:ph idx="1"/>
          </p:nvPr>
        </p:nvSpPr>
        <p:spPr/>
        <p:txBody>
          <a:bodyPr>
            <a:normAutofit fontScale="92500" lnSpcReduction="10000"/>
          </a:bodyPr>
          <a:lstStyle/>
          <a:p>
            <a:r>
              <a:rPr lang="es-CL" dirty="0" smtClean="0"/>
              <a:t>Lenguaje máquina: Es el lenguaje utilizado por el procesador (0 1).</a:t>
            </a:r>
          </a:p>
          <a:p>
            <a:r>
              <a:rPr lang="es-CL" dirty="0" smtClean="0"/>
              <a:t>Lenguaje de programación: Lenguaje utilizado por programadores para programar, que luego es traducido a lenguaje máquina.</a:t>
            </a:r>
          </a:p>
          <a:p>
            <a:pPr marL="36900" indent="0">
              <a:buNone/>
            </a:pPr>
            <a:r>
              <a:rPr lang="es-CL" dirty="0"/>
              <a:t>	</a:t>
            </a:r>
            <a:r>
              <a:rPr lang="es-CL" dirty="0" smtClean="0"/>
              <a:t>Ejemplos:</a:t>
            </a:r>
          </a:p>
          <a:p>
            <a:pPr marL="36900" indent="0">
              <a:buNone/>
            </a:pPr>
            <a:r>
              <a:rPr lang="es-CL" dirty="0"/>
              <a:t>	</a:t>
            </a:r>
            <a:r>
              <a:rPr lang="es-CL" dirty="0" smtClean="0"/>
              <a:t>- JavaScript.</a:t>
            </a:r>
          </a:p>
          <a:p>
            <a:pPr marL="36900" indent="0">
              <a:buNone/>
            </a:pPr>
            <a:r>
              <a:rPr lang="es-CL" dirty="0"/>
              <a:t>	</a:t>
            </a:r>
            <a:r>
              <a:rPr lang="es-CL" dirty="0" smtClean="0"/>
              <a:t>- C.</a:t>
            </a:r>
          </a:p>
          <a:p>
            <a:pPr marL="36900" indent="0">
              <a:buNone/>
            </a:pPr>
            <a:r>
              <a:rPr lang="es-CL" dirty="0"/>
              <a:t>	</a:t>
            </a:r>
            <a:r>
              <a:rPr lang="es-CL" dirty="0" smtClean="0"/>
              <a:t>- C#.</a:t>
            </a:r>
          </a:p>
          <a:p>
            <a:pPr marL="36900" indent="0">
              <a:buNone/>
            </a:pPr>
            <a:r>
              <a:rPr lang="es-CL" dirty="0"/>
              <a:t>	</a:t>
            </a:r>
            <a:r>
              <a:rPr lang="es-CL" dirty="0" smtClean="0"/>
              <a:t>- C++.</a:t>
            </a:r>
          </a:p>
          <a:p>
            <a:pPr marL="36900" indent="0">
              <a:buNone/>
            </a:pPr>
            <a:r>
              <a:rPr lang="es-CL" dirty="0"/>
              <a:t>	</a:t>
            </a:r>
            <a:r>
              <a:rPr lang="es-CL" dirty="0" smtClean="0"/>
              <a:t>- Python.</a:t>
            </a:r>
          </a:p>
          <a:p>
            <a:pPr marL="36900" indent="0">
              <a:buNone/>
            </a:pPr>
            <a:r>
              <a:rPr lang="es-CL" dirty="0"/>
              <a:t>	</a:t>
            </a:r>
            <a:r>
              <a:rPr lang="es-CL" dirty="0" smtClean="0"/>
              <a:t>- Java.</a:t>
            </a:r>
            <a:endParaRPr lang="es-C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7811" y="2936382"/>
            <a:ext cx="4598188" cy="2873867"/>
          </a:xfrm>
          <a:prstGeom prst="rect">
            <a:avLst/>
          </a:prstGeom>
        </p:spPr>
      </p:pic>
    </p:spTree>
    <p:extLst>
      <p:ext uri="{BB962C8B-B14F-4D97-AF65-F5344CB8AC3E}">
        <p14:creationId xmlns:p14="http://schemas.microsoft.com/office/powerpoint/2010/main" val="1056370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ALGORITMO</a:t>
            </a:r>
            <a:endParaRPr lang="es-CL" dirty="0"/>
          </a:p>
        </p:txBody>
      </p:sp>
      <p:sp>
        <p:nvSpPr>
          <p:cNvPr id="3" name="Marcador de contenido 2"/>
          <p:cNvSpPr>
            <a:spLocks noGrp="1"/>
          </p:cNvSpPr>
          <p:nvPr>
            <p:ph idx="1"/>
          </p:nvPr>
        </p:nvSpPr>
        <p:spPr/>
        <p:txBody>
          <a:bodyPr/>
          <a:lstStyle/>
          <a:p>
            <a:r>
              <a:rPr lang="es-CL" dirty="0" smtClean="0"/>
              <a:t>Un algoritmo es una secuencia de pasos lógicos, ordenados y finitos, que permiten realizar una acción. </a:t>
            </a:r>
          </a:p>
          <a:p>
            <a:r>
              <a:rPr lang="es-CL" dirty="0" smtClean="0"/>
              <a:t>Un algoritmo tiene un objetivo.</a:t>
            </a:r>
          </a:p>
          <a:p>
            <a:endParaRPr lang="es-CL" dirty="0"/>
          </a:p>
          <a:p>
            <a:r>
              <a:rPr lang="es-CL" dirty="0" smtClean="0"/>
              <a:t>Actividad: De un ejemplo con los pasos para lavarse los dientes.</a:t>
            </a:r>
            <a:endParaRPr lang="es-CL"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015" y="3698489"/>
            <a:ext cx="398185" cy="398185"/>
          </a:xfrm>
          <a:prstGeom prst="rect">
            <a:avLst/>
          </a:prstGeom>
        </p:spPr>
      </p:pic>
    </p:spTree>
    <p:extLst>
      <p:ext uri="{BB962C8B-B14F-4D97-AF65-F5344CB8AC3E}">
        <p14:creationId xmlns:p14="http://schemas.microsoft.com/office/powerpoint/2010/main" val="3626919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PROGRAMACIÓN EN LA VIDA DIARIA</a:t>
            </a:r>
            <a:endParaRPr lang="es-CL" dirty="0"/>
          </a:p>
        </p:txBody>
      </p:sp>
      <p:sp>
        <p:nvSpPr>
          <p:cNvPr id="3" name="Marcador de contenido 2"/>
          <p:cNvSpPr>
            <a:spLocks noGrp="1"/>
          </p:cNvSpPr>
          <p:nvPr>
            <p:ph idx="1"/>
          </p:nvPr>
        </p:nvSpPr>
        <p:spPr/>
        <p:txBody>
          <a:bodyPr/>
          <a:lstStyle/>
          <a:p>
            <a:pPr marL="494100" indent="-457200">
              <a:buFont typeface="+mj-lt"/>
              <a:buAutoNum type="arabicPeriod"/>
            </a:pPr>
            <a:r>
              <a:rPr lang="es-CL" dirty="0" smtClean="0"/>
              <a:t>Tomo el cepillo.</a:t>
            </a:r>
          </a:p>
          <a:p>
            <a:pPr marL="494100" indent="-457200">
              <a:buFont typeface="+mj-lt"/>
              <a:buAutoNum type="arabicPeriod"/>
            </a:pPr>
            <a:r>
              <a:rPr lang="es-CL" dirty="0" smtClean="0"/>
              <a:t>Abro la llave.</a:t>
            </a:r>
          </a:p>
          <a:p>
            <a:pPr marL="494100" indent="-457200">
              <a:buFont typeface="+mj-lt"/>
              <a:buAutoNum type="arabicPeriod"/>
            </a:pPr>
            <a:r>
              <a:rPr lang="es-CL" dirty="0" smtClean="0"/>
              <a:t>Mojo el cepillo.</a:t>
            </a:r>
          </a:p>
          <a:p>
            <a:pPr marL="494100" indent="-457200">
              <a:buFont typeface="+mj-lt"/>
              <a:buAutoNum type="arabicPeriod"/>
            </a:pPr>
            <a:r>
              <a:rPr lang="es-CL" dirty="0" smtClean="0"/>
              <a:t>Cierro la llave.</a:t>
            </a:r>
          </a:p>
          <a:p>
            <a:pPr marL="494100" indent="-457200">
              <a:buFont typeface="+mj-lt"/>
              <a:buAutoNum type="arabicPeriod"/>
            </a:pPr>
            <a:r>
              <a:rPr lang="es-CL" dirty="0" smtClean="0"/>
              <a:t>Abro la crema… etc.</a:t>
            </a:r>
          </a:p>
          <a:p>
            <a:pPr marL="36900" indent="0">
              <a:buNone/>
            </a:pPr>
            <a:endParaRPr lang="es-CL" dirty="0" smtClean="0"/>
          </a:p>
          <a:p>
            <a:r>
              <a:rPr lang="es-CL" dirty="0" smtClean="0"/>
              <a:t>Otros ejemplos: calculadoras, maquinaría, procesadores de texto.</a:t>
            </a:r>
          </a:p>
          <a:p>
            <a:r>
              <a:rPr lang="es-CL" dirty="0" smtClean="0"/>
              <a:t>  Pensar en otros ejemplos de programación en la vida diaria.</a:t>
            </a:r>
          </a:p>
          <a:p>
            <a:endParaRPr lang="es-CL" dirty="0"/>
          </a:p>
          <a:p>
            <a:endParaRPr lang="es-CL"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609" y="5409689"/>
            <a:ext cx="436248" cy="436248"/>
          </a:xfrm>
          <a:prstGeom prst="rect">
            <a:avLst/>
          </a:prstGeom>
        </p:spPr>
      </p:pic>
    </p:spTree>
    <p:extLst>
      <p:ext uri="{BB962C8B-B14F-4D97-AF65-F5344CB8AC3E}">
        <p14:creationId xmlns:p14="http://schemas.microsoft.com/office/powerpoint/2010/main" val="2293563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DESAFÍO</a:t>
            </a:r>
            <a:endParaRPr lang="es-CL" dirty="0"/>
          </a:p>
        </p:txBody>
      </p:sp>
      <p:sp>
        <p:nvSpPr>
          <p:cNvPr id="3" name="Marcador de contenido 2"/>
          <p:cNvSpPr>
            <a:spLocks noGrp="1"/>
          </p:cNvSpPr>
          <p:nvPr>
            <p:ph idx="1"/>
          </p:nvPr>
        </p:nvSpPr>
        <p:spPr/>
        <p:txBody>
          <a:bodyPr/>
          <a:lstStyle/>
          <a:p>
            <a:r>
              <a:rPr lang="es-CL" dirty="0" smtClean="0"/>
              <a:t>Sacar la caja de mayor peso de entre dos cajas de una bodega.</a:t>
            </a:r>
          </a:p>
          <a:p>
            <a:endParaRPr lang="es-CL" dirty="0"/>
          </a:p>
          <a:p>
            <a:r>
              <a:rPr lang="es-CL" dirty="0" smtClean="0"/>
              <a:t>Entradas:  	- Caja A.</a:t>
            </a:r>
          </a:p>
          <a:p>
            <a:pPr marL="36900" indent="0">
              <a:buNone/>
            </a:pPr>
            <a:r>
              <a:rPr lang="es-CL" dirty="0"/>
              <a:t>	</a:t>
            </a:r>
            <a:r>
              <a:rPr lang="es-CL" dirty="0" smtClean="0"/>
              <a:t>			- Caja B.</a:t>
            </a:r>
          </a:p>
          <a:p>
            <a:pPr marL="36900" indent="0">
              <a:buNone/>
            </a:pPr>
            <a:r>
              <a:rPr lang="es-CL" dirty="0"/>
              <a:t>	</a:t>
            </a:r>
            <a:r>
              <a:rPr lang="es-CL" dirty="0" smtClean="0"/>
              <a:t>			- Pesa.</a:t>
            </a:r>
          </a:p>
          <a:p>
            <a:r>
              <a:rPr lang="es-CL" dirty="0" smtClean="0"/>
              <a:t>Procesos: ????</a:t>
            </a:r>
          </a:p>
          <a:p>
            <a:endParaRPr lang="es-CL" dirty="0"/>
          </a:p>
          <a:p>
            <a:r>
              <a:rPr lang="es-CL" dirty="0" smtClean="0"/>
              <a:t>Salida: La caja de mayor peso es…</a:t>
            </a:r>
          </a:p>
        </p:txBody>
      </p:sp>
    </p:spTree>
    <p:extLst>
      <p:ext uri="{BB962C8B-B14F-4D97-AF65-F5344CB8AC3E}">
        <p14:creationId xmlns:p14="http://schemas.microsoft.com/office/powerpoint/2010/main" val="1978731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ALGORITMO: Peso de cajas</a:t>
            </a:r>
            <a:endParaRPr lang="es-CL" dirty="0"/>
          </a:p>
        </p:txBody>
      </p:sp>
      <p:sp>
        <p:nvSpPr>
          <p:cNvPr id="3" name="Marcador de contenido 2"/>
          <p:cNvSpPr>
            <a:spLocks noGrp="1"/>
          </p:cNvSpPr>
          <p:nvPr>
            <p:ph idx="1"/>
          </p:nvPr>
        </p:nvSpPr>
        <p:spPr>
          <a:xfrm>
            <a:off x="913795" y="1732449"/>
            <a:ext cx="5074881" cy="4058751"/>
          </a:xfrm>
        </p:spPr>
        <p:txBody>
          <a:bodyPr>
            <a:normAutofit fontScale="85000" lnSpcReduction="10000"/>
          </a:bodyPr>
          <a:lstStyle/>
          <a:p>
            <a:pPr marL="494100" indent="-457200">
              <a:buFont typeface="+mj-lt"/>
              <a:buAutoNum type="arabicPeriod"/>
            </a:pPr>
            <a:r>
              <a:rPr lang="es-CL" dirty="0" smtClean="0"/>
              <a:t>Tomar caja A.</a:t>
            </a:r>
          </a:p>
          <a:p>
            <a:pPr marL="494100" indent="-457200">
              <a:buFont typeface="+mj-lt"/>
              <a:buAutoNum type="arabicPeriod"/>
            </a:pPr>
            <a:r>
              <a:rPr lang="es-CL" dirty="0" smtClean="0"/>
              <a:t>Poner caja A en la pesa.</a:t>
            </a:r>
          </a:p>
          <a:p>
            <a:pPr marL="494100" indent="-457200">
              <a:buFont typeface="+mj-lt"/>
              <a:buAutoNum type="arabicPeriod"/>
            </a:pPr>
            <a:r>
              <a:rPr lang="es-CL" dirty="0" smtClean="0"/>
              <a:t>LEER el valor marcado en la pesa.</a:t>
            </a:r>
          </a:p>
          <a:p>
            <a:pPr marL="494100" indent="-457200">
              <a:buFont typeface="+mj-lt"/>
              <a:buAutoNum type="arabicPeriod"/>
            </a:pPr>
            <a:r>
              <a:rPr lang="es-CL" dirty="0" smtClean="0"/>
              <a:t>Memorizar el valor arrojado por la pesa.</a:t>
            </a:r>
          </a:p>
          <a:p>
            <a:pPr marL="494100" indent="-457200">
              <a:buFont typeface="+mj-lt"/>
              <a:buAutoNum type="arabicPeriod"/>
            </a:pPr>
            <a:r>
              <a:rPr lang="es-CL" dirty="0" smtClean="0"/>
              <a:t>Sacar la caja A.</a:t>
            </a:r>
          </a:p>
          <a:p>
            <a:pPr marL="494100" indent="-457200">
              <a:buFont typeface="+mj-lt"/>
              <a:buAutoNum type="arabicPeriod"/>
            </a:pPr>
            <a:r>
              <a:rPr lang="es-CL" dirty="0" smtClean="0"/>
              <a:t>Tomar caja B.</a:t>
            </a:r>
          </a:p>
          <a:p>
            <a:pPr marL="494100" indent="-457200">
              <a:buFont typeface="+mj-lt"/>
              <a:buAutoNum type="arabicPeriod"/>
            </a:pPr>
            <a:r>
              <a:rPr lang="es-CL" dirty="0" smtClean="0"/>
              <a:t>Poner caja B en la pesa.</a:t>
            </a:r>
          </a:p>
          <a:p>
            <a:pPr marL="494100" indent="-457200">
              <a:buFont typeface="+mj-lt"/>
              <a:buAutoNum type="arabicPeriod"/>
            </a:pPr>
            <a:r>
              <a:rPr lang="es-CL" dirty="0" smtClean="0"/>
              <a:t>LEER valor marcado en la pesa</a:t>
            </a:r>
          </a:p>
          <a:p>
            <a:pPr marL="494100" indent="-457200">
              <a:buFont typeface="+mj-lt"/>
              <a:buAutoNum type="arabicPeriod"/>
            </a:pPr>
            <a:r>
              <a:rPr lang="es-CL" dirty="0" smtClean="0"/>
              <a:t>Memorizar el valor marcado.</a:t>
            </a:r>
            <a:endParaRPr lang="es-CL" dirty="0"/>
          </a:p>
        </p:txBody>
      </p:sp>
      <p:sp>
        <p:nvSpPr>
          <p:cNvPr id="5" name="Marcador de contenido 2"/>
          <p:cNvSpPr txBox="1">
            <a:spLocks/>
          </p:cNvSpPr>
          <p:nvPr/>
        </p:nvSpPr>
        <p:spPr>
          <a:xfrm>
            <a:off x="6090676" y="1732449"/>
            <a:ext cx="5074881"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s-CL" dirty="0" smtClean="0"/>
              <a:t>10. SI el peso de caja A es MAYOR </a:t>
            </a:r>
            <a:r>
              <a:rPr lang="es-CL" dirty="0"/>
              <a:t>o</a:t>
            </a:r>
            <a:r>
              <a:rPr lang="es-CL" dirty="0" smtClean="0"/>
              <a:t> 	IGUAL que peso de caja B, 	ENTONCES llevar caja A.</a:t>
            </a:r>
          </a:p>
          <a:p>
            <a:pPr marL="36900" indent="0">
              <a:buNone/>
            </a:pPr>
            <a:r>
              <a:rPr lang="es-CL" dirty="0" smtClean="0"/>
              <a:t>11. SI el peso de caja B es MAYOR que el 	peso de caja A, ENTONCES llevar caja 	B.</a:t>
            </a:r>
            <a:endParaRPr lang="es-CL" dirty="0"/>
          </a:p>
        </p:txBody>
      </p:sp>
    </p:spTree>
    <p:extLst>
      <p:ext uri="{BB962C8B-B14F-4D97-AF65-F5344CB8AC3E}">
        <p14:creationId xmlns:p14="http://schemas.microsoft.com/office/powerpoint/2010/main" val="2195371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PSEUDOCÓDIGO</a:t>
            </a:r>
            <a:endParaRPr lang="es-CL" dirty="0"/>
          </a:p>
        </p:txBody>
      </p:sp>
      <p:sp>
        <p:nvSpPr>
          <p:cNvPr id="3" name="Marcador de contenido 2"/>
          <p:cNvSpPr>
            <a:spLocks noGrp="1"/>
          </p:cNvSpPr>
          <p:nvPr>
            <p:ph idx="1"/>
          </p:nvPr>
        </p:nvSpPr>
        <p:spPr/>
        <p:txBody>
          <a:bodyPr>
            <a:normAutofit lnSpcReduction="10000"/>
          </a:bodyPr>
          <a:lstStyle/>
          <a:p>
            <a:pPr marL="36900" indent="0">
              <a:buNone/>
            </a:pPr>
            <a:r>
              <a:rPr lang="es-CL" dirty="0" smtClean="0">
                <a:solidFill>
                  <a:schemeClr val="accent5"/>
                </a:solidFill>
              </a:rPr>
              <a:t>LEER</a:t>
            </a:r>
            <a:r>
              <a:rPr lang="es-CL" dirty="0" smtClean="0"/>
              <a:t> </a:t>
            </a:r>
            <a:r>
              <a:rPr lang="es-CL" dirty="0" err="1" smtClean="0"/>
              <a:t>Peso_A</a:t>
            </a:r>
            <a:endParaRPr lang="es-CL" dirty="0" smtClean="0"/>
          </a:p>
          <a:p>
            <a:pPr marL="36900" indent="0">
              <a:buNone/>
            </a:pPr>
            <a:r>
              <a:rPr lang="es-CL" dirty="0" smtClean="0">
                <a:solidFill>
                  <a:schemeClr val="accent5"/>
                </a:solidFill>
              </a:rPr>
              <a:t>LEER</a:t>
            </a:r>
            <a:r>
              <a:rPr lang="es-CL" dirty="0" smtClean="0"/>
              <a:t> </a:t>
            </a:r>
            <a:r>
              <a:rPr lang="es-CL" dirty="0" err="1" smtClean="0"/>
              <a:t>Peso_B</a:t>
            </a:r>
            <a:endParaRPr lang="es-CL" dirty="0" smtClean="0"/>
          </a:p>
          <a:p>
            <a:pPr marL="36900" indent="0">
              <a:buNone/>
            </a:pPr>
            <a:r>
              <a:rPr lang="es-CL" dirty="0" smtClean="0">
                <a:solidFill>
                  <a:schemeClr val="accent5"/>
                </a:solidFill>
              </a:rPr>
              <a:t>SI</a:t>
            </a:r>
            <a:r>
              <a:rPr lang="es-CL" dirty="0" smtClean="0"/>
              <a:t> (</a:t>
            </a:r>
            <a:r>
              <a:rPr lang="es-CL" dirty="0" err="1" smtClean="0"/>
              <a:t>Peso_A</a:t>
            </a:r>
            <a:r>
              <a:rPr lang="es-CL" dirty="0" smtClean="0"/>
              <a:t> &gt;= </a:t>
            </a:r>
            <a:r>
              <a:rPr lang="es-CL" dirty="0" err="1" smtClean="0"/>
              <a:t>Peso_B</a:t>
            </a:r>
            <a:r>
              <a:rPr lang="es-CL" dirty="0" smtClean="0"/>
              <a:t>) </a:t>
            </a:r>
            <a:r>
              <a:rPr lang="es-CL" dirty="0" smtClean="0">
                <a:solidFill>
                  <a:schemeClr val="accent5"/>
                </a:solidFill>
              </a:rPr>
              <a:t>ENTONCES</a:t>
            </a:r>
          </a:p>
          <a:p>
            <a:pPr marL="36900" indent="0">
              <a:buNone/>
            </a:pPr>
            <a:r>
              <a:rPr lang="es-CL" dirty="0" smtClean="0"/>
              <a:t>	</a:t>
            </a:r>
            <a:r>
              <a:rPr lang="es-CL" dirty="0" smtClean="0">
                <a:solidFill>
                  <a:schemeClr val="accent5"/>
                </a:solidFill>
              </a:rPr>
              <a:t>ESCRIBIR</a:t>
            </a:r>
            <a:r>
              <a:rPr lang="es-CL" dirty="0" smtClean="0"/>
              <a:t> </a:t>
            </a:r>
            <a:r>
              <a:rPr lang="es-CL" dirty="0" err="1" smtClean="0"/>
              <a:t>Peso_A</a:t>
            </a:r>
            <a:endParaRPr lang="es-CL" dirty="0" smtClean="0"/>
          </a:p>
          <a:p>
            <a:pPr marL="36900" indent="0">
              <a:buNone/>
            </a:pPr>
            <a:r>
              <a:rPr lang="es-CL" dirty="0" smtClean="0">
                <a:solidFill>
                  <a:schemeClr val="accent5"/>
                </a:solidFill>
              </a:rPr>
              <a:t>FINSI</a:t>
            </a:r>
          </a:p>
          <a:p>
            <a:pPr marL="36900" indent="0">
              <a:buNone/>
            </a:pPr>
            <a:endParaRPr lang="es-CL" dirty="0"/>
          </a:p>
          <a:p>
            <a:pPr marL="36900" indent="0">
              <a:buNone/>
            </a:pPr>
            <a:r>
              <a:rPr lang="es-CL" dirty="0" smtClean="0">
                <a:solidFill>
                  <a:schemeClr val="accent5"/>
                </a:solidFill>
              </a:rPr>
              <a:t>SI</a:t>
            </a:r>
            <a:r>
              <a:rPr lang="es-CL" dirty="0" smtClean="0"/>
              <a:t> (</a:t>
            </a:r>
            <a:r>
              <a:rPr lang="es-CL" dirty="0" err="1" smtClean="0"/>
              <a:t>Peso_B</a:t>
            </a:r>
            <a:r>
              <a:rPr lang="es-CL" dirty="0" smtClean="0"/>
              <a:t> &gt; </a:t>
            </a:r>
            <a:r>
              <a:rPr lang="es-CL" dirty="0" err="1" smtClean="0"/>
              <a:t>Peso_A</a:t>
            </a:r>
            <a:r>
              <a:rPr lang="es-CL" dirty="0" smtClean="0"/>
              <a:t>) </a:t>
            </a:r>
            <a:r>
              <a:rPr lang="es-CL" dirty="0" smtClean="0">
                <a:solidFill>
                  <a:schemeClr val="accent5"/>
                </a:solidFill>
              </a:rPr>
              <a:t>ENTONCES</a:t>
            </a:r>
          </a:p>
          <a:p>
            <a:pPr marL="36900" indent="0">
              <a:buNone/>
            </a:pPr>
            <a:r>
              <a:rPr lang="es-CL" dirty="0"/>
              <a:t>	</a:t>
            </a:r>
            <a:r>
              <a:rPr lang="es-CL" dirty="0" smtClean="0">
                <a:solidFill>
                  <a:schemeClr val="accent5"/>
                </a:solidFill>
              </a:rPr>
              <a:t>ESCRIBIR</a:t>
            </a:r>
            <a:r>
              <a:rPr lang="es-CL" dirty="0" smtClean="0"/>
              <a:t> </a:t>
            </a:r>
            <a:r>
              <a:rPr lang="es-CL" dirty="0" err="1" smtClean="0"/>
              <a:t>Peso_B</a:t>
            </a:r>
            <a:endParaRPr lang="es-CL" dirty="0" smtClean="0"/>
          </a:p>
          <a:p>
            <a:pPr marL="36900" indent="0">
              <a:buNone/>
            </a:pPr>
            <a:r>
              <a:rPr lang="es-CL" dirty="0" smtClean="0">
                <a:solidFill>
                  <a:schemeClr val="accent5"/>
                </a:solidFill>
              </a:rPr>
              <a:t>FINSI</a:t>
            </a:r>
          </a:p>
          <a:p>
            <a:pPr marL="36900" indent="0">
              <a:buNone/>
            </a:pPr>
            <a:endParaRPr lang="es-CL" dirty="0"/>
          </a:p>
        </p:txBody>
      </p:sp>
    </p:spTree>
    <p:extLst>
      <p:ext uri="{BB962C8B-B14F-4D97-AF65-F5344CB8AC3E}">
        <p14:creationId xmlns:p14="http://schemas.microsoft.com/office/powerpoint/2010/main" val="1472348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DEFINICIONES</a:t>
            </a:r>
            <a:endParaRPr lang="es-CL" dirty="0"/>
          </a:p>
        </p:txBody>
      </p:sp>
      <p:sp>
        <p:nvSpPr>
          <p:cNvPr id="3" name="Marcador de contenido 2"/>
          <p:cNvSpPr>
            <a:spLocks noGrp="1"/>
          </p:cNvSpPr>
          <p:nvPr>
            <p:ph idx="1"/>
          </p:nvPr>
        </p:nvSpPr>
        <p:spPr/>
        <p:txBody>
          <a:bodyPr>
            <a:normAutofit fontScale="92500" lnSpcReduction="10000"/>
          </a:bodyPr>
          <a:lstStyle/>
          <a:p>
            <a:pPr algn="just"/>
            <a:r>
              <a:rPr lang="es-CL" b="1" dirty="0" smtClean="0"/>
              <a:t>Variable</a:t>
            </a:r>
            <a:r>
              <a:rPr lang="es-CL" dirty="0" smtClean="0"/>
              <a:t>: Dato a conservar en la memoria para su utilización posterior. El valor de una variable puede cambiar.</a:t>
            </a:r>
          </a:p>
          <a:p>
            <a:pPr marL="36900" indent="0">
              <a:buNone/>
            </a:pPr>
            <a:r>
              <a:rPr lang="es-CL" dirty="0"/>
              <a:t>	</a:t>
            </a:r>
            <a:r>
              <a:rPr lang="es-CL" dirty="0" smtClean="0"/>
              <a:t>		</a:t>
            </a:r>
            <a:r>
              <a:rPr lang="es-CL" dirty="0" err="1" smtClean="0"/>
              <a:t>ej</a:t>
            </a:r>
            <a:r>
              <a:rPr lang="es-CL" dirty="0" smtClean="0"/>
              <a:t>: gato = 5</a:t>
            </a:r>
          </a:p>
          <a:p>
            <a:r>
              <a:rPr lang="es-CL" b="1" dirty="0" smtClean="0"/>
              <a:t>Constante:</a:t>
            </a:r>
            <a:r>
              <a:rPr lang="es-CL" dirty="0" smtClean="0"/>
              <a:t> Referencia a un valor que no se modifica.</a:t>
            </a:r>
          </a:p>
          <a:p>
            <a:pPr marL="36900" indent="0">
              <a:buNone/>
            </a:pPr>
            <a:r>
              <a:rPr lang="es-CL" dirty="0"/>
              <a:t>	</a:t>
            </a:r>
            <a:r>
              <a:rPr lang="es-CL" dirty="0" smtClean="0"/>
              <a:t>		</a:t>
            </a:r>
            <a:r>
              <a:rPr lang="es-CL" dirty="0" err="1" smtClean="0"/>
              <a:t>ej</a:t>
            </a:r>
            <a:r>
              <a:rPr lang="es-CL" dirty="0" smtClean="0"/>
              <a:t>: ENERO = 1</a:t>
            </a:r>
          </a:p>
          <a:p>
            <a:r>
              <a:rPr lang="es-CL" b="1" dirty="0" smtClean="0"/>
              <a:t>Literal</a:t>
            </a:r>
            <a:r>
              <a:rPr lang="es-CL" dirty="0" smtClean="0"/>
              <a:t>: Expresión de un valor. Pueden ser cadenas, números o </a:t>
            </a:r>
            <a:r>
              <a:rPr lang="es-CL" dirty="0" err="1" smtClean="0"/>
              <a:t>boleanos</a:t>
            </a:r>
            <a:r>
              <a:rPr lang="es-CL" dirty="0" smtClean="0"/>
              <a:t>.</a:t>
            </a:r>
          </a:p>
          <a:p>
            <a:pPr marL="36900" indent="0">
              <a:buNone/>
            </a:pPr>
            <a:r>
              <a:rPr lang="es-CL" dirty="0"/>
              <a:t>	</a:t>
            </a:r>
            <a:r>
              <a:rPr lang="es-CL" dirty="0" smtClean="0"/>
              <a:t>		</a:t>
            </a:r>
            <a:r>
              <a:rPr lang="es-CL" dirty="0" err="1" smtClean="0"/>
              <a:t>ej</a:t>
            </a:r>
            <a:r>
              <a:rPr lang="es-CL" dirty="0" smtClean="0"/>
              <a:t>: gato = “hola gato!”</a:t>
            </a:r>
          </a:p>
          <a:p>
            <a:pPr marL="36900" indent="0">
              <a:buNone/>
            </a:pPr>
            <a:r>
              <a:rPr lang="es-CL" dirty="0" smtClean="0"/>
              <a:t>			     puntos = 100</a:t>
            </a:r>
          </a:p>
          <a:p>
            <a:pPr marL="36900" indent="0">
              <a:buNone/>
            </a:pPr>
            <a:r>
              <a:rPr lang="es-CL" dirty="0"/>
              <a:t>	</a:t>
            </a:r>
            <a:r>
              <a:rPr lang="es-CL" dirty="0" smtClean="0"/>
              <a:t>		    </a:t>
            </a:r>
            <a:r>
              <a:rPr lang="es-CL" dirty="0" err="1" smtClean="0"/>
              <a:t>tengo_hambre</a:t>
            </a:r>
            <a:r>
              <a:rPr lang="es-CL" dirty="0" smtClean="0"/>
              <a:t> = True</a:t>
            </a:r>
          </a:p>
          <a:p>
            <a:pPr marL="36900" indent="0">
              <a:buNone/>
            </a:pPr>
            <a:r>
              <a:rPr lang="es-CL" dirty="0"/>
              <a:t>	</a:t>
            </a:r>
            <a:r>
              <a:rPr lang="es-CL" dirty="0" smtClean="0"/>
              <a:t>		</a:t>
            </a:r>
            <a:endParaRPr lang="es-CL" dirty="0"/>
          </a:p>
        </p:txBody>
      </p:sp>
    </p:spTree>
    <p:extLst>
      <p:ext uri="{BB962C8B-B14F-4D97-AF65-F5344CB8AC3E}">
        <p14:creationId xmlns:p14="http://schemas.microsoft.com/office/powerpoint/2010/main" val="24417051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DEFINICIONES</a:t>
            </a:r>
            <a:endParaRPr lang="es-CL" dirty="0"/>
          </a:p>
        </p:txBody>
      </p:sp>
      <p:sp>
        <p:nvSpPr>
          <p:cNvPr id="3" name="Marcador de contenido 2"/>
          <p:cNvSpPr>
            <a:spLocks noGrp="1"/>
          </p:cNvSpPr>
          <p:nvPr>
            <p:ph idx="1"/>
          </p:nvPr>
        </p:nvSpPr>
        <p:spPr/>
        <p:txBody>
          <a:bodyPr/>
          <a:lstStyle/>
          <a:p>
            <a:r>
              <a:rPr lang="es-CL" b="1" dirty="0" smtClean="0"/>
              <a:t>Condicional</a:t>
            </a:r>
            <a:r>
              <a:rPr lang="es-CL" dirty="0" smtClean="0"/>
              <a:t>: Forma de tomar una decisión.</a:t>
            </a:r>
          </a:p>
          <a:p>
            <a:pPr marL="0" indent="0">
              <a:buNone/>
            </a:pPr>
            <a:r>
              <a:rPr lang="es-CL" dirty="0"/>
              <a:t>	</a:t>
            </a:r>
            <a:r>
              <a:rPr lang="es-CL" dirty="0" err="1" smtClean="0"/>
              <a:t>ej</a:t>
            </a:r>
            <a:r>
              <a:rPr lang="es-CL" dirty="0" smtClean="0"/>
              <a:t>: &gt; , &lt;, SI… , == , =! </a:t>
            </a:r>
            <a:endParaRPr lang="es-CL" dirty="0"/>
          </a:p>
          <a:p>
            <a:r>
              <a:rPr lang="es-CL" b="1" dirty="0" smtClean="0"/>
              <a:t>Iteración</a:t>
            </a:r>
            <a:r>
              <a:rPr lang="es-CL" dirty="0" smtClean="0"/>
              <a:t>: Repeticiones de un paso hasta conseguir un objetivo.</a:t>
            </a:r>
            <a:endParaRPr lang="es-CL" dirty="0"/>
          </a:p>
        </p:txBody>
      </p:sp>
    </p:spTree>
    <p:extLst>
      <p:ext uri="{BB962C8B-B14F-4D97-AF65-F5344CB8AC3E}">
        <p14:creationId xmlns:p14="http://schemas.microsoft.com/office/powerpoint/2010/main" val="1166051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DIAGRAMAS DE FLUJO</a:t>
            </a:r>
            <a:endParaRPr lang="es-CL" dirty="0"/>
          </a:p>
        </p:txBody>
      </p:sp>
      <p:sp>
        <p:nvSpPr>
          <p:cNvPr id="3" name="Marcador de contenido 2"/>
          <p:cNvSpPr>
            <a:spLocks noGrp="1"/>
          </p:cNvSpPr>
          <p:nvPr>
            <p:ph idx="1"/>
          </p:nvPr>
        </p:nvSpPr>
        <p:spPr>
          <a:xfrm>
            <a:off x="913795" y="1732448"/>
            <a:ext cx="10353762" cy="5312295"/>
          </a:xfrm>
        </p:spPr>
        <p:txBody>
          <a:bodyPr>
            <a:normAutofit fontScale="92500" lnSpcReduction="10000"/>
          </a:bodyPr>
          <a:lstStyle/>
          <a:p>
            <a:pPr marL="36900" indent="0">
              <a:buNone/>
            </a:pPr>
            <a:r>
              <a:rPr lang="es-CL" dirty="0"/>
              <a:t>	</a:t>
            </a:r>
            <a:r>
              <a:rPr lang="es-CL" dirty="0" smtClean="0"/>
              <a:t>	</a:t>
            </a:r>
            <a:r>
              <a:rPr lang="es-CL" dirty="0"/>
              <a:t>	</a:t>
            </a:r>
            <a:r>
              <a:rPr lang="es-CL" dirty="0" smtClean="0"/>
              <a:t> Terminal.  													Líneas de flujo.	</a:t>
            </a:r>
          </a:p>
          <a:p>
            <a:pPr marL="36900" indent="0">
              <a:buNone/>
            </a:pPr>
            <a:endParaRPr lang="es-CL" dirty="0"/>
          </a:p>
          <a:p>
            <a:pPr marL="36900" indent="0">
              <a:buNone/>
            </a:pPr>
            <a:endParaRPr lang="es-CL" dirty="0" smtClean="0"/>
          </a:p>
          <a:p>
            <a:pPr marL="36900" indent="0">
              <a:buNone/>
            </a:pPr>
            <a:r>
              <a:rPr lang="es-CL" dirty="0"/>
              <a:t>	</a:t>
            </a:r>
            <a:r>
              <a:rPr lang="es-CL" dirty="0" smtClean="0"/>
              <a:t>		Entradas y Salidas.</a:t>
            </a:r>
          </a:p>
          <a:p>
            <a:pPr marL="36900" indent="0">
              <a:buNone/>
            </a:pPr>
            <a:endParaRPr lang="es-CL" dirty="0"/>
          </a:p>
          <a:p>
            <a:pPr marL="36900" indent="0">
              <a:buNone/>
            </a:pPr>
            <a:r>
              <a:rPr lang="es-CL" dirty="0" smtClean="0"/>
              <a:t>			Decisión.</a:t>
            </a:r>
          </a:p>
          <a:p>
            <a:pPr marL="36900" indent="0">
              <a:buNone/>
            </a:pPr>
            <a:endParaRPr lang="es-CL" dirty="0"/>
          </a:p>
          <a:p>
            <a:pPr marL="36900" indent="0">
              <a:buNone/>
            </a:pPr>
            <a:endParaRPr lang="es-CL" dirty="0" smtClean="0"/>
          </a:p>
          <a:p>
            <a:pPr marL="36900" indent="0">
              <a:buNone/>
            </a:pPr>
            <a:r>
              <a:rPr lang="es-CL" dirty="0"/>
              <a:t>	</a:t>
            </a:r>
            <a:r>
              <a:rPr lang="es-CL" dirty="0" smtClean="0"/>
              <a:t>		Proceso.</a:t>
            </a:r>
          </a:p>
          <a:p>
            <a:pPr marL="36900" indent="0">
              <a:buNone/>
            </a:pPr>
            <a:endParaRPr lang="es-CL" dirty="0"/>
          </a:p>
          <a:p>
            <a:pPr marL="36900" indent="0">
              <a:buNone/>
            </a:pPr>
            <a:r>
              <a:rPr lang="es-CL" dirty="0" smtClean="0"/>
              <a:t> </a:t>
            </a:r>
            <a:endParaRPr lang="es-CL" dirty="0"/>
          </a:p>
        </p:txBody>
      </p:sp>
      <p:sp>
        <p:nvSpPr>
          <p:cNvPr id="4" name="Elipse 3"/>
          <p:cNvSpPr/>
          <p:nvPr/>
        </p:nvSpPr>
        <p:spPr>
          <a:xfrm>
            <a:off x="1313645" y="1732449"/>
            <a:ext cx="1481070" cy="566670"/>
          </a:xfrm>
          <a:prstGeom prst="ellipse">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6" name="Conector recto de flecha 5"/>
          <p:cNvCxnSpPr/>
          <p:nvPr/>
        </p:nvCxnSpPr>
        <p:spPr>
          <a:xfrm>
            <a:off x="9040968" y="2305799"/>
            <a:ext cx="9401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Paralelogramo 6"/>
          <p:cNvSpPr/>
          <p:nvPr/>
        </p:nvSpPr>
        <p:spPr>
          <a:xfrm>
            <a:off x="1313645" y="2798056"/>
            <a:ext cx="1481070" cy="528034"/>
          </a:xfrm>
          <a:prstGeom prst="parallelogram">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Rombo 7"/>
          <p:cNvSpPr/>
          <p:nvPr/>
        </p:nvSpPr>
        <p:spPr>
          <a:xfrm>
            <a:off x="1539025" y="3761824"/>
            <a:ext cx="1030310" cy="1043189"/>
          </a:xfrm>
          <a:prstGeom prst="diamond">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Rectángulo 8"/>
          <p:cNvSpPr/>
          <p:nvPr/>
        </p:nvSpPr>
        <p:spPr>
          <a:xfrm>
            <a:off x="1313645" y="5138670"/>
            <a:ext cx="1481070" cy="695460"/>
          </a:xfrm>
          <a:prstGeom prst="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905846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dirty="0" smtClean="0"/>
              <a:t>¿POR QUÉ APRENDER PROGRAMACIÓN?</a:t>
            </a:r>
            <a:endParaRPr lang="es-CL" dirty="0"/>
          </a:p>
        </p:txBody>
      </p:sp>
      <p:sp>
        <p:nvSpPr>
          <p:cNvPr id="3" name="Marcador de contenido 2"/>
          <p:cNvSpPr>
            <a:spLocks noGrp="1"/>
          </p:cNvSpPr>
          <p:nvPr>
            <p:ph idx="1"/>
          </p:nvPr>
        </p:nvSpPr>
        <p:spPr/>
        <p:txBody>
          <a:bodyPr/>
          <a:lstStyle/>
          <a:p>
            <a:r>
              <a:rPr lang="es-CL" dirty="0" smtClean="0"/>
              <a:t>Desarrollo de la lógica                           Analizar sistemas.</a:t>
            </a:r>
          </a:p>
          <a:p>
            <a:r>
              <a:rPr lang="es-CL" dirty="0" smtClean="0"/>
              <a:t>Estimula el pensamiento abstracto.                    Visualizar, cambiar y descomponer situaciones.</a:t>
            </a:r>
          </a:p>
          <a:p>
            <a:r>
              <a:rPr lang="es-CL" dirty="0" smtClean="0"/>
              <a:t>Capacidad de comprensión y análisis.</a:t>
            </a:r>
          </a:p>
          <a:p>
            <a:r>
              <a:rPr lang="es-CL" dirty="0" smtClean="0"/>
              <a:t>Creatividad y expresión.</a:t>
            </a:r>
          </a:p>
          <a:p>
            <a:r>
              <a:rPr lang="es-CL" dirty="0" smtClean="0"/>
              <a:t>Currículum.</a:t>
            </a:r>
          </a:p>
          <a:p>
            <a:r>
              <a:rPr lang="es-CL" dirty="0" smtClean="0"/>
              <a:t>PODER CAMBIAR EL MUNDO.</a:t>
            </a:r>
            <a:endParaRPr lang="es-CL" dirty="0"/>
          </a:p>
        </p:txBody>
      </p:sp>
      <p:sp>
        <p:nvSpPr>
          <p:cNvPr id="4" name="Flecha derecha 3"/>
          <p:cNvSpPr/>
          <p:nvPr/>
        </p:nvSpPr>
        <p:spPr>
          <a:xfrm>
            <a:off x="4572000" y="1794006"/>
            <a:ext cx="978408" cy="484632"/>
          </a:xfrm>
          <a:prstGeom prst="rightArrow">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 name="Flecha derecha 4"/>
          <p:cNvSpPr/>
          <p:nvPr/>
        </p:nvSpPr>
        <p:spPr>
          <a:xfrm>
            <a:off x="6464808" y="2304327"/>
            <a:ext cx="978408" cy="484632"/>
          </a:xfrm>
          <a:prstGeom prst="rightArrow">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012" y="3088247"/>
            <a:ext cx="4144654" cy="2333759"/>
          </a:xfrm>
          <a:prstGeom prst="rect">
            <a:avLst/>
          </a:prstGeom>
        </p:spPr>
      </p:pic>
    </p:spTree>
    <p:extLst>
      <p:ext uri="{BB962C8B-B14F-4D97-AF65-F5344CB8AC3E}">
        <p14:creationId xmlns:p14="http://schemas.microsoft.com/office/powerpoint/2010/main" val="11713892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1076" y="-91044"/>
            <a:ext cx="7057622" cy="6949044"/>
          </a:xfrm>
        </p:spPr>
      </p:pic>
    </p:spTree>
    <p:extLst>
      <p:ext uri="{BB962C8B-B14F-4D97-AF65-F5344CB8AC3E}">
        <p14:creationId xmlns:p14="http://schemas.microsoft.com/office/powerpoint/2010/main" val="1774263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266" y="1"/>
            <a:ext cx="8208044" cy="6815302"/>
          </a:xfrm>
          <a:prstGeom prst="rect">
            <a:avLst/>
          </a:prstGeom>
        </p:spPr>
      </p:pic>
    </p:spTree>
    <p:extLst>
      <p:ext uri="{BB962C8B-B14F-4D97-AF65-F5344CB8AC3E}">
        <p14:creationId xmlns:p14="http://schemas.microsoft.com/office/powerpoint/2010/main" val="3548538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68238" cy="6593983"/>
          </a:xfrm>
          <a:prstGeom prst="rect">
            <a:avLst/>
          </a:prstGeom>
        </p:spPr>
      </p:pic>
    </p:spTree>
    <p:extLst>
      <p:ext uri="{BB962C8B-B14F-4D97-AF65-F5344CB8AC3E}">
        <p14:creationId xmlns:p14="http://schemas.microsoft.com/office/powerpoint/2010/main" val="124396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EJEMPLO: HTML5</a:t>
            </a:r>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3278" y="1825625"/>
            <a:ext cx="8465443" cy="4351338"/>
          </a:xfrm>
        </p:spPr>
      </p:pic>
    </p:spTree>
    <p:extLst>
      <p:ext uri="{BB962C8B-B14F-4D97-AF65-F5344CB8AC3E}">
        <p14:creationId xmlns:p14="http://schemas.microsoft.com/office/powerpoint/2010/main" val="3049597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EJEMPLO: HTML5</a:t>
            </a:r>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4135" y="1825625"/>
            <a:ext cx="8463729" cy="4351338"/>
          </a:xfrm>
        </p:spPr>
      </p:pic>
    </p:spTree>
    <p:extLst>
      <p:ext uri="{BB962C8B-B14F-4D97-AF65-F5344CB8AC3E}">
        <p14:creationId xmlns:p14="http://schemas.microsoft.com/office/powerpoint/2010/main" val="3876762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SONIC PI</a:t>
            </a:r>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439862"/>
            <a:ext cx="7739489" cy="4351338"/>
          </a:xfrm>
        </p:spPr>
      </p:pic>
      <p:sp>
        <p:nvSpPr>
          <p:cNvPr id="5" name="CuadroTexto 4"/>
          <p:cNvSpPr txBox="1"/>
          <p:nvPr/>
        </p:nvSpPr>
        <p:spPr>
          <a:xfrm>
            <a:off x="2481265" y="5791200"/>
            <a:ext cx="7074859" cy="369332"/>
          </a:xfrm>
          <a:prstGeom prst="rect">
            <a:avLst/>
          </a:prstGeom>
          <a:noFill/>
        </p:spPr>
        <p:txBody>
          <a:bodyPr wrap="square" rtlCol="0">
            <a:spAutoFit/>
          </a:bodyPr>
          <a:lstStyle/>
          <a:p>
            <a:r>
              <a:rPr lang="es-CL" dirty="0">
                <a:hlinkClick r:id="rId3"/>
              </a:rPr>
              <a:t>https://youtu.be/cydH_JAgSfg</a:t>
            </a:r>
            <a:endParaRPr lang="es-CL" dirty="0"/>
          </a:p>
        </p:txBody>
      </p:sp>
    </p:spTree>
    <p:extLst>
      <p:ext uri="{BB962C8B-B14F-4D97-AF65-F5344CB8AC3E}">
        <p14:creationId xmlns:p14="http://schemas.microsoft.com/office/powerpoint/2010/main" val="3183903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UNITY</a:t>
            </a:r>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2531" y="1825625"/>
            <a:ext cx="8266937" cy="4351338"/>
          </a:xfrm>
        </p:spPr>
      </p:pic>
    </p:spTree>
    <p:extLst>
      <p:ext uri="{BB962C8B-B14F-4D97-AF65-F5344CB8AC3E}">
        <p14:creationId xmlns:p14="http://schemas.microsoft.com/office/powerpoint/2010/main" val="790536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PROGRAMACIÓN</a:t>
            </a:r>
            <a:endParaRPr lang="es-CL" dirty="0"/>
          </a:p>
        </p:txBody>
      </p:sp>
      <p:sp>
        <p:nvSpPr>
          <p:cNvPr id="3" name="Marcador de contenido 2"/>
          <p:cNvSpPr>
            <a:spLocks noGrp="1"/>
          </p:cNvSpPr>
          <p:nvPr>
            <p:ph idx="1"/>
          </p:nvPr>
        </p:nvSpPr>
        <p:spPr/>
        <p:txBody>
          <a:bodyPr>
            <a:normAutofit fontScale="92500" lnSpcReduction="10000"/>
          </a:bodyPr>
          <a:lstStyle/>
          <a:p>
            <a:r>
              <a:rPr lang="es-CL" dirty="0" smtClean="0"/>
              <a:t>La programación es el desarrollo de algoritmos mediante algún lenguaje de programación.</a:t>
            </a:r>
          </a:p>
          <a:p>
            <a:endParaRPr lang="es-CL" dirty="0"/>
          </a:p>
          <a:p>
            <a:endParaRPr lang="es-CL" dirty="0" smtClean="0"/>
          </a:p>
          <a:p>
            <a:endParaRPr lang="es-CL" dirty="0"/>
          </a:p>
          <a:p>
            <a:endParaRPr lang="es-CL" dirty="0" smtClean="0"/>
          </a:p>
          <a:p>
            <a:endParaRPr lang="es-CL" dirty="0"/>
          </a:p>
          <a:p>
            <a:r>
              <a:rPr lang="es-CL" dirty="0" smtClean="0"/>
              <a:t>Entrada: Son los datos que se ingresan.</a:t>
            </a:r>
          </a:p>
          <a:p>
            <a:r>
              <a:rPr lang="es-CL" dirty="0" smtClean="0"/>
              <a:t>Procesos: Tareas de forma secuencial y ordenada.</a:t>
            </a:r>
          </a:p>
          <a:p>
            <a:r>
              <a:rPr lang="es-CL" dirty="0" smtClean="0"/>
              <a:t>Salida: Resultados.</a:t>
            </a:r>
          </a:p>
          <a:p>
            <a:pPr marL="36900" indent="0">
              <a:buNone/>
            </a:pPr>
            <a:endParaRPr lang="es-CL" dirty="0" smtClean="0"/>
          </a:p>
          <a:p>
            <a:pPr marL="36900" indent="0">
              <a:buNone/>
            </a:pPr>
            <a:endParaRPr lang="es-CL" dirty="0"/>
          </a:p>
          <a:p>
            <a:pPr marL="36900" indent="0">
              <a:buNone/>
            </a:pPr>
            <a:endParaRPr lang="es-CL" dirty="0" smtClean="0"/>
          </a:p>
          <a:p>
            <a:pPr marL="36900" indent="0">
              <a:buNone/>
            </a:pPr>
            <a:endParaRPr lang="es-CL" dirty="0"/>
          </a:p>
          <a:p>
            <a:pPr marL="36900" indent="0">
              <a:buNone/>
            </a:pPr>
            <a:endParaRPr lang="es-CL" dirty="0"/>
          </a:p>
        </p:txBody>
      </p:sp>
      <p:sp>
        <p:nvSpPr>
          <p:cNvPr id="4" name="Rectángulo redondeado 3"/>
          <p:cNvSpPr/>
          <p:nvPr/>
        </p:nvSpPr>
        <p:spPr>
          <a:xfrm>
            <a:off x="1429555" y="2884868"/>
            <a:ext cx="2125014" cy="1120462"/>
          </a:xfrm>
          <a:prstGeom prst="round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1"/>
                </a:solidFill>
              </a:rPr>
              <a:t>Entrada</a:t>
            </a:r>
            <a:endParaRPr lang="es-CL" dirty="0">
              <a:solidFill>
                <a:schemeClr val="tx1"/>
              </a:solidFill>
            </a:endParaRPr>
          </a:p>
        </p:txBody>
      </p:sp>
      <p:sp>
        <p:nvSpPr>
          <p:cNvPr id="5" name="Rectángulo redondeado 4"/>
          <p:cNvSpPr/>
          <p:nvPr/>
        </p:nvSpPr>
        <p:spPr>
          <a:xfrm>
            <a:off x="4672885" y="2884868"/>
            <a:ext cx="2125014" cy="1120462"/>
          </a:xfrm>
          <a:prstGeom prst="round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1"/>
                </a:solidFill>
              </a:rPr>
              <a:t>Procesos</a:t>
            </a:r>
            <a:endParaRPr lang="es-CL" dirty="0">
              <a:solidFill>
                <a:schemeClr val="tx1"/>
              </a:solidFill>
            </a:endParaRPr>
          </a:p>
        </p:txBody>
      </p:sp>
      <p:sp>
        <p:nvSpPr>
          <p:cNvPr id="6" name="Rectángulo redondeado 5"/>
          <p:cNvSpPr/>
          <p:nvPr/>
        </p:nvSpPr>
        <p:spPr>
          <a:xfrm>
            <a:off x="8111543" y="2897747"/>
            <a:ext cx="2125014" cy="1120462"/>
          </a:xfrm>
          <a:prstGeom prst="round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1"/>
                </a:solidFill>
              </a:rPr>
              <a:t>Salida</a:t>
            </a:r>
            <a:endParaRPr lang="es-CL" dirty="0">
              <a:solidFill>
                <a:schemeClr val="tx1"/>
              </a:solidFill>
            </a:endParaRPr>
          </a:p>
        </p:txBody>
      </p:sp>
      <p:cxnSp>
        <p:nvCxnSpPr>
          <p:cNvPr id="8" name="Conector recto de flecha 7"/>
          <p:cNvCxnSpPr/>
          <p:nvPr/>
        </p:nvCxnSpPr>
        <p:spPr>
          <a:xfrm>
            <a:off x="3706969" y="3445099"/>
            <a:ext cx="8263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a:off x="7040451" y="3457978"/>
            <a:ext cx="8263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0062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CÓMO FUNCIONA</a:t>
            </a:r>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0845" y="1825625"/>
            <a:ext cx="7730309" cy="4351338"/>
          </a:xfrm>
        </p:spPr>
      </p:pic>
    </p:spTree>
    <p:extLst>
      <p:ext uri="{BB962C8B-B14F-4D97-AF65-F5344CB8AC3E}">
        <p14:creationId xmlns:p14="http://schemas.microsoft.com/office/powerpoint/2010/main" val="63659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CÓMO FUNCIONA</a:t>
            </a:r>
            <a:endParaRPr lang="es-CL"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9847" y="1825625"/>
            <a:ext cx="6512306" cy="4351338"/>
          </a:xfrm>
        </p:spPr>
      </p:pic>
    </p:spTree>
    <p:extLst>
      <p:ext uri="{BB962C8B-B14F-4D97-AF65-F5344CB8AC3E}">
        <p14:creationId xmlns:p14="http://schemas.microsoft.com/office/powerpoint/2010/main" val="1930673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TotalTime>
  <Words>487</Words>
  <Application>Microsoft Office PowerPoint</Application>
  <PresentationFormat>Panorámica</PresentationFormat>
  <Paragraphs>118</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Calibri</vt:lpstr>
      <vt:lpstr>Calibri Light</vt:lpstr>
      <vt:lpstr>Wingdings 2</vt:lpstr>
      <vt:lpstr>Tema de Office</vt:lpstr>
      <vt:lpstr>TALLER DE PROGRAMACIÓN</vt:lpstr>
      <vt:lpstr>¿POR QUÉ APRENDER PROGRAMACIÓN?</vt:lpstr>
      <vt:lpstr>EJEMPLO: HTML5</vt:lpstr>
      <vt:lpstr>EJEMPLO: HTML5</vt:lpstr>
      <vt:lpstr>SONIC PI</vt:lpstr>
      <vt:lpstr>UNITY</vt:lpstr>
      <vt:lpstr>PROGRAMACIÓN</vt:lpstr>
      <vt:lpstr>CÓMO FUNCIONA</vt:lpstr>
      <vt:lpstr>CÓMO FUNCIONA</vt:lpstr>
      <vt:lpstr>DEFINICIONES</vt:lpstr>
      <vt:lpstr>LENGUAJES</vt:lpstr>
      <vt:lpstr>ALGORITMO</vt:lpstr>
      <vt:lpstr>PROGRAMACIÓN EN LA VIDA DIARIA</vt:lpstr>
      <vt:lpstr>DESAFÍO</vt:lpstr>
      <vt:lpstr>ALGORITMO: Peso de cajas</vt:lpstr>
      <vt:lpstr>PSEUDOCÓDIGO</vt:lpstr>
      <vt:lpstr>DEFINICIONES</vt:lpstr>
      <vt:lpstr>DEFINICIONES</vt:lpstr>
      <vt:lpstr>DIAGRAMAS DE FLUJO</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DE PROGRAMACIÓN</dc:title>
  <dc:creator>Paltoko</dc:creator>
  <cp:lastModifiedBy>Paltoko</cp:lastModifiedBy>
  <cp:revision>59</cp:revision>
  <dcterms:created xsi:type="dcterms:W3CDTF">2016-07-15T19:54:07Z</dcterms:created>
  <dcterms:modified xsi:type="dcterms:W3CDTF">2016-08-24T21:10:04Z</dcterms:modified>
</cp:coreProperties>
</file>