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5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2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80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759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67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75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003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14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788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512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00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574B-FE15-4F78-899E-3747D517B256}" type="datetimeFigureOut">
              <a:rPr lang="es-CL" smtClean="0"/>
              <a:t>27-10-2016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9CFC-8A7C-4230-BC27-AF8B7A382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645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App </a:t>
            </a:r>
            <a:r>
              <a:rPr lang="es-CL" dirty="0" err="1" smtClean="0"/>
              <a:t>Lab</a:t>
            </a:r>
            <a:r>
              <a:rPr lang="es-CL" dirty="0" smtClean="0"/>
              <a:t>:</a:t>
            </a:r>
            <a:br>
              <a:rPr lang="es-CL" dirty="0" smtClean="0"/>
            </a:br>
            <a:r>
              <a:rPr lang="es-CL" dirty="0" smtClean="0"/>
              <a:t>Calculadora de ecuaciones de segundo grado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NETLAND SCHOOL  - 2016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91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 de variables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//para declarar una variable, se empieza con la palabra reservada “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”.</a:t>
            </a:r>
          </a:p>
          <a:p>
            <a:pPr marL="0" indent="0">
              <a:buNone/>
            </a:pPr>
            <a:r>
              <a:rPr lang="es-CL" dirty="0" err="1" smtClean="0">
                <a:solidFill>
                  <a:srgbClr val="6600CC"/>
                </a:solidFill>
              </a:rPr>
              <a:t>var</a:t>
            </a:r>
            <a:r>
              <a:rPr lang="es-CL" dirty="0" smtClean="0"/>
              <a:t> gato = </a:t>
            </a:r>
            <a:r>
              <a:rPr lang="es-CL" dirty="0" smtClean="0">
                <a:solidFill>
                  <a:srgbClr val="0070C0"/>
                </a:solidFill>
              </a:rPr>
              <a:t>0</a:t>
            </a:r>
            <a:r>
              <a:rPr lang="es-CL" dirty="0" smtClean="0"/>
              <a:t>;</a:t>
            </a:r>
          </a:p>
          <a:p>
            <a:pPr marL="0" indent="0">
              <a:buNone/>
            </a:pPr>
            <a:r>
              <a:rPr lang="es-CL" dirty="0" err="1" smtClean="0">
                <a:solidFill>
                  <a:srgbClr val="6600CC"/>
                </a:solidFill>
              </a:rPr>
              <a:t>var</a:t>
            </a:r>
            <a:r>
              <a:rPr lang="es-CL" dirty="0" smtClean="0">
                <a:solidFill>
                  <a:srgbClr val="6600CC"/>
                </a:solidFill>
              </a:rPr>
              <a:t> </a:t>
            </a:r>
            <a:r>
              <a:rPr lang="es-CL" dirty="0" smtClean="0"/>
              <a:t>perro = </a:t>
            </a:r>
            <a:r>
              <a:rPr lang="es-CL" dirty="0" smtClean="0">
                <a:solidFill>
                  <a:srgbClr val="0070C0"/>
                </a:solidFill>
              </a:rPr>
              <a:t>5</a:t>
            </a:r>
            <a:r>
              <a:rPr lang="es-CL" dirty="0" smtClean="0"/>
              <a:t>;</a:t>
            </a:r>
          </a:p>
          <a:p>
            <a:pPr marL="0" indent="0">
              <a:buNone/>
            </a:pPr>
            <a:r>
              <a:rPr lang="es-CL" dirty="0" err="1">
                <a:solidFill>
                  <a:srgbClr val="6600CC"/>
                </a:solidFill>
              </a:rPr>
              <a:t>v</a:t>
            </a:r>
            <a:r>
              <a:rPr lang="es-CL" dirty="0" err="1" smtClean="0">
                <a:solidFill>
                  <a:srgbClr val="6600CC"/>
                </a:solidFill>
              </a:rPr>
              <a:t>ar</a:t>
            </a:r>
            <a:r>
              <a:rPr lang="es-CL" dirty="0" smtClean="0"/>
              <a:t> resultado = gato + perro + </a:t>
            </a:r>
            <a:r>
              <a:rPr lang="es-CL" dirty="0" smtClean="0">
                <a:solidFill>
                  <a:srgbClr val="0070C0"/>
                </a:solidFill>
              </a:rPr>
              <a:t>1</a:t>
            </a:r>
            <a:r>
              <a:rPr lang="es-CL" dirty="0" smtClean="0"/>
              <a:t>;</a:t>
            </a:r>
          </a:p>
          <a:p>
            <a:pPr marL="0" indent="0">
              <a:buNone/>
            </a:pPr>
            <a:r>
              <a:rPr lang="es-CL" dirty="0">
                <a:solidFill>
                  <a:srgbClr val="6600CC"/>
                </a:solidFill>
              </a:rPr>
              <a:t>c</a:t>
            </a:r>
            <a:r>
              <a:rPr lang="es-CL" dirty="0" smtClean="0">
                <a:solidFill>
                  <a:srgbClr val="6600CC"/>
                </a:solidFill>
              </a:rPr>
              <a:t>onsole.log</a:t>
            </a:r>
            <a:r>
              <a:rPr lang="es-CL" dirty="0" smtClean="0"/>
              <a:t>(resultado);</a:t>
            </a:r>
          </a:p>
          <a:p>
            <a:pPr marL="0" indent="0">
              <a:buNone/>
            </a:pPr>
            <a:r>
              <a:rPr lang="es-CL" dirty="0" smtClean="0"/>
              <a:t> </a:t>
            </a:r>
          </a:p>
          <a:p>
            <a:pPr marL="0" indent="0">
              <a:buNone/>
            </a:pP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// ahora el valor de la variable “resultado” es 6.</a:t>
            </a:r>
          </a:p>
          <a:p>
            <a:pPr marL="0" indent="0">
              <a:buNone/>
            </a:pP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// console.log(variable) funciona como el ESCRIBIR o imprimir en pantalla.</a:t>
            </a:r>
          </a:p>
          <a:p>
            <a:pPr marL="0" indent="0">
              <a:buNone/>
            </a:pP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// *** prueben el ejemplo en App </a:t>
            </a:r>
            <a:r>
              <a:rPr lang="es-CL" dirty="0" err="1" smtClean="0">
                <a:solidFill>
                  <a:schemeClr val="accent6">
                    <a:lumMod val="75000"/>
                  </a:schemeClr>
                </a:solidFill>
              </a:rPr>
              <a:t>Lab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 ***.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482"/>
            <a:ext cx="11982010" cy="504851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171942"/>
            <a:ext cx="10515600" cy="1325563"/>
          </a:xfrm>
        </p:spPr>
        <p:txBody>
          <a:bodyPr/>
          <a:lstStyle/>
          <a:p>
            <a:r>
              <a:rPr lang="es-CL" dirty="0" smtClean="0"/>
              <a:t>* Pueden utilizar los bloques o el modo texto.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73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264"/>
            <a:ext cx="12192000" cy="567173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-1" y="171943"/>
            <a:ext cx="11938715" cy="1014322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Podemos ocupar las variables para otras operaciones.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78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COMPARACIONES : IF, ELSE IF Y ELSE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 Para hacer comparaciones utilizamos los “si” (</a:t>
            </a:r>
            <a:r>
              <a:rPr lang="es-CL" dirty="0" err="1" smtClean="0"/>
              <a:t>if</a:t>
            </a:r>
            <a:r>
              <a:rPr lang="es-CL" dirty="0" smtClean="0"/>
              <a:t>) y “sino” (</a:t>
            </a:r>
            <a:r>
              <a:rPr lang="es-CL" dirty="0" err="1" smtClean="0"/>
              <a:t>else</a:t>
            </a:r>
            <a:r>
              <a:rPr lang="es-CL" dirty="0" smtClean="0"/>
              <a:t>).</a:t>
            </a:r>
          </a:p>
          <a:p>
            <a:pPr marL="0" indent="0">
              <a:buNone/>
            </a:pPr>
            <a:r>
              <a:rPr lang="es-CL" dirty="0" smtClean="0"/>
              <a:t>Se comprueba lo que está dentro del paréntesis () si es verdadero o falso. En caso que sea verdadero, se ejecutan las instrucciones dentro de los paréntesis de llaves { } .</a:t>
            </a:r>
          </a:p>
          <a:p>
            <a:pPr marL="0" indent="0">
              <a:buNone/>
            </a:pPr>
            <a:r>
              <a:rPr lang="es-CL" dirty="0" smtClean="0"/>
              <a:t>EJEMPLO -&gt;</a:t>
            </a:r>
          </a:p>
        </p:txBody>
      </p:sp>
    </p:spTree>
    <p:extLst>
      <p:ext uri="{BB962C8B-B14F-4D97-AF65-F5344CB8AC3E}">
        <p14:creationId xmlns:p14="http://schemas.microsoft.com/office/powerpoint/2010/main" val="38884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 </a:t>
            </a:r>
            <a:r>
              <a:rPr lang="es-CL" dirty="0" err="1" smtClean="0"/>
              <a:t>if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>
                <a:solidFill>
                  <a:srgbClr val="6600CC"/>
                </a:solidFill>
              </a:rPr>
              <a:t>v</a:t>
            </a:r>
            <a:r>
              <a:rPr lang="es-CL" dirty="0" err="1" smtClean="0">
                <a:solidFill>
                  <a:srgbClr val="6600CC"/>
                </a:solidFill>
              </a:rPr>
              <a:t>ar</a:t>
            </a:r>
            <a:r>
              <a:rPr lang="es-CL" dirty="0" smtClean="0"/>
              <a:t> hola = </a:t>
            </a:r>
            <a:r>
              <a:rPr lang="es-CL" dirty="0" smtClean="0">
                <a:solidFill>
                  <a:srgbClr val="0070C0"/>
                </a:solidFill>
              </a:rPr>
              <a:t>10</a:t>
            </a:r>
            <a:r>
              <a:rPr lang="es-CL" dirty="0" smtClean="0"/>
              <a:t>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 smtClean="0">
                <a:solidFill>
                  <a:srgbClr val="6600CC"/>
                </a:solidFill>
              </a:rPr>
              <a:t>If</a:t>
            </a:r>
            <a:r>
              <a:rPr lang="es-CL" dirty="0" smtClean="0"/>
              <a:t> (hola &lt; </a:t>
            </a:r>
            <a:r>
              <a:rPr lang="es-CL" dirty="0" smtClean="0">
                <a:solidFill>
                  <a:srgbClr val="0070C0"/>
                </a:solidFill>
              </a:rPr>
              <a:t>15</a:t>
            </a:r>
            <a:r>
              <a:rPr lang="es-CL" dirty="0" smtClean="0"/>
              <a:t>){</a:t>
            </a:r>
          </a:p>
          <a:p>
            <a:pPr marL="0" indent="0">
              <a:buNone/>
            </a:pPr>
            <a:r>
              <a:rPr lang="es-CL" dirty="0" smtClean="0"/>
              <a:t>   </a:t>
            </a:r>
            <a:r>
              <a:rPr lang="es-CL" dirty="0" smtClean="0">
                <a:solidFill>
                  <a:srgbClr val="6600CC"/>
                </a:solidFill>
              </a:rPr>
              <a:t>console.log</a:t>
            </a:r>
            <a:r>
              <a:rPr lang="es-CL" dirty="0" smtClean="0"/>
              <a:t>(“</a:t>
            </a:r>
            <a:r>
              <a:rPr lang="es-CL" dirty="0" smtClean="0">
                <a:solidFill>
                  <a:srgbClr val="0070C0"/>
                </a:solidFill>
              </a:rPr>
              <a:t>hola es menor que 15</a:t>
            </a:r>
            <a:r>
              <a:rPr lang="es-CL" dirty="0" smtClean="0"/>
              <a:t>”);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}</a:t>
            </a:r>
            <a:endParaRPr lang="es-CL" dirty="0"/>
          </a:p>
        </p:txBody>
      </p:sp>
      <p:cxnSp>
        <p:nvCxnSpPr>
          <p:cNvPr id="5" name="Conector angular 4"/>
          <p:cNvCxnSpPr/>
          <p:nvPr/>
        </p:nvCxnSpPr>
        <p:spPr>
          <a:xfrm flipV="1">
            <a:off x="1957589" y="2866409"/>
            <a:ext cx="5460642" cy="631066"/>
          </a:xfrm>
          <a:prstGeom prst="bentConnector3">
            <a:avLst>
              <a:gd name="adj1" fmla="val -23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errar llave 8"/>
          <p:cNvSpPr/>
          <p:nvPr/>
        </p:nvSpPr>
        <p:spPr>
          <a:xfrm rot="16200000">
            <a:off x="1790163" y="3008078"/>
            <a:ext cx="334851" cy="1313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/>
          <p:cNvSpPr txBox="1"/>
          <p:nvPr/>
        </p:nvSpPr>
        <p:spPr>
          <a:xfrm>
            <a:off x="7675808" y="2665927"/>
            <a:ext cx="310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condición</a:t>
            </a:r>
            <a:endParaRPr lang="es-CL" dirty="0"/>
          </a:p>
        </p:txBody>
      </p:sp>
      <p:sp>
        <p:nvSpPr>
          <p:cNvPr id="11" name="Rectángulo 10"/>
          <p:cNvSpPr/>
          <p:nvPr/>
        </p:nvSpPr>
        <p:spPr>
          <a:xfrm>
            <a:off x="7611414" y="2562896"/>
            <a:ext cx="1262130" cy="515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errar llave 11"/>
          <p:cNvSpPr/>
          <p:nvPr/>
        </p:nvSpPr>
        <p:spPr>
          <a:xfrm>
            <a:off x="6645499" y="3832327"/>
            <a:ext cx="231819" cy="1396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7173532" y="3953814"/>
            <a:ext cx="3734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SI (hola &lt; 15) ENTONCES</a:t>
            </a:r>
          </a:p>
          <a:p>
            <a:r>
              <a:rPr lang="es-CL" dirty="0" smtClean="0"/>
              <a:t>      ESCRIBIR “hola es menor que 15”</a:t>
            </a:r>
          </a:p>
          <a:p>
            <a:r>
              <a:rPr lang="es-CL" dirty="0" smtClean="0"/>
              <a:t>FIN SI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39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Mismo ejemplo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" y="1690688"/>
            <a:ext cx="11908666" cy="51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1879" cy="1325563"/>
          </a:xfrm>
        </p:spPr>
        <p:txBody>
          <a:bodyPr/>
          <a:lstStyle/>
          <a:p>
            <a:r>
              <a:rPr lang="es-CL" dirty="0" smtClean="0"/>
              <a:t>Ahora no imprime, porque la condición no se cumple.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85783"/>
            <a:ext cx="12054625" cy="50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ELSE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 smtClean="0"/>
              <a:t>ELSE “sino” se ejecuta cuando una condición es falsa. Ejemplo: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>
                <a:solidFill>
                  <a:srgbClr val="6600CC"/>
                </a:solidFill>
              </a:rPr>
              <a:t>v</a:t>
            </a:r>
            <a:r>
              <a:rPr lang="es-CL" dirty="0" err="1" smtClean="0">
                <a:solidFill>
                  <a:srgbClr val="6600CC"/>
                </a:solidFill>
              </a:rPr>
              <a:t>ar</a:t>
            </a:r>
            <a:r>
              <a:rPr lang="es-CL" dirty="0" smtClean="0"/>
              <a:t> ojo = </a:t>
            </a:r>
            <a:r>
              <a:rPr lang="es-CL" dirty="0" smtClean="0">
                <a:solidFill>
                  <a:srgbClr val="0070C0"/>
                </a:solidFill>
              </a:rPr>
              <a:t>77</a:t>
            </a:r>
            <a:r>
              <a:rPr lang="es-CL" dirty="0" smtClean="0"/>
              <a:t>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 smtClean="0">
                <a:solidFill>
                  <a:srgbClr val="6600CC"/>
                </a:solidFill>
              </a:rPr>
              <a:t>If</a:t>
            </a:r>
            <a:r>
              <a:rPr lang="es-CL" dirty="0" smtClean="0"/>
              <a:t>(ojo &lt; </a:t>
            </a:r>
            <a:r>
              <a:rPr lang="es-CL" dirty="0" smtClean="0">
                <a:solidFill>
                  <a:srgbClr val="0070C0"/>
                </a:solidFill>
              </a:rPr>
              <a:t>10</a:t>
            </a:r>
            <a:r>
              <a:rPr lang="es-CL" dirty="0" smtClean="0"/>
              <a:t>){</a:t>
            </a:r>
          </a:p>
          <a:p>
            <a:pPr marL="0" indent="0">
              <a:buNone/>
            </a:pPr>
            <a:r>
              <a:rPr lang="es-CL" dirty="0" smtClean="0"/>
              <a:t>    </a:t>
            </a:r>
            <a:r>
              <a:rPr lang="es-CL" dirty="0" smtClean="0">
                <a:solidFill>
                  <a:srgbClr val="6600CC"/>
                </a:solidFill>
              </a:rPr>
              <a:t>console.log</a:t>
            </a:r>
            <a:r>
              <a:rPr lang="es-CL" dirty="0" smtClean="0"/>
              <a:t>(“</a:t>
            </a:r>
            <a:r>
              <a:rPr lang="es-CL" dirty="0" smtClean="0">
                <a:solidFill>
                  <a:srgbClr val="0070C0"/>
                </a:solidFill>
              </a:rPr>
              <a:t>ojo es menor que 10</a:t>
            </a:r>
            <a:r>
              <a:rPr lang="es-CL" dirty="0" smtClean="0"/>
              <a:t>”);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}</a:t>
            </a:r>
            <a:r>
              <a:rPr lang="es-CL" dirty="0" err="1" smtClean="0">
                <a:solidFill>
                  <a:srgbClr val="6600CC"/>
                </a:solidFill>
              </a:rPr>
              <a:t>else</a:t>
            </a:r>
            <a:r>
              <a:rPr lang="es-CL" dirty="0" smtClean="0"/>
              <a:t>{</a:t>
            </a:r>
          </a:p>
          <a:p>
            <a:pPr marL="0" indent="0">
              <a:buNone/>
            </a:pPr>
            <a:r>
              <a:rPr lang="es-CL" dirty="0" smtClean="0"/>
              <a:t>    </a:t>
            </a:r>
            <a:r>
              <a:rPr lang="es-CL" dirty="0" smtClean="0">
                <a:solidFill>
                  <a:srgbClr val="6600CC"/>
                </a:solidFill>
              </a:rPr>
              <a:t>console.log</a:t>
            </a:r>
            <a:r>
              <a:rPr lang="es-CL" dirty="0" smtClean="0"/>
              <a:t>(“</a:t>
            </a:r>
            <a:r>
              <a:rPr lang="es-CL" dirty="0" smtClean="0">
                <a:solidFill>
                  <a:srgbClr val="0070C0"/>
                </a:solidFill>
              </a:rPr>
              <a:t>ojo es mayor o igual que 10</a:t>
            </a:r>
            <a:r>
              <a:rPr lang="es-CL" dirty="0" smtClean="0"/>
              <a:t>”);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}</a:t>
            </a:r>
            <a:endParaRPr lang="es-CL" dirty="0"/>
          </a:p>
        </p:txBody>
      </p:sp>
      <p:sp>
        <p:nvSpPr>
          <p:cNvPr id="4" name="Cerrar llave 3"/>
          <p:cNvSpPr/>
          <p:nvPr/>
        </p:nvSpPr>
        <p:spPr>
          <a:xfrm>
            <a:off x="7534141" y="3734873"/>
            <a:ext cx="296214" cy="2137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7830355" y="3734873"/>
            <a:ext cx="4134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SI (ojo &lt; 10) ENTONCES</a:t>
            </a:r>
          </a:p>
          <a:p>
            <a:r>
              <a:rPr lang="es-CL" dirty="0"/>
              <a:t> </a:t>
            </a:r>
            <a:r>
              <a:rPr lang="es-CL" dirty="0" smtClean="0"/>
              <a:t>    ESCRIBIR “ojo es menor que 10”</a:t>
            </a:r>
          </a:p>
          <a:p>
            <a:r>
              <a:rPr lang="es-CL" dirty="0" smtClean="0"/>
              <a:t>SINO</a:t>
            </a:r>
          </a:p>
          <a:p>
            <a:r>
              <a:rPr lang="es-CL" dirty="0"/>
              <a:t> </a:t>
            </a:r>
            <a:r>
              <a:rPr lang="es-CL" dirty="0" smtClean="0"/>
              <a:t>    ESCRIBIR “ojo es mayor o igual que 10”</a:t>
            </a:r>
          </a:p>
          <a:p>
            <a:r>
              <a:rPr lang="es-CL" dirty="0" smtClean="0"/>
              <a:t>FIN SI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188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r>
              <a:rPr lang="es-CL" dirty="0" smtClean="0"/>
              <a:t>Ejemplo ELSE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6" y="1477839"/>
            <a:ext cx="11565228" cy="53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ELSE IF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" y="1455714"/>
            <a:ext cx="11753665" cy="49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Primera parte: diseño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7" y="1819476"/>
            <a:ext cx="11365827" cy="484486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171977" y="1957589"/>
            <a:ext cx="759854" cy="412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0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026"/>
            <a:ext cx="11883421" cy="5017833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2189408" y="2614411"/>
            <a:ext cx="2949262" cy="211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Nube 9"/>
          <p:cNvSpPr/>
          <p:nvPr/>
        </p:nvSpPr>
        <p:spPr>
          <a:xfrm>
            <a:off x="7675809" y="2781837"/>
            <a:ext cx="3464417" cy="270456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“id” sirven para identificar elementos, como las pantallas, botones y etiquetas.</a:t>
            </a:r>
            <a:endParaRPr lang="es-C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84408" y="133305"/>
            <a:ext cx="10515600" cy="1325563"/>
          </a:xfrm>
        </p:spPr>
        <p:txBody>
          <a:bodyPr/>
          <a:lstStyle/>
          <a:p>
            <a:r>
              <a:rPr lang="es-CL" dirty="0" smtClean="0"/>
              <a:t>Pantalla Inicio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71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9204"/>
            <a:ext cx="12320755" cy="519386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1828800" y="2369713"/>
            <a:ext cx="3528811" cy="1429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Nube 7"/>
          <p:cNvSpPr/>
          <p:nvPr/>
        </p:nvSpPr>
        <p:spPr>
          <a:xfrm>
            <a:off x="7675809" y="2781837"/>
            <a:ext cx="3464417" cy="270456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pueden ajustar colores y tamaños de los elementos, cambiando sus propiedades.</a:t>
            </a:r>
            <a:endParaRPr lang="es-C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83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Pantalla Calcular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768"/>
            <a:ext cx="12192000" cy="5152304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2305318" y="2897746"/>
            <a:ext cx="2975020" cy="115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ube 6"/>
          <p:cNvSpPr/>
          <p:nvPr/>
        </p:nvSpPr>
        <p:spPr>
          <a:xfrm>
            <a:off x="7889383" y="3168204"/>
            <a:ext cx="3464417" cy="270456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esta pantalla, los usuarios ingresan los valores para “a”, “b” y “c” dentro de los cuadros de texto (</a:t>
            </a:r>
            <a:r>
              <a:rPr lang="es-CL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Input).</a:t>
            </a:r>
            <a:endParaRPr lang="es-C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78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5"/>
            <a:ext cx="12093262" cy="5648243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>
            <a:off x="1712890" y="3129566"/>
            <a:ext cx="3631842" cy="1004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7637172" y="3374265"/>
            <a:ext cx="2421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valorB</a:t>
            </a:r>
            <a:endParaRPr lang="es-CL" dirty="0" smtClean="0"/>
          </a:p>
          <a:p>
            <a:r>
              <a:rPr lang="es-CL" dirty="0" err="1" smtClean="0"/>
              <a:t>valorC</a:t>
            </a:r>
            <a:endParaRPr lang="es-CL" dirty="0" smtClean="0"/>
          </a:p>
          <a:p>
            <a:endParaRPr lang="es-CL" dirty="0"/>
          </a:p>
          <a:p>
            <a:r>
              <a:rPr lang="es-CL" dirty="0" err="1" smtClean="0"/>
              <a:t>botonCalcular</a:t>
            </a:r>
            <a:endParaRPr lang="es-CL" dirty="0" smtClean="0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1584101" y="3593206"/>
            <a:ext cx="6143223" cy="981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1596980" y="3876541"/>
            <a:ext cx="6130344" cy="1043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1880315" y="4353059"/>
            <a:ext cx="5756857" cy="1352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Pantalla resultados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5" y="1690688"/>
            <a:ext cx="12037451" cy="507072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2215166" y="3271234"/>
            <a:ext cx="3181082" cy="1532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ube 6"/>
          <p:cNvSpPr/>
          <p:nvPr/>
        </p:nvSpPr>
        <p:spPr>
          <a:xfrm>
            <a:off x="7889383" y="3168204"/>
            <a:ext cx="3464417" cy="270456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Aquí se verán los resultados. Para esto usamos etiquetas (</a:t>
            </a:r>
            <a:r>
              <a:rPr lang="es-C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 las cuales les asignaremos el valor de los cálculos más adelante.</a:t>
            </a:r>
            <a:endParaRPr lang="es-C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2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78" y="776770"/>
            <a:ext cx="12231878" cy="5166759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1506828" y="2305318"/>
            <a:ext cx="3837904" cy="1378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023538" y="2483029"/>
            <a:ext cx="190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resultado2</a:t>
            </a:r>
          </a:p>
          <a:p>
            <a:endParaRPr lang="es-CL" dirty="0"/>
          </a:p>
          <a:p>
            <a:endParaRPr lang="es-CL" dirty="0" smtClean="0"/>
          </a:p>
          <a:p>
            <a:r>
              <a:rPr lang="es-CL" dirty="0" err="1" smtClean="0"/>
              <a:t>botonReiniciar</a:t>
            </a:r>
            <a:endParaRPr lang="es-CL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1506828" y="2640169"/>
            <a:ext cx="6516710" cy="1506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1687132" y="3515932"/>
            <a:ext cx="6336406" cy="1416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Repaso de variables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¿Cómo funcionan las variables?</a:t>
            </a:r>
          </a:p>
          <a:p>
            <a:pPr marL="457200" lvl="1" indent="0">
              <a:buNone/>
            </a:pPr>
            <a:r>
              <a:rPr lang="es-CL" dirty="0" smtClean="0"/>
              <a:t>Podemos crear variables para asignarles un valor, como un número o texto entre otros.</a:t>
            </a:r>
          </a:p>
          <a:p>
            <a:pPr marL="457200" lvl="1" indent="0">
              <a:buNone/>
            </a:pPr>
            <a:endParaRPr lang="es-CL" dirty="0"/>
          </a:p>
          <a:p>
            <a:pPr marL="457200" lvl="1" indent="0">
              <a:buNone/>
            </a:pPr>
            <a:r>
              <a:rPr lang="es-CL" dirty="0" smtClean="0"/>
              <a:t>Luego con esas variables podemos realizar operaciones como sumas, comparaciones (mayor que, menor que, igual, distinto) y ocuparlas en fórmulas o funciones.</a:t>
            </a:r>
          </a:p>
          <a:p>
            <a:pPr marL="457200" lvl="1" indent="0">
              <a:buNone/>
            </a:pPr>
            <a:endParaRPr lang="es-CL" dirty="0"/>
          </a:p>
          <a:p>
            <a:pPr marL="457200" lvl="1" indent="0">
              <a:buNone/>
            </a:pPr>
            <a:r>
              <a:rPr lang="es-CL" dirty="0" smtClean="0"/>
              <a:t>Primero debemos declarar una variable para poder ocuparla después en operaciones.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44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467</Words>
  <Application>Microsoft Office PowerPoint</Application>
  <PresentationFormat>Panorámica</PresentationFormat>
  <Paragraphs>72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App Lab: Calculadora de ecuaciones de segundo grado</vt:lpstr>
      <vt:lpstr>Primera parte: diseño</vt:lpstr>
      <vt:lpstr>Pantalla Inicio</vt:lpstr>
      <vt:lpstr>Presentación de PowerPoint</vt:lpstr>
      <vt:lpstr>Pantalla Calcular</vt:lpstr>
      <vt:lpstr>Presentación de PowerPoint</vt:lpstr>
      <vt:lpstr>Pantalla resultados</vt:lpstr>
      <vt:lpstr>Presentación de PowerPoint</vt:lpstr>
      <vt:lpstr>Repaso de variables</vt:lpstr>
      <vt:lpstr>Ejemplo de variables</vt:lpstr>
      <vt:lpstr>* Pueden utilizar los bloques o el modo texto.</vt:lpstr>
      <vt:lpstr>Podemos ocupar las variables para otras operaciones.</vt:lpstr>
      <vt:lpstr>COMPARACIONES : IF, ELSE IF Y ELSE</vt:lpstr>
      <vt:lpstr>Ejemplo if</vt:lpstr>
      <vt:lpstr>Mismo ejemplo</vt:lpstr>
      <vt:lpstr>Ahora no imprime, porque la condición no se cumple.</vt:lpstr>
      <vt:lpstr>ELSE</vt:lpstr>
      <vt:lpstr>Ejemplo ELSE</vt:lpstr>
      <vt:lpstr>ELSE IF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Lab: Calculadora de ecuaciones de segundo grado</dc:title>
  <dc:creator>Paltoko</dc:creator>
  <cp:lastModifiedBy>Paltoko</cp:lastModifiedBy>
  <cp:revision>36</cp:revision>
  <dcterms:created xsi:type="dcterms:W3CDTF">2016-10-27T21:09:15Z</dcterms:created>
  <dcterms:modified xsi:type="dcterms:W3CDTF">2016-10-28T02:09:20Z</dcterms:modified>
</cp:coreProperties>
</file>