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-32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78FF-C405-4B8D-9CAD-0EEB2660696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8C55-6B6A-4526-A17D-67578B2865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61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78FF-C405-4B8D-9CAD-0EEB2660696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8C55-6B6A-4526-A17D-67578B2865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96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78FF-C405-4B8D-9CAD-0EEB2660696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8C55-6B6A-4526-A17D-67578B2865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960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78FF-C405-4B8D-9CAD-0EEB2660696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8C55-6B6A-4526-A17D-67578B2865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84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78FF-C405-4B8D-9CAD-0EEB2660696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8C55-6B6A-4526-A17D-67578B2865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108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78FF-C405-4B8D-9CAD-0EEB2660696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8C55-6B6A-4526-A17D-67578B2865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75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78FF-C405-4B8D-9CAD-0EEB2660696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8C55-6B6A-4526-A17D-67578B2865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353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78FF-C405-4B8D-9CAD-0EEB2660696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8C55-6B6A-4526-A17D-67578B2865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964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78FF-C405-4B8D-9CAD-0EEB2660696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8C55-6B6A-4526-A17D-67578B2865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116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78FF-C405-4B8D-9CAD-0EEB2660696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8C55-6B6A-4526-A17D-67578B2865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628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78FF-C405-4B8D-9CAD-0EEB2660696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8C55-6B6A-4526-A17D-67578B2865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402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578FF-C405-4B8D-9CAD-0EEB26606961}" type="datetimeFigureOut">
              <a:rPr lang="es-CL" smtClean="0"/>
              <a:t>17-11-2016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8C55-6B6A-4526-A17D-67578B28655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86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864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App </a:t>
            </a:r>
            <a:r>
              <a:rPr lang="es-CL" dirty="0" err="1" smtClean="0"/>
              <a:t>Lab</a:t>
            </a:r>
            <a:r>
              <a:rPr lang="es-CL" dirty="0" smtClean="0"/>
              <a:t>:</a:t>
            </a:r>
            <a:br>
              <a:rPr lang="es-CL" dirty="0" smtClean="0"/>
            </a:br>
            <a:r>
              <a:rPr lang="es-CL" dirty="0" smtClean="0"/>
              <a:t>CALCULADORA DE ECUACIONES DE SEGUNDO GRADO.</a:t>
            </a:r>
            <a:br>
              <a:rPr lang="es-CL" dirty="0" smtClean="0"/>
            </a:br>
            <a:r>
              <a:rPr lang="es-CL" dirty="0" smtClean="0"/>
              <a:t>Parte </a:t>
            </a:r>
            <a:r>
              <a:rPr lang="es-CL" dirty="0" smtClean="0"/>
              <a:t>3</a:t>
            </a:r>
            <a:br>
              <a:rPr lang="es-CL" dirty="0" smtClean="0"/>
            </a:br>
            <a:r>
              <a:rPr lang="es-CL" dirty="0" smtClean="0"/>
              <a:t>(continua de la parte 2 en la diapositiva 14.)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s-CL" dirty="0" smtClean="0"/>
              <a:t>NETLANDSCHOOL 2016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511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Así va quedando la función del </a:t>
            </a:r>
            <a:r>
              <a:rPr lang="es-CL" dirty="0" err="1" smtClean="0"/>
              <a:t>botonCalcular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3" y="1898842"/>
            <a:ext cx="13697810" cy="216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Discriminante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Discriminante = </a:t>
            </a:r>
            <a:r>
              <a:rPr lang="es-CL" dirty="0" smtClean="0"/>
              <a:t>(</a:t>
            </a:r>
            <a:r>
              <a:rPr lang="es-CL" dirty="0" smtClean="0">
                <a:solidFill>
                  <a:srgbClr val="0070C0"/>
                </a:solidFill>
              </a:rPr>
              <a:t>b * b) </a:t>
            </a:r>
            <a:r>
              <a:rPr lang="es-CL" dirty="0" smtClean="0">
                <a:solidFill>
                  <a:srgbClr val="0070C0"/>
                </a:solidFill>
              </a:rPr>
              <a:t>– </a:t>
            </a:r>
            <a:r>
              <a:rPr lang="es-CL" dirty="0" smtClean="0">
                <a:solidFill>
                  <a:srgbClr val="0070C0"/>
                </a:solidFill>
              </a:rPr>
              <a:t>(4 </a:t>
            </a:r>
            <a:r>
              <a:rPr lang="es-CL" dirty="0" smtClean="0">
                <a:solidFill>
                  <a:srgbClr val="0070C0"/>
                </a:solidFill>
              </a:rPr>
              <a:t>* a * </a:t>
            </a:r>
            <a:r>
              <a:rPr lang="es-CL" dirty="0" smtClean="0">
                <a:solidFill>
                  <a:srgbClr val="0070C0"/>
                </a:solidFill>
              </a:rPr>
              <a:t>c)</a:t>
            </a:r>
            <a:endParaRPr lang="es-CL" dirty="0" smtClean="0">
              <a:solidFill>
                <a:srgbClr val="0070C0"/>
              </a:solidFill>
            </a:endParaRPr>
          </a:p>
          <a:p>
            <a:r>
              <a:rPr lang="es-CL" dirty="0" smtClean="0"/>
              <a:t>Necesitamos calcular el DISCRIMINANTE para conocer el tipo de solución, por medio de condiciones.</a:t>
            </a:r>
          </a:p>
          <a:p>
            <a:r>
              <a:rPr lang="es-CL" dirty="0" smtClean="0"/>
              <a:t>SI el Discriminante es igual a cero, tenemos una solución real.</a:t>
            </a:r>
          </a:p>
          <a:p>
            <a:r>
              <a:rPr lang="es-CL" dirty="0" smtClean="0"/>
              <a:t>Si el Discriminante es mayor que cero, tenemos dos soluciones reales distintas.</a:t>
            </a:r>
          </a:p>
          <a:p>
            <a:r>
              <a:rPr lang="es-CL" dirty="0" smtClean="0"/>
              <a:t>Si el Discriminante es menor que cero, hay dos soluciones complejas, pero como sólo trabajamos con números reales, tomaremos ese resultado como cero.</a:t>
            </a:r>
          </a:p>
        </p:txBody>
      </p:sp>
    </p:spTree>
    <p:extLst>
      <p:ext uri="{BB962C8B-B14F-4D97-AF65-F5344CB8AC3E}">
        <p14:creationId xmlns:p14="http://schemas.microsoft.com/office/powerpoint/2010/main" val="35749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Modo texto:</a:t>
            </a:r>
            <a:endParaRPr lang="es-C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8" y="1690687"/>
            <a:ext cx="11405436" cy="2130685"/>
          </a:xfrm>
        </p:spPr>
      </p:pic>
    </p:spTree>
    <p:extLst>
      <p:ext uri="{BB962C8B-B14F-4D97-AF65-F5344CB8AC3E}">
        <p14:creationId xmlns:p14="http://schemas.microsoft.com/office/powerpoint/2010/main" val="17003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Modo bloques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8" y="1880280"/>
            <a:ext cx="11213880" cy="2719015"/>
          </a:xfrm>
        </p:spPr>
      </p:pic>
    </p:spTree>
    <p:extLst>
      <p:ext uri="{BB962C8B-B14F-4D97-AF65-F5344CB8AC3E}">
        <p14:creationId xmlns:p14="http://schemas.microsoft.com/office/powerpoint/2010/main" val="19560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CONDICIONES PARA EL DISCRIMINANTE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Sabemos que según el valor del discriminante, tendremos 3 tipos de soluciones. Para utilizar la adecuada utilizaremos las condicionales IF – ELSE IF – ELSE (SI – SINO SI – SINO).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140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42666" y="106609"/>
            <a:ext cx="10515600" cy="1325563"/>
          </a:xfrm>
        </p:spPr>
        <p:txBody>
          <a:bodyPr/>
          <a:lstStyle/>
          <a:p>
            <a:r>
              <a:rPr lang="es-CL" dirty="0" smtClean="0"/>
              <a:t>INSERTANDO UN BLOQUE IF</a:t>
            </a:r>
            <a:endParaRPr lang="es-CL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6511"/>
            <a:ext cx="12192000" cy="51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2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5" y="2541180"/>
            <a:ext cx="10611135" cy="4085985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CL" dirty="0" smtClean="0"/>
              <a:t>Creamos las variables x1 y x2 que utilizaremos para los resultados.</a:t>
            </a:r>
            <a:endParaRPr lang="es-CL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1897039" y="3739487"/>
            <a:ext cx="3289110" cy="110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V="1">
            <a:off x="1910687" y="3957851"/>
            <a:ext cx="3261814" cy="12146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783609" y="3926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smtClean="0"/>
              <a:t>Si el discriminante es igual a cero, entonces </a:t>
            </a:r>
          </a:p>
          <a:p>
            <a:pPr marL="0" indent="0">
              <a:buNone/>
            </a:pPr>
            <a:r>
              <a:rPr lang="es-CL" dirty="0"/>
              <a:t> </a:t>
            </a:r>
            <a:r>
              <a:rPr lang="es-CL" dirty="0" smtClean="0"/>
              <a:t> x1 = -b / (2 * a) ;</a:t>
            </a:r>
          </a:p>
          <a:p>
            <a:pPr marL="0" indent="0">
              <a:buNone/>
            </a:pPr>
            <a:r>
              <a:rPr lang="es-CL" dirty="0"/>
              <a:t> </a:t>
            </a:r>
            <a:r>
              <a:rPr lang="es-CL" dirty="0" smtClean="0"/>
              <a:t> x2 = x1;</a:t>
            </a:r>
            <a:endParaRPr lang="es-C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55" y="2031454"/>
            <a:ext cx="66103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7131" y="324372"/>
            <a:ext cx="10515600" cy="4351338"/>
          </a:xfrm>
        </p:spPr>
        <p:txBody>
          <a:bodyPr/>
          <a:lstStyle/>
          <a:p>
            <a:r>
              <a:rPr lang="es-CL" dirty="0" smtClean="0"/>
              <a:t>Si el discriminante es mayor a cero, entonces existen dos soluciones </a:t>
            </a:r>
            <a:r>
              <a:rPr lang="es-CL" dirty="0" err="1" smtClean="0"/>
              <a:t>distiantas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r>
              <a:rPr lang="es-CL" dirty="0" smtClean="0"/>
              <a:t>Cómo necesitamos usar una raíz cuadrada, utilizaremos la función: </a:t>
            </a:r>
            <a:r>
              <a:rPr lang="es-CL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Math</a:t>
            </a:r>
            <a:r>
              <a:rPr lang="es-CL" dirty="0" err="1" smtClean="0"/>
              <a:t>.</a:t>
            </a:r>
            <a:r>
              <a:rPr lang="es-CL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sqrt</a:t>
            </a:r>
            <a:r>
              <a:rPr lang="es-CL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s-CL" i="1" dirty="0" smtClean="0">
                <a:solidFill>
                  <a:schemeClr val="accent1">
                    <a:lumMod val="75000"/>
                  </a:schemeClr>
                </a:solidFill>
              </a:rPr>
              <a:t>valores</a:t>
            </a:r>
            <a:r>
              <a:rPr lang="es-CL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r>
              <a:rPr lang="es-CL" dirty="0" smtClean="0"/>
              <a:t> 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n-US" dirty="0" smtClean="0"/>
              <a:t> x1 </a:t>
            </a:r>
            <a:r>
              <a:rPr lang="en-US" dirty="0"/>
              <a:t>= (-b + </a:t>
            </a:r>
            <a:r>
              <a:rPr lang="en-US" dirty="0" err="1"/>
              <a:t>Math.sqrt</a:t>
            </a:r>
            <a:r>
              <a:rPr lang="en-US" dirty="0"/>
              <a:t>(b * b - (4 * a * c))) / (2 * a);    </a:t>
            </a:r>
          </a:p>
          <a:p>
            <a:pPr marL="0" indent="0">
              <a:buNone/>
            </a:pPr>
            <a:r>
              <a:rPr lang="en-US" dirty="0" smtClean="0"/>
              <a:t> x2 </a:t>
            </a:r>
            <a:r>
              <a:rPr lang="en-US" dirty="0"/>
              <a:t>= (-b - </a:t>
            </a:r>
            <a:r>
              <a:rPr lang="en-US" dirty="0" err="1"/>
              <a:t>Math.sqrt</a:t>
            </a:r>
            <a:r>
              <a:rPr lang="en-US" dirty="0"/>
              <a:t>(b * b - (4 * a * c))) / (2 * a);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43" y="966574"/>
            <a:ext cx="4981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SI Discriminante &gt; 0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7" y="1508078"/>
            <a:ext cx="8899335" cy="52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3502" y="370313"/>
            <a:ext cx="10515600" cy="4351338"/>
          </a:xfrm>
        </p:spPr>
        <p:txBody>
          <a:bodyPr/>
          <a:lstStyle/>
          <a:p>
            <a:r>
              <a:rPr lang="es-CL" dirty="0" smtClean="0"/>
              <a:t>Recordando la aplicación de “Elige tu propia historia”, le damos la función al botón comenzar, de cambiar a la siguiente pantalla.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51" y="4930463"/>
            <a:ext cx="8739678" cy="17794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9" y="1273064"/>
            <a:ext cx="5573400" cy="334660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2112135" y="3129566"/>
            <a:ext cx="2369713" cy="772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5061397" y="3348507"/>
            <a:ext cx="38637" cy="13731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En modo bloques queda un poco confuso…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5" y="1550284"/>
            <a:ext cx="11666861" cy="48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3484" y="378963"/>
            <a:ext cx="10515600" cy="4351338"/>
          </a:xfrm>
        </p:spPr>
        <p:txBody>
          <a:bodyPr/>
          <a:lstStyle/>
          <a:p>
            <a:endParaRPr lang="es-CL" dirty="0" smtClean="0"/>
          </a:p>
          <a:p>
            <a:endParaRPr lang="es-CL" dirty="0"/>
          </a:p>
          <a:p>
            <a:pPr marL="0" indent="0">
              <a:buNone/>
            </a:pPr>
            <a:endParaRPr lang="es-CL" dirty="0" smtClean="0"/>
          </a:p>
          <a:p>
            <a:r>
              <a:rPr lang="es-CL" dirty="0" smtClean="0"/>
              <a:t>Finalmente, para el último caso como no manejaremos soluciones complejas, diremos que el resultado es cero, o que no tiene una solución real.</a:t>
            </a:r>
          </a:p>
          <a:p>
            <a:pPr marL="0" indent="0">
              <a:buNone/>
            </a:pPr>
            <a:endParaRPr lang="es-CL" dirty="0" smtClean="0"/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4" y="532488"/>
            <a:ext cx="6858000" cy="1066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92" y="3673026"/>
            <a:ext cx="10705247" cy="159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23" y="1141791"/>
            <a:ext cx="11460660" cy="44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1848" y="583678"/>
            <a:ext cx="10515600" cy="4351338"/>
          </a:xfrm>
        </p:spPr>
        <p:txBody>
          <a:bodyPr/>
          <a:lstStyle/>
          <a:p>
            <a:r>
              <a:rPr lang="es-CL" dirty="0" smtClean="0"/>
              <a:t>Ahora nuestra aplicación realiza los cálculos necesarios. Sólo nos falta mostrar los resultados.</a:t>
            </a:r>
          </a:p>
          <a:p>
            <a:r>
              <a:rPr lang="es-CL" dirty="0" smtClean="0"/>
              <a:t>Recuerdan cómo se llamaban (Id)  ?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3" y="2253937"/>
            <a:ext cx="10058400" cy="4213252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1801504" y="3534770"/>
            <a:ext cx="2920621" cy="8257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Para mostrar los resultados en pantalla, utilizaremos la función integrada:</a:t>
            </a:r>
          </a:p>
          <a:p>
            <a:pPr marL="0" indent="0">
              <a:buNone/>
            </a:pPr>
            <a:r>
              <a:rPr lang="es-CL" dirty="0" err="1" smtClean="0"/>
              <a:t>setNumber</a:t>
            </a:r>
            <a:r>
              <a:rPr lang="es-CL" dirty="0" smtClean="0"/>
              <a:t>(</a:t>
            </a:r>
            <a:r>
              <a:rPr lang="es-CL" i="1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es-CL" dirty="0" smtClean="0"/>
              <a:t>, </a:t>
            </a:r>
            <a:r>
              <a:rPr lang="es-CL" i="1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es-CL" dirty="0" smtClean="0"/>
              <a:t>);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smtClean="0"/>
              <a:t>A la cual se le ingresa el </a:t>
            </a:r>
            <a:r>
              <a:rPr lang="es-CL" i="1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es-CL" dirty="0" smtClean="0"/>
              <a:t> de un elemento, y el </a:t>
            </a:r>
            <a:r>
              <a:rPr lang="es-CL" i="1" dirty="0" smtClean="0">
                <a:solidFill>
                  <a:schemeClr val="accent1">
                    <a:lumMod val="75000"/>
                  </a:schemeClr>
                </a:solidFill>
              </a:rPr>
              <a:t>valor</a:t>
            </a:r>
            <a:r>
              <a:rPr lang="es-CL" dirty="0" smtClean="0"/>
              <a:t> a asignar.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/>
              <a:t>s</a:t>
            </a:r>
            <a:r>
              <a:rPr lang="es-CL" dirty="0" err="1" smtClean="0"/>
              <a:t>etNumber</a:t>
            </a:r>
            <a:r>
              <a:rPr lang="es-CL" dirty="0" smtClean="0"/>
              <a:t>(“</a:t>
            </a:r>
            <a:r>
              <a:rPr lang="es-CL" dirty="0" smtClean="0">
                <a:solidFill>
                  <a:schemeClr val="accent1">
                    <a:lumMod val="75000"/>
                  </a:schemeClr>
                </a:solidFill>
              </a:rPr>
              <a:t>resultado1</a:t>
            </a:r>
            <a:r>
              <a:rPr lang="es-CL" dirty="0" smtClean="0"/>
              <a:t>”, x1);</a:t>
            </a:r>
          </a:p>
          <a:p>
            <a:pPr marL="0" indent="0">
              <a:buNone/>
            </a:pPr>
            <a:r>
              <a:rPr lang="es-CL" dirty="0" err="1"/>
              <a:t>setNumber</a:t>
            </a:r>
            <a:r>
              <a:rPr lang="es-CL" dirty="0"/>
              <a:t>(“</a:t>
            </a:r>
            <a:r>
              <a:rPr lang="es-CL" dirty="0" smtClean="0">
                <a:solidFill>
                  <a:schemeClr val="accent1">
                    <a:lumMod val="75000"/>
                  </a:schemeClr>
                </a:solidFill>
              </a:rPr>
              <a:t>resultado2</a:t>
            </a:r>
            <a:r>
              <a:rPr lang="es-CL" dirty="0" smtClean="0"/>
              <a:t>”, x2);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741" y="2725287"/>
            <a:ext cx="3743760" cy="5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7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Usando </a:t>
            </a:r>
            <a:r>
              <a:rPr lang="es-CL" dirty="0" err="1" smtClean="0"/>
              <a:t>setNumber</a:t>
            </a:r>
            <a:r>
              <a:rPr lang="es-CL" dirty="0" smtClean="0"/>
              <a:t>();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8" y="1690688"/>
            <a:ext cx="12192000" cy="51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¡¡¡FELICIDADES!!!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Ahora puedes utilizar y compartir tu aplicación ;D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28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Agregando detalles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Si bien nuestra aplicación funciona, podemos agregar la funcionalidad de “reiniciar” la aplicación, sin tener que recargarla.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6008"/>
            <a:ext cx="10058400" cy="4228512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V="1">
            <a:off x="2265528" y="5281684"/>
            <a:ext cx="3166281" cy="8952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0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REINICIAR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El </a:t>
            </a:r>
            <a:r>
              <a:rPr lang="es-CL" dirty="0" err="1" smtClean="0"/>
              <a:t>botonReiniciar</a:t>
            </a:r>
            <a:r>
              <a:rPr lang="es-CL" dirty="0" smtClean="0"/>
              <a:t> Debe:</a:t>
            </a:r>
          </a:p>
          <a:p>
            <a:pPr marL="0" indent="0">
              <a:buNone/>
            </a:pPr>
            <a:r>
              <a:rPr lang="es-CL" dirty="0" smtClean="0"/>
              <a:t>- Enviar a la </a:t>
            </a:r>
            <a:r>
              <a:rPr lang="es-CL" dirty="0" err="1" smtClean="0"/>
              <a:t>pantallaInicio</a:t>
            </a:r>
            <a:r>
              <a:rPr lang="es-CL" dirty="0" smtClean="0"/>
              <a:t>.</a:t>
            </a:r>
          </a:p>
          <a:p>
            <a:pPr>
              <a:buFontTx/>
              <a:buChar char="-"/>
            </a:pPr>
            <a:r>
              <a:rPr lang="es-CL" dirty="0" smtClean="0"/>
              <a:t>Asignar los valores de las variables a cero.</a:t>
            </a:r>
          </a:p>
          <a:p>
            <a:pPr>
              <a:buFontTx/>
              <a:buChar char="-"/>
            </a:pPr>
            <a:r>
              <a:rPr lang="es-CL" dirty="0" smtClean="0"/>
              <a:t>Dejar los cuadros de texto en blanco (sin los números).</a:t>
            </a:r>
          </a:p>
          <a:p>
            <a:pPr>
              <a:buFontTx/>
              <a:buChar char="-"/>
            </a:pPr>
            <a:endParaRPr lang="es-CL" dirty="0"/>
          </a:p>
          <a:p>
            <a:pPr marL="0" indent="0">
              <a:buNone/>
            </a:pPr>
            <a:r>
              <a:rPr lang="es-CL" dirty="0" smtClean="0"/>
              <a:t>Para esto último utilizamos la función:</a:t>
            </a:r>
          </a:p>
          <a:p>
            <a:pPr marL="0" indent="0">
              <a:buNone/>
            </a:pPr>
            <a:r>
              <a:rPr lang="es-CL" dirty="0" err="1" smtClean="0"/>
              <a:t>setText</a:t>
            </a:r>
            <a:r>
              <a:rPr lang="es-CL" dirty="0" smtClean="0"/>
              <a:t>(</a:t>
            </a:r>
            <a:r>
              <a:rPr lang="es-CL" dirty="0" smtClean="0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es-CL" dirty="0" smtClean="0"/>
              <a:t>, “</a:t>
            </a:r>
            <a:r>
              <a:rPr lang="es-CL" dirty="0" smtClean="0">
                <a:solidFill>
                  <a:schemeClr val="accent1">
                    <a:lumMod val="75000"/>
                  </a:schemeClr>
                </a:solidFill>
              </a:rPr>
              <a:t>texto</a:t>
            </a:r>
            <a:r>
              <a:rPr lang="es-CL" dirty="0" smtClean="0"/>
              <a:t>”);</a:t>
            </a:r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r>
              <a:rPr lang="es-CL" dirty="0" smtClean="0"/>
              <a:t>Con los valores del “</a:t>
            </a:r>
            <a:r>
              <a:rPr lang="es-CL" dirty="0" smtClean="0">
                <a:solidFill>
                  <a:schemeClr val="accent1">
                    <a:lumMod val="75000"/>
                  </a:schemeClr>
                </a:solidFill>
              </a:rPr>
              <a:t>texto</a:t>
            </a:r>
            <a:r>
              <a:rPr lang="es-CL" dirty="0" smtClean="0"/>
              <a:t>” en blanco (“”);</a:t>
            </a:r>
          </a:p>
          <a:p>
            <a:pPr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0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Y eso es todo!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1" y="1428750"/>
            <a:ext cx="11217621" cy="41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949"/>
            <a:ext cx="12206629" cy="5032083"/>
          </a:xfrm>
          <a:prstGeom prst="rect">
            <a:avLst/>
          </a:prstGeom>
        </p:spPr>
      </p:pic>
      <p:sp>
        <p:nvSpPr>
          <p:cNvPr id="5" name="Nube 4"/>
          <p:cNvSpPr/>
          <p:nvPr/>
        </p:nvSpPr>
        <p:spPr>
          <a:xfrm>
            <a:off x="7765961" y="2421228"/>
            <a:ext cx="3271234" cy="301365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Ahora necesitamos OBTENER (</a:t>
            </a:r>
            <a:r>
              <a:rPr lang="es-CL" dirty="0" err="1" smtClean="0">
                <a:solidFill>
                  <a:schemeClr val="tx1"/>
                </a:solidFill>
              </a:rPr>
              <a:t>get</a:t>
            </a:r>
            <a:r>
              <a:rPr lang="es-CL" dirty="0" smtClean="0">
                <a:solidFill>
                  <a:schemeClr val="tx1"/>
                </a:solidFill>
              </a:rPr>
              <a:t>) los valores ingresados por un usuario y almacenarlos en VARIABLES, para ocuparlas más tarde.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7" name="Conector angular 6"/>
          <p:cNvCxnSpPr/>
          <p:nvPr/>
        </p:nvCxnSpPr>
        <p:spPr>
          <a:xfrm flipV="1">
            <a:off x="1854558" y="2331076"/>
            <a:ext cx="3400022" cy="108182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79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8048" y="326911"/>
            <a:ext cx="10515600" cy="5236761"/>
          </a:xfrm>
        </p:spPr>
        <p:txBody>
          <a:bodyPr/>
          <a:lstStyle/>
          <a:p>
            <a:r>
              <a:rPr lang="es-CL" dirty="0" smtClean="0"/>
              <a:t>Entonces primero creamos las variables que utilizaremos para almacenar los números ingresados.</a:t>
            </a:r>
          </a:p>
          <a:p>
            <a:pPr marL="2743200" lvl="6" indent="0">
              <a:buNone/>
            </a:pPr>
            <a:endParaRPr lang="es-CL" dirty="0" smtClean="0"/>
          </a:p>
          <a:p>
            <a:pPr marL="2743200" lvl="6" indent="0">
              <a:buNone/>
            </a:pPr>
            <a:endParaRPr lang="es-CL" dirty="0"/>
          </a:p>
          <a:p>
            <a:pPr marL="2743200" lvl="6" indent="0">
              <a:buNone/>
            </a:pPr>
            <a:endParaRPr lang="es-CL" dirty="0" smtClean="0"/>
          </a:p>
          <a:p>
            <a:pPr marL="2743200" lvl="6" indent="0">
              <a:buNone/>
            </a:pPr>
            <a:endParaRPr lang="es-CL" dirty="0"/>
          </a:p>
          <a:p>
            <a:pPr marL="2743200" lvl="6" indent="0">
              <a:buNone/>
            </a:pPr>
            <a:endParaRPr lang="es-CL" dirty="0" smtClean="0"/>
          </a:p>
          <a:p>
            <a:pPr marL="2743200" lvl="6" indent="0">
              <a:buNone/>
            </a:pPr>
            <a:endParaRPr lang="es-CL" dirty="0"/>
          </a:p>
          <a:p>
            <a:pPr marL="2743200" lvl="6" indent="0">
              <a:buNone/>
            </a:pPr>
            <a:r>
              <a:rPr lang="es-CL" dirty="0" smtClean="0"/>
              <a:t>Var a = 0;</a:t>
            </a:r>
          </a:p>
          <a:p>
            <a:pPr marL="2743200" lvl="6" indent="0">
              <a:buNone/>
            </a:pPr>
            <a:r>
              <a:rPr lang="es-CL" dirty="0" smtClean="0"/>
              <a:t>Var b = 0;</a:t>
            </a:r>
          </a:p>
          <a:p>
            <a:pPr marL="2743200" lvl="6" indent="0">
              <a:buNone/>
            </a:pPr>
            <a:r>
              <a:rPr lang="es-CL" dirty="0" smtClean="0"/>
              <a:t>Var c = 0;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79" y="1308077"/>
            <a:ext cx="2533650" cy="4010025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2753664" y="3155325"/>
            <a:ext cx="734096" cy="128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2770568" y="3488030"/>
            <a:ext cx="734096" cy="128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2770568" y="3913032"/>
            <a:ext cx="734096" cy="128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Nube 9"/>
          <p:cNvSpPr/>
          <p:nvPr/>
        </p:nvSpPr>
        <p:spPr>
          <a:xfrm>
            <a:off x="7093040" y="1045657"/>
            <a:ext cx="4273639" cy="379926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>
                <a:solidFill>
                  <a:schemeClr val="tx1"/>
                </a:solidFill>
              </a:rPr>
              <a:t>Como las variables van a almacenar números, las declaramos con un valor igual a cero.</a:t>
            </a:r>
          </a:p>
          <a:p>
            <a:pPr algn="ctr"/>
            <a:r>
              <a:rPr lang="es-CL" dirty="0" smtClean="0">
                <a:solidFill>
                  <a:schemeClr val="tx1"/>
                </a:solidFill>
              </a:rPr>
              <a:t>Así sabemos que sólo podemos asignarles números.</a:t>
            </a:r>
            <a:endParaRPr lang="es-CL" dirty="0">
              <a:solidFill>
                <a:schemeClr val="tx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64" y="4491506"/>
            <a:ext cx="3973568" cy="148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8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Así va quedando mas o menos…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5" y="1891506"/>
            <a:ext cx="11694969" cy="3247165"/>
          </a:xfrm>
        </p:spPr>
      </p:pic>
    </p:spTree>
    <p:extLst>
      <p:ext uri="{BB962C8B-B14F-4D97-AF65-F5344CB8AC3E}">
        <p14:creationId xmlns:p14="http://schemas.microsoft.com/office/powerpoint/2010/main" val="233090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28" y="865272"/>
            <a:ext cx="9400504" cy="5340193"/>
          </a:xfrm>
        </p:spPr>
      </p:pic>
      <p:cxnSp>
        <p:nvCxnSpPr>
          <p:cNvPr id="6" name="Conector angular 5"/>
          <p:cNvCxnSpPr/>
          <p:nvPr/>
        </p:nvCxnSpPr>
        <p:spPr>
          <a:xfrm flipV="1">
            <a:off x="3696237" y="4301544"/>
            <a:ext cx="4069724" cy="117197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056068" y="218941"/>
            <a:ext cx="1052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Ahora le damos la función al </a:t>
            </a:r>
            <a:r>
              <a:rPr lang="es-CL" dirty="0" err="1" smtClean="0"/>
              <a:t>botonCalcular</a:t>
            </a:r>
            <a:r>
              <a:rPr lang="es-CL" dirty="0" smtClean="0"/>
              <a:t> de la </a:t>
            </a:r>
            <a:r>
              <a:rPr lang="es-CL" dirty="0" err="1" smtClean="0"/>
              <a:t>pantallaCalcular</a:t>
            </a:r>
            <a:r>
              <a:rPr lang="es-CL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0406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5169" y="370313"/>
            <a:ext cx="10515600" cy="4351338"/>
          </a:xfrm>
        </p:spPr>
        <p:txBody>
          <a:bodyPr/>
          <a:lstStyle/>
          <a:p>
            <a:r>
              <a:rPr lang="es-CL" sz="2000" dirty="0" smtClean="0"/>
              <a:t>Dentro de la función del </a:t>
            </a:r>
            <a:r>
              <a:rPr lang="es-CL" sz="2000" dirty="0" err="1" smtClean="0"/>
              <a:t>botonCalcular</a:t>
            </a:r>
            <a:r>
              <a:rPr lang="es-CL" sz="2000" dirty="0" smtClean="0"/>
              <a:t>, escribiremos las instrucciones que realizarán los cálculos.</a:t>
            </a:r>
          </a:p>
          <a:p>
            <a:r>
              <a:rPr lang="es-CL" sz="2000" dirty="0" smtClean="0"/>
              <a:t>Entonces, para obtener los valores de las variables, utilizamos la función integrada: </a:t>
            </a:r>
            <a:r>
              <a:rPr lang="es-CL" sz="2000" dirty="0" err="1" smtClean="0"/>
              <a:t>getNumber</a:t>
            </a:r>
            <a:r>
              <a:rPr lang="es-CL" sz="2000" dirty="0" smtClean="0"/>
              <a:t>(id).</a:t>
            </a:r>
          </a:p>
          <a:p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36458"/>
            <a:ext cx="5228822" cy="4963847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 rot="10800000">
            <a:off x="4958366" y="3361385"/>
            <a:ext cx="940157" cy="579550"/>
          </a:xfrm>
          <a:prstGeom prst="rightArrow">
            <a:avLst/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7873821" y="1909611"/>
            <a:ext cx="395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>
              <a:solidFill>
                <a:srgbClr val="0070C0"/>
              </a:solidFill>
            </a:endParaRPr>
          </a:p>
          <a:p>
            <a:endParaRPr lang="es-CL" dirty="0" smtClean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8" name="Nube 7"/>
          <p:cNvSpPr/>
          <p:nvPr/>
        </p:nvSpPr>
        <p:spPr>
          <a:xfrm>
            <a:off x="7340955" y="1758680"/>
            <a:ext cx="3909813" cy="326408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>
                <a:solidFill>
                  <a:srgbClr val="0070C0"/>
                </a:solidFill>
              </a:rPr>
              <a:t>getNumber</a:t>
            </a:r>
            <a:r>
              <a:rPr lang="es-CL" dirty="0" smtClean="0">
                <a:solidFill>
                  <a:srgbClr val="0070C0"/>
                </a:solidFill>
              </a:rPr>
              <a:t>(id</a:t>
            </a:r>
            <a:r>
              <a:rPr lang="es-CL" dirty="0">
                <a:solidFill>
                  <a:srgbClr val="0070C0"/>
                </a:solidFill>
              </a:rPr>
              <a:t>) </a:t>
            </a:r>
            <a:r>
              <a:rPr lang="es-CL" dirty="0">
                <a:solidFill>
                  <a:schemeClr val="tx1"/>
                </a:solidFill>
              </a:rPr>
              <a:t>obtiene el valor numérico de un elemento (como de un cuadro de texto) identificado por su</a:t>
            </a:r>
            <a:r>
              <a:rPr lang="es-CL" dirty="0">
                <a:solidFill>
                  <a:srgbClr val="0070C0"/>
                </a:solidFill>
              </a:rPr>
              <a:t> id</a:t>
            </a:r>
            <a:r>
              <a:rPr lang="es-CL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574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6533" y="499101"/>
            <a:ext cx="10515600" cy="4351338"/>
          </a:xfrm>
        </p:spPr>
        <p:txBody>
          <a:bodyPr/>
          <a:lstStyle/>
          <a:p>
            <a:r>
              <a:rPr lang="es-CL" dirty="0" smtClean="0"/>
              <a:t>Luego el valor que se va a obtener es asignado a las variables que creamos anteriormente.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3" y="1578533"/>
            <a:ext cx="2533650" cy="40100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46997" y="3282052"/>
            <a:ext cx="6310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 a = </a:t>
            </a:r>
            <a:r>
              <a:rPr lang="es-CL" sz="3600" dirty="0" err="1">
                <a:solidFill>
                  <a:schemeClr val="accent4">
                    <a:lumMod val="75000"/>
                  </a:schemeClr>
                </a:solidFill>
              </a:rPr>
              <a:t>getNumber</a:t>
            </a:r>
            <a:r>
              <a:rPr lang="es-CL" sz="3600" dirty="0"/>
              <a:t>("</a:t>
            </a:r>
            <a:r>
              <a:rPr lang="es-CL" sz="3600" dirty="0" err="1">
                <a:solidFill>
                  <a:srgbClr val="0070C0"/>
                </a:solidFill>
              </a:rPr>
              <a:t>valorA</a:t>
            </a:r>
            <a:r>
              <a:rPr lang="es-CL" sz="3600" dirty="0"/>
              <a:t>"); </a:t>
            </a:r>
            <a:endParaRPr lang="es-CL" sz="3600" dirty="0" smtClean="0"/>
          </a:p>
          <a:p>
            <a:r>
              <a:rPr lang="es-CL" sz="3600" dirty="0" smtClean="0"/>
              <a:t> </a:t>
            </a:r>
            <a:r>
              <a:rPr lang="es-CL" sz="3600" dirty="0"/>
              <a:t>b = </a:t>
            </a:r>
            <a:r>
              <a:rPr lang="es-CL" sz="3600" dirty="0" err="1">
                <a:solidFill>
                  <a:schemeClr val="accent4">
                    <a:lumMod val="75000"/>
                  </a:schemeClr>
                </a:solidFill>
              </a:rPr>
              <a:t>getNumber</a:t>
            </a:r>
            <a:r>
              <a:rPr lang="es-CL" sz="3600" dirty="0"/>
              <a:t>("</a:t>
            </a:r>
            <a:r>
              <a:rPr lang="es-CL" sz="3600" dirty="0" err="1">
                <a:solidFill>
                  <a:srgbClr val="0070C0"/>
                </a:solidFill>
              </a:rPr>
              <a:t>valorB</a:t>
            </a:r>
            <a:r>
              <a:rPr lang="es-CL" sz="3600" dirty="0"/>
              <a:t>");  </a:t>
            </a:r>
            <a:endParaRPr lang="es-CL" sz="3600" dirty="0" smtClean="0"/>
          </a:p>
          <a:p>
            <a:r>
              <a:rPr lang="es-CL" sz="3600" dirty="0"/>
              <a:t> </a:t>
            </a:r>
            <a:r>
              <a:rPr lang="es-CL" sz="3600" dirty="0" smtClean="0"/>
              <a:t>c </a:t>
            </a:r>
            <a:r>
              <a:rPr lang="es-CL" sz="3600" dirty="0"/>
              <a:t>= </a:t>
            </a:r>
            <a:r>
              <a:rPr lang="es-CL" sz="3600" dirty="0" err="1">
                <a:solidFill>
                  <a:schemeClr val="accent4">
                    <a:lumMod val="75000"/>
                  </a:schemeClr>
                </a:solidFill>
              </a:rPr>
              <a:t>getNumber</a:t>
            </a:r>
            <a:r>
              <a:rPr lang="es-CL" sz="3600" dirty="0"/>
              <a:t>("</a:t>
            </a:r>
            <a:r>
              <a:rPr lang="es-CL" sz="3600" dirty="0" err="1">
                <a:solidFill>
                  <a:srgbClr val="0070C0"/>
                </a:solidFill>
              </a:rPr>
              <a:t>valorC</a:t>
            </a:r>
            <a:r>
              <a:rPr lang="es-CL" sz="3600" dirty="0"/>
              <a:t>");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3321542" y="3466821"/>
            <a:ext cx="734096" cy="553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Abrir llave 8"/>
          <p:cNvSpPr/>
          <p:nvPr/>
        </p:nvSpPr>
        <p:spPr>
          <a:xfrm rot="5400000">
            <a:off x="7865771" y="2148845"/>
            <a:ext cx="476518" cy="1603419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/>
          <p:cNvSpPr txBox="1"/>
          <p:nvPr/>
        </p:nvSpPr>
        <p:spPr>
          <a:xfrm>
            <a:off x="3936373" y="2217459"/>
            <a:ext cx="104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Variables</a:t>
            </a:r>
            <a:endParaRPr lang="es-CL" dirty="0"/>
          </a:p>
        </p:txBody>
      </p:sp>
      <p:sp>
        <p:nvSpPr>
          <p:cNvPr id="11" name="Abrir llave 10"/>
          <p:cNvSpPr/>
          <p:nvPr/>
        </p:nvSpPr>
        <p:spPr>
          <a:xfrm rot="5400000">
            <a:off x="5743439" y="2086096"/>
            <a:ext cx="476518" cy="19715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/>
          <p:cNvSpPr txBox="1"/>
          <p:nvPr/>
        </p:nvSpPr>
        <p:spPr>
          <a:xfrm>
            <a:off x="4907382" y="2249725"/>
            <a:ext cx="214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>
                <a:solidFill>
                  <a:schemeClr val="accent4">
                    <a:lumMod val="75000"/>
                  </a:schemeClr>
                </a:solidFill>
              </a:rPr>
              <a:t>Nombre de la función</a:t>
            </a:r>
            <a:endParaRPr lang="es-C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Abrir llave 12"/>
          <p:cNvSpPr/>
          <p:nvPr/>
        </p:nvSpPr>
        <p:spPr>
          <a:xfrm rot="5400000">
            <a:off x="4183295" y="2757653"/>
            <a:ext cx="412124" cy="5434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/>
          <p:cNvSpPr txBox="1"/>
          <p:nvPr/>
        </p:nvSpPr>
        <p:spPr>
          <a:xfrm>
            <a:off x="8008510" y="2402125"/>
            <a:ext cx="104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rgbClr val="0070C0"/>
                </a:solidFill>
              </a:rPr>
              <a:t>id</a:t>
            </a:r>
            <a:endParaRPr lang="es-C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3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6533" y="499101"/>
            <a:ext cx="10515600" cy="4351338"/>
          </a:xfrm>
        </p:spPr>
        <p:txBody>
          <a:bodyPr/>
          <a:lstStyle/>
          <a:p>
            <a:r>
              <a:rPr lang="es-CL" dirty="0" smtClean="0"/>
              <a:t>Por ejemplo, si un usuario ingresa estos valores y presiona “CALCULAR”: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3" y="1578533"/>
            <a:ext cx="2533650" cy="40100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69205" y="1187034"/>
            <a:ext cx="6310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 a = </a:t>
            </a:r>
            <a:r>
              <a:rPr lang="es-CL" sz="3600" dirty="0" err="1">
                <a:solidFill>
                  <a:schemeClr val="accent4">
                    <a:lumMod val="75000"/>
                  </a:schemeClr>
                </a:solidFill>
              </a:rPr>
              <a:t>getNumber</a:t>
            </a:r>
            <a:r>
              <a:rPr lang="es-CL" sz="3600" dirty="0"/>
              <a:t>("</a:t>
            </a:r>
            <a:r>
              <a:rPr lang="es-CL" sz="3600" dirty="0" err="1">
                <a:solidFill>
                  <a:srgbClr val="0070C0"/>
                </a:solidFill>
              </a:rPr>
              <a:t>valorA</a:t>
            </a:r>
            <a:r>
              <a:rPr lang="es-CL" sz="3600" dirty="0"/>
              <a:t>"); </a:t>
            </a:r>
            <a:endParaRPr lang="es-CL" sz="3600" dirty="0" smtClean="0"/>
          </a:p>
          <a:p>
            <a:r>
              <a:rPr lang="es-CL" sz="3600" dirty="0" smtClean="0"/>
              <a:t> </a:t>
            </a:r>
            <a:r>
              <a:rPr lang="es-CL" sz="3600" dirty="0"/>
              <a:t>b = </a:t>
            </a:r>
            <a:r>
              <a:rPr lang="es-CL" sz="3600" dirty="0" err="1">
                <a:solidFill>
                  <a:schemeClr val="accent4">
                    <a:lumMod val="75000"/>
                  </a:schemeClr>
                </a:solidFill>
              </a:rPr>
              <a:t>getNumber</a:t>
            </a:r>
            <a:r>
              <a:rPr lang="es-CL" sz="3600" dirty="0"/>
              <a:t>("</a:t>
            </a:r>
            <a:r>
              <a:rPr lang="es-CL" sz="3600" dirty="0" err="1">
                <a:solidFill>
                  <a:srgbClr val="0070C0"/>
                </a:solidFill>
              </a:rPr>
              <a:t>valorB</a:t>
            </a:r>
            <a:r>
              <a:rPr lang="es-CL" sz="3600" dirty="0"/>
              <a:t>");  </a:t>
            </a:r>
            <a:endParaRPr lang="es-CL" sz="3600" dirty="0" smtClean="0"/>
          </a:p>
          <a:p>
            <a:r>
              <a:rPr lang="es-CL" sz="3600" dirty="0"/>
              <a:t> </a:t>
            </a:r>
            <a:r>
              <a:rPr lang="es-CL" sz="3600" dirty="0" smtClean="0"/>
              <a:t>c </a:t>
            </a:r>
            <a:r>
              <a:rPr lang="es-CL" sz="3600" dirty="0"/>
              <a:t>= </a:t>
            </a:r>
            <a:r>
              <a:rPr lang="es-CL" sz="3600" dirty="0" err="1">
                <a:solidFill>
                  <a:schemeClr val="accent4">
                    <a:lumMod val="75000"/>
                  </a:schemeClr>
                </a:solidFill>
              </a:rPr>
              <a:t>getNumber</a:t>
            </a:r>
            <a:r>
              <a:rPr lang="es-CL" sz="3600" dirty="0"/>
              <a:t>("</a:t>
            </a:r>
            <a:r>
              <a:rPr lang="es-CL" sz="3600" dirty="0" err="1">
                <a:solidFill>
                  <a:srgbClr val="0070C0"/>
                </a:solidFill>
              </a:rPr>
              <a:t>valorC</a:t>
            </a:r>
            <a:r>
              <a:rPr lang="es-CL" sz="3600" dirty="0"/>
              <a:t>");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923581" y="3214213"/>
            <a:ext cx="9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2</a:t>
            </a:r>
            <a:endParaRPr lang="es-CL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851629" y="3651280"/>
            <a:ext cx="9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-3</a:t>
            </a:r>
            <a:endParaRPr lang="es-CL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923580" y="4049626"/>
            <a:ext cx="9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908246" y="3651280"/>
            <a:ext cx="63106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/>
              <a:t>Ahora los valores de las variables son: </a:t>
            </a:r>
          </a:p>
          <a:p>
            <a:r>
              <a:rPr lang="es-CL" sz="3600" dirty="0" smtClean="0"/>
              <a:t>a      2; </a:t>
            </a:r>
          </a:p>
          <a:p>
            <a:r>
              <a:rPr lang="es-CL" sz="3600" dirty="0" smtClean="0"/>
              <a:t>b     -3;</a:t>
            </a:r>
          </a:p>
          <a:p>
            <a:r>
              <a:rPr lang="es-CL" sz="3600" dirty="0" smtClean="0"/>
              <a:t>c      1; </a:t>
            </a:r>
            <a:endParaRPr lang="es-CL" sz="3600" dirty="0"/>
          </a:p>
        </p:txBody>
      </p:sp>
      <p:sp>
        <p:nvSpPr>
          <p:cNvPr id="18" name="Flecha derecha 17"/>
          <p:cNvSpPr/>
          <p:nvPr/>
        </p:nvSpPr>
        <p:spPr>
          <a:xfrm rot="10800000">
            <a:off x="4289397" y="4234292"/>
            <a:ext cx="33566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Flecha derecha 18"/>
          <p:cNvSpPr/>
          <p:nvPr/>
        </p:nvSpPr>
        <p:spPr>
          <a:xfrm rot="10800000">
            <a:off x="4291349" y="4758106"/>
            <a:ext cx="33566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Flecha derecha 19"/>
          <p:cNvSpPr/>
          <p:nvPr/>
        </p:nvSpPr>
        <p:spPr>
          <a:xfrm rot="10800000">
            <a:off x="4289396" y="5310291"/>
            <a:ext cx="33566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Conector recto de flecha 21"/>
          <p:cNvCxnSpPr/>
          <p:nvPr/>
        </p:nvCxnSpPr>
        <p:spPr>
          <a:xfrm flipV="1">
            <a:off x="2569580" y="1666754"/>
            <a:ext cx="1338666" cy="173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2569580" y="2121465"/>
            <a:ext cx="1482570" cy="171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2569580" y="2757379"/>
            <a:ext cx="1482570" cy="147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5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736</Words>
  <Application>Microsoft Office PowerPoint</Application>
  <PresentationFormat>Panorámica</PresentationFormat>
  <Paragraphs>94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App Lab: CALCULADORA DE ECUACIONES DE SEGUNDO GRADO. Parte 3 (continua de la parte 2 en la diapositiva 14.)</vt:lpstr>
      <vt:lpstr>Presentación de PowerPoint</vt:lpstr>
      <vt:lpstr>Presentación de PowerPoint</vt:lpstr>
      <vt:lpstr>Presentación de PowerPoint</vt:lpstr>
      <vt:lpstr>Así va quedando mas o menos…</vt:lpstr>
      <vt:lpstr>Presentación de PowerPoint</vt:lpstr>
      <vt:lpstr>Presentación de PowerPoint</vt:lpstr>
      <vt:lpstr>Presentación de PowerPoint</vt:lpstr>
      <vt:lpstr>Presentación de PowerPoint</vt:lpstr>
      <vt:lpstr>Así va quedando la función del botonCalcular</vt:lpstr>
      <vt:lpstr>Discriminante</vt:lpstr>
      <vt:lpstr>Modo texto:</vt:lpstr>
      <vt:lpstr>Modo bloques</vt:lpstr>
      <vt:lpstr>CONDICIONES PARA EL DISCRIMINANTE</vt:lpstr>
      <vt:lpstr>INSERTANDO UN BLOQUE IF</vt:lpstr>
      <vt:lpstr>Presentación de PowerPoint</vt:lpstr>
      <vt:lpstr>Presentación de PowerPoint</vt:lpstr>
      <vt:lpstr>Presentación de PowerPoint</vt:lpstr>
      <vt:lpstr>SI Discriminante &gt; 0</vt:lpstr>
      <vt:lpstr>En modo bloques queda un poco confuso…</vt:lpstr>
      <vt:lpstr>Presentación de PowerPoint</vt:lpstr>
      <vt:lpstr>Presentación de PowerPoint</vt:lpstr>
      <vt:lpstr>Presentación de PowerPoint</vt:lpstr>
      <vt:lpstr>Presentación de PowerPoint</vt:lpstr>
      <vt:lpstr>Usando setNumber();</vt:lpstr>
      <vt:lpstr>¡¡¡FELICIDADES!!!</vt:lpstr>
      <vt:lpstr>Agregando detalles</vt:lpstr>
      <vt:lpstr>REINICIAR</vt:lpstr>
      <vt:lpstr>Y eso es todo!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Lab: CALCULADORA DE ECUACIONES DE SEGUNDO GRADO. Parte 2</dc:title>
  <dc:creator>Paltoko</dc:creator>
  <cp:lastModifiedBy>Paltoko</cp:lastModifiedBy>
  <cp:revision>58</cp:revision>
  <dcterms:created xsi:type="dcterms:W3CDTF">2016-11-12T18:47:01Z</dcterms:created>
  <dcterms:modified xsi:type="dcterms:W3CDTF">2016-11-17T21:56:43Z</dcterms:modified>
</cp:coreProperties>
</file>