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821afb29b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821afb29b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21afb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21afb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821afb2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821afb2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21afb2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821afb2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821afb29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821afb29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821afb29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821afb29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821afb29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821afb29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821afb29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821afb29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21afb2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821afb2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Architecture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MedalVerse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838150" y="590450"/>
            <a:ext cx="2539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700">
                <a:solidFill>
                  <a:schemeClr val="dk1"/>
                </a:solidFill>
              </a:rPr>
              <a:t>fonctionnalités</a:t>
            </a:r>
            <a:r>
              <a:rPr lang="fr" sz="1500">
                <a:solidFill>
                  <a:schemeClr val="dk1"/>
                </a:solidFill>
              </a:rPr>
              <a:t>:</a:t>
            </a:r>
            <a:endParaRPr sz="1300"/>
          </a:p>
        </p:txBody>
      </p:sp>
      <p:sp>
        <p:nvSpPr>
          <p:cNvPr id="251" name="Google Shape;251;p22"/>
          <p:cNvSpPr txBox="1"/>
          <p:nvPr/>
        </p:nvSpPr>
        <p:spPr>
          <a:xfrm>
            <a:off x="509000" y="1292575"/>
            <a:ext cx="22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u="sng"/>
              <a:t>Tableau de gagnants:</a:t>
            </a:r>
            <a:endParaRPr sz="1000" u="sng"/>
          </a:p>
          <a:p>
            <a:pPr indent="0" lvl="0" marL="0" rtl="0" algn="l">
              <a:spcBef>
                <a:spcPts val="0"/>
              </a:spcBef>
              <a:spcAft>
                <a:spcPts val="0"/>
              </a:spcAft>
              <a:buNone/>
            </a:pPr>
            <a:r>
              <a:t/>
            </a:r>
            <a:endParaRPr sz="400" u="sng"/>
          </a:p>
          <a:p>
            <a:pPr indent="0" lvl="0" marL="0" rtl="0" algn="l">
              <a:spcBef>
                <a:spcPts val="0"/>
              </a:spcBef>
              <a:spcAft>
                <a:spcPts val="0"/>
              </a:spcAft>
              <a:buNone/>
            </a:pPr>
            <a:r>
              <a:rPr lang="fr" sz="700"/>
              <a:t>ajout de vainqueur</a:t>
            </a:r>
            <a:endParaRPr sz="700"/>
          </a:p>
          <a:p>
            <a:pPr indent="0" lvl="0" marL="0" rtl="0" algn="l">
              <a:spcBef>
                <a:spcPts val="0"/>
              </a:spcBef>
              <a:spcAft>
                <a:spcPts val="0"/>
              </a:spcAft>
              <a:buNone/>
            </a:pPr>
            <a:r>
              <a:rPr lang="fr" sz="700"/>
              <a:t>Liste  nom des équipes et années de victoire</a:t>
            </a:r>
            <a:endParaRPr sz="700"/>
          </a:p>
        </p:txBody>
      </p:sp>
      <p:sp>
        <p:nvSpPr>
          <p:cNvPr id="252" name="Google Shape;252;p22"/>
          <p:cNvSpPr txBox="1"/>
          <p:nvPr/>
        </p:nvSpPr>
        <p:spPr>
          <a:xfrm>
            <a:off x="509000" y="2163900"/>
            <a:ext cx="2098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u="sng"/>
              <a:t>Tableau de participants:</a:t>
            </a:r>
            <a:endParaRPr sz="1000" u="sng"/>
          </a:p>
          <a:p>
            <a:pPr indent="0" lvl="0" marL="0" rtl="0" algn="l">
              <a:spcBef>
                <a:spcPts val="0"/>
              </a:spcBef>
              <a:spcAft>
                <a:spcPts val="0"/>
              </a:spcAft>
              <a:buNone/>
            </a:pPr>
            <a:r>
              <a:t/>
            </a:r>
            <a:endParaRPr sz="300" u="sng"/>
          </a:p>
          <a:p>
            <a:pPr indent="0" lvl="0" marL="0" rtl="0" algn="l">
              <a:spcBef>
                <a:spcPts val="0"/>
              </a:spcBef>
              <a:spcAft>
                <a:spcPts val="0"/>
              </a:spcAft>
              <a:buNone/>
            </a:pPr>
            <a:r>
              <a:rPr lang="fr" sz="700"/>
              <a:t>ajouter un participant</a:t>
            </a:r>
            <a:endParaRPr sz="700"/>
          </a:p>
          <a:p>
            <a:pPr indent="0" lvl="0" marL="0" rtl="0" algn="l">
              <a:spcBef>
                <a:spcPts val="0"/>
              </a:spcBef>
              <a:spcAft>
                <a:spcPts val="0"/>
              </a:spcAft>
              <a:buNone/>
            </a:pPr>
            <a:r>
              <a:rPr lang="fr" sz="700"/>
              <a:t>supprimer un participant défini</a:t>
            </a:r>
            <a:endParaRPr sz="700"/>
          </a:p>
          <a:p>
            <a:pPr indent="0" lvl="0" marL="0" rtl="0" algn="l">
              <a:spcBef>
                <a:spcPts val="0"/>
              </a:spcBef>
              <a:spcAft>
                <a:spcPts val="0"/>
              </a:spcAft>
              <a:buNone/>
            </a:pPr>
            <a:r>
              <a:rPr lang="fr" sz="700"/>
              <a:t>supprimer entièrement le tableau</a:t>
            </a:r>
            <a:endParaRPr sz="700"/>
          </a:p>
          <a:p>
            <a:pPr indent="0" lvl="0" marL="0" rtl="0" algn="l">
              <a:spcBef>
                <a:spcPts val="0"/>
              </a:spcBef>
              <a:spcAft>
                <a:spcPts val="0"/>
              </a:spcAft>
              <a:buNone/>
            </a:pPr>
            <a:r>
              <a:rPr lang="fr" sz="700"/>
              <a:t>voir le nom d'une équipe et son id associé</a:t>
            </a:r>
            <a:endParaRPr sz="700"/>
          </a:p>
        </p:txBody>
      </p:sp>
      <p:sp>
        <p:nvSpPr>
          <p:cNvPr id="253" name="Google Shape;253;p22"/>
          <p:cNvSpPr txBox="1"/>
          <p:nvPr/>
        </p:nvSpPr>
        <p:spPr>
          <a:xfrm>
            <a:off x="509000" y="3235325"/>
            <a:ext cx="1536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000" u="sng"/>
              <a:t>Mint:</a:t>
            </a:r>
            <a:endParaRPr sz="1000" u="sng"/>
          </a:p>
          <a:p>
            <a:pPr indent="0" lvl="0" marL="0" marR="0" rtl="0" algn="l">
              <a:lnSpc>
                <a:spcPct val="100000"/>
              </a:lnSpc>
              <a:spcBef>
                <a:spcPts val="0"/>
              </a:spcBef>
              <a:spcAft>
                <a:spcPts val="0"/>
              </a:spcAft>
              <a:buNone/>
            </a:pPr>
            <a:r>
              <a:t/>
            </a:r>
            <a:endParaRPr sz="400" u="sng"/>
          </a:p>
          <a:p>
            <a:pPr indent="0" lvl="0" marL="0" marR="0" rtl="0" algn="l">
              <a:lnSpc>
                <a:spcPct val="100000"/>
              </a:lnSpc>
              <a:spcBef>
                <a:spcPts val="0"/>
              </a:spcBef>
              <a:spcAft>
                <a:spcPts val="0"/>
              </a:spcAft>
              <a:buNone/>
            </a:pPr>
            <a:r>
              <a:rPr lang="fr" sz="700"/>
              <a:t>Créé un exemplaire unique de la récompense sous forme de NFT</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a:t>
            </a:r>
            <a:endParaRPr/>
          </a:p>
        </p:txBody>
      </p:sp>
      <p:sp>
        <p:nvSpPr>
          <p:cNvPr id="61" name="Google Shape;61;p14"/>
          <p:cNvSpPr txBox="1"/>
          <p:nvPr>
            <p:ph idx="1" type="body"/>
          </p:nvPr>
        </p:nvSpPr>
        <p:spPr>
          <a:xfrm>
            <a:off x="311700" y="976225"/>
            <a:ext cx="4568700" cy="25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100">
                <a:solidFill>
                  <a:schemeClr val="dk1"/>
                </a:solidFill>
              </a:rPr>
              <a:t>Définir l’architecture de l’application afin d’en déduire une implémentation simple et fonctionnelle</a:t>
            </a:r>
            <a:endParaRPr/>
          </a:p>
        </p:txBody>
      </p:sp>
      <p:sp>
        <p:nvSpPr>
          <p:cNvPr id="62" name="Google Shape;62;p14"/>
          <p:cNvSpPr txBox="1"/>
          <p:nvPr/>
        </p:nvSpPr>
        <p:spPr>
          <a:xfrm>
            <a:off x="865775" y="2182250"/>
            <a:ext cx="6226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u="sng"/>
              <a:t>Structures internes:</a:t>
            </a:r>
            <a:endParaRPr sz="1200" u="sng"/>
          </a:p>
          <a:p>
            <a:pPr indent="0" lvl="0" marL="0" rtl="0" algn="l">
              <a:spcBef>
                <a:spcPts val="0"/>
              </a:spcBef>
              <a:spcAft>
                <a:spcPts val="0"/>
              </a:spcAft>
              <a:buNone/>
            </a:pPr>
            <a:r>
              <a:rPr lang="fr" sz="1200"/>
              <a:t>L’application manipule des composants nécessaires au bon fonctionnement de l’UI et ne représentent pas de valeur ou </a:t>
            </a:r>
            <a:r>
              <a:rPr lang="fr" sz="1200"/>
              <a:t>d'intérêt</a:t>
            </a:r>
            <a:r>
              <a:rPr lang="fr" sz="1200"/>
              <a:t> direct pour l’utilisateur de la DAPP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u="sng"/>
              <a:t>Production de l’application</a:t>
            </a:r>
            <a:endParaRPr sz="1200" u="sng"/>
          </a:p>
          <a:p>
            <a:pPr indent="0" lvl="0" marL="0" rtl="0" algn="l">
              <a:spcBef>
                <a:spcPts val="0"/>
              </a:spcBef>
              <a:spcAft>
                <a:spcPts val="0"/>
              </a:spcAft>
              <a:buNone/>
            </a:pPr>
            <a:r>
              <a:rPr lang="fr" sz="1200"/>
              <a:t>Eléments (Coin et NFT) ayant un </a:t>
            </a:r>
            <a:r>
              <a:rPr lang="fr" sz="1200"/>
              <a:t>intérêt</a:t>
            </a:r>
            <a:r>
              <a:rPr lang="fr" sz="1200"/>
              <a:t> pour l’utilisateur et pouvant être sorti du contrat principal.</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Structures internes</a:t>
            </a:r>
            <a:endParaRPr/>
          </a:p>
        </p:txBody>
      </p:sp>
      <p:sp>
        <p:nvSpPr>
          <p:cNvPr id="68" name="Google Shape;68;p15"/>
          <p:cNvSpPr txBox="1"/>
          <p:nvPr>
            <p:ph idx="1" type="body"/>
          </p:nvPr>
        </p:nvSpPr>
        <p:spPr>
          <a:xfrm>
            <a:off x="311700" y="976225"/>
            <a:ext cx="4568700" cy="25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100">
                <a:solidFill>
                  <a:schemeClr val="dk1"/>
                </a:solidFill>
              </a:rPr>
              <a:t>Eléments de l’application nécessaires à son fonctionnement, sans valeur pour l’utilisateur.</a:t>
            </a:r>
            <a:endParaRPr/>
          </a:p>
        </p:txBody>
      </p:sp>
      <p:sp>
        <p:nvSpPr>
          <p:cNvPr id="69" name="Google Shape;69;p15"/>
          <p:cNvSpPr txBox="1"/>
          <p:nvPr/>
        </p:nvSpPr>
        <p:spPr>
          <a:xfrm>
            <a:off x="474400" y="1721500"/>
            <a:ext cx="622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MedalVerse: contrat principal qui expose les fonctionnalités de la DAPP, et possède les structures internes au fonctionnement de la DAPP.</a:t>
            </a:r>
            <a:endParaRPr sz="1200"/>
          </a:p>
        </p:txBody>
      </p:sp>
      <p:sp>
        <p:nvSpPr>
          <p:cNvPr id="70" name="Google Shape;70;p15"/>
          <p:cNvSpPr txBox="1"/>
          <p:nvPr/>
        </p:nvSpPr>
        <p:spPr>
          <a:xfrm>
            <a:off x="2453225" y="2656650"/>
            <a:ext cx="62265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fr" sz="1200"/>
              <a:t>Les structures appartiennent au contrat, car n’ont pas besoin d’être sorties</a:t>
            </a:r>
            <a:endParaRPr sz="1200"/>
          </a:p>
          <a:p>
            <a:pPr indent="-304800" lvl="0" marL="457200" rtl="0" algn="l">
              <a:spcBef>
                <a:spcPts val="0"/>
              </a:spcBef>
              <a:spcAft>
                <a:spcPts val="0"/>
              </a:spcAft>
              <a:buSzPts val="1200"/>
              <a:buChar char="-"/>
            </a:pPr>
            <a:r>
              <a:rPr lang="fr" sz="1200"/>
              <a:t>Le propriétaire du contrat MedalVerse est le seul à pouvoir agir sur les structures</a:t>
            </a:r>
            <a:endParaRPr sz="1200"/>
          </a:p>
          <a:p>
            <a:pPr indent="-304800" lvl="0" marL="457200" rtl="0" algn="l">
              <a:spcBef>
                <a:spcPts val="0"/>
              </a:spcBef>
              <a:spcAft>
                <a:spcPts val="0"/>
              </a:spcAft>
              <a:buSzPts val="1200"/>
              <a:buChar char="-"/>
            </a:pPr>
            <a:r>
              <a:rPr lang="fr" sz="1200"/>
              <a:t>L’accès en lecture est ouvert à tous</a:t>
            </a:r>
            <a:endParaRPr sz="1200"/>
          </a:p>
          <a:p>
            <a:pPr indent="-304800" lvl="0" marL="457200" rtl="0" algn="l">
              <a:spcBef>
                <a:spcPts val="0"/>
              </a:spcBef>
              <a:spcAft>
                <a:spcPts val="0"/>
              </a:spcAft>
              <a:buSzPts val="1200"/>
              <a:buChar char="-"/>
            </a:pPr>
            <a:r>
              <a:rPr lang="fr" sz="1200"/>
              <a:t>Un utilisateur doit pouvoir naviguer dans l’UI sans être enregistré, simplement à l’aide de son adresse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p:txBody>
      </p:sp>
      <p:grpSp>
        <p:nvGrpSpPr>
          <p:cNvPr id="71" name="Google Shape;71;p15"/>
          <p:cNvGrpSpPr/>
          <p:nvPr/>
        </p:nvGrpSpPr>
        <p:grpSpPr>
          <a:xfrm>
            <a:off x="765850" y="2532652"/>
            <a:ext cx="2095775" cy="2227208"/>
            <a:chOff x="765850" y="2532652"/>
            <a:chExt cx="2095775" cy="2227208"/>
          </a:xfrm>
        </p:grpSpPr>
        <p:sp>
          <p:nvSpPr>
            <p:cNvPr id="72" name="Google Shape;72;p15"/>
            <p:cNvSpPr/>
            <p:nvPr/>
          </p:nvSpPr>
          <p:spPr>
            <a:xfrm>
              <a:off x="824275" y="2571750"/>
              <a:ext cx="1559700" cy="21822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937800" y="306722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5"/>
            <p:cNvCxnSpPr/>
            <p:nvPr/>
          </p:nvCxnSpPr>
          <p:spPr>
            <a:xfrm>
              <a:off x="817421" y="4093664"/>
              <a:ext cx="1560600" cy="111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15"/>
            <p:cNvCxnSpPr/>
            <p:nvPr/>
          </p:nvCxnSpPr>
          <p:spPr>
            <a:xfrm>
              <a:off x="825723" y="4305364"/>
              <a:ext cx="1560600" cy="111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5"/>
            <p:cNvCxnSpPr/>
            <p:nvPr/>
          </p:nvCxnSpPr>
          <p:spPr>
            <a:xfrm>
              <a:off x="823856" y="4521839"/>
              <a:ext cx="1560600" cy="111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5"/>
            <p:cNvSpPr txBox="1"/>
            <p:nvPr/>
          </p:nvSpPr>
          <p:spPr>
            <a:xfrm>
              <a:off x="842050" y="4498260"/>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Ajout</a:t>
              </a:r>
              <a:endParaRPr sz="200"/>
            </a:p>
          </p:txBody>
        </p:sp>
        <p:sp>
          <p:nvSpPr>
            <p:cNvPr id="78" name="Google Shape;78;p15"/>
            <p:cNvSpPr txBox="1"/>
            <p:nvPr/>
          </p:nvSpPr>
          <p:spPr>
            <a:xfrm>
              <a:off x="829725" y="4289150"/>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Suppression</a:t>
              </a:r>
              <a:endParaRPr sz="200"/>
            </a:p>
          </p:txBody>
        </p:sp>
        <p:sp>
          <p:nvSpPr>
            <p:cNvPr id="79" name="Google Shape;79;p15"/>
            <p:cNvSpPr txBox="1"/>
            <p:nvPr/>
          </p:nvSpPr>
          <p:spPr>
            <a:xfrm>
              <a:off x="817425" y="407072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Accès</a:t>
              </a:r>
              <a:endParaRPr sz="200"/>
            </a:p>
          </p:txBody>
        </p:sp>
        <p:sp>
          <p:nvSpPr>
            <p:cNvPr id="80" name="Google Shape;80;p15"/>
            <p:cNvSpPr txBox="1"/>
            <p:nvPr/>
          </p:nvSpPr>
          <p:spPr>
            <a:xfrm>
              <a:off x="1325625" y="3067227"/>
              <a:ext cx="153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 </a:t>
              </a:r>
              <a:r>
                <a:rPr lang="fr" sz="500"/>
                <a:t>Utilisateur</a:t>
              </a:r>
              <a:br>
                <a:rPr lang="fr" sz="500"/>
              </a:br>
              <a:r>
                <a:rPr lang="fr" sz="500"/>
                <a:t>- Sportif</a:t>
              </a:r>
              <a:endParaRPr sz="500"/>
            </a:p>
            <a:p>
              <a:pPr indent="0" lvl="0" marL="0" rtl="0" algn="l">
                <a:spcBef>
                  <a:spcPts val="0"/>
                </a:spcBef>
                <a:spcAft>
                  <a:spcPts val="0"/>
                </a:spcAft>
                <a:buNone/>
              </a:pPr>
              <a:r>
                <a:rPr lang="fr" sz="500"/>
                <a:t>- Organisateur</a:t>
              </a:r>
              <a:endParaRPr sz="500"/>
            </a:p>
            <a:p>
              <a:pPr indent="0" lvl="0" marL="0" rtl="0" algn="l">
                <a:spcBef>
                  <a:spcPts val="0"/>
                </a:spcBef>
                <a:spcAft>
                  <a:spcPts val="0"/>
                </a:spcAft>
                <a:buNone/>
              </a:pPr>
              <a:r>
                <a:rPr lang="fr" sz="500"/>
                <a:t>- Evénement</a:t>
              </a:r>
              <a:endParaRPr sz="500"/>
            </a:p>
            <a:p>
              <a:pPr indent="0" lvl="0" marL="0" rtl="0" algn="l">
                <a:spcBef>
                  <a:spcPts val="0"/>
                </a:spcBef>
                <a:spcAft>
                  <a:spcPts val="0"/>
                </a:spcAft>
                <a:buNone/>
              </a:pPr>
              <a:r>
                <a:rPr lang="fr" sz="500"/>
                <a:t>- Auteur</a:t>
              </a:r>
              <a:endParaRPr sz="500"/>
            </a:p>
            <a:p>
              <a:pPr indent="0" lvl="0" marL="0" rtl="0" algn="l">
                <a:spcBef>
                  <a:spcPts val="0"/>
                </a:spcBef>
                <a:spcAft>
                  <a:spcPts val="0"/>
                </a:spcAft>
                <a:buNone/>
              </a:pPr>
              <a:r>
                <a:rPr lang="fr" sz="500"/>
                <a:t>- Création</a:t>
              </a:r>
              <a:endParaRPr sz="500"/>
            </a:p>
          </p:txBody>
        </p:sp>
        <p:sp>
          <p:nvSpPr>
            <p:cNvPr id="81" name="Google Shape;81;p15"/>
            <p:cNvSpPr txBox="1"/>
            <p:nvPr/>
          </p:nvSpPr>
          <p:spPr>
            <a:xfrm>
              <a:off x="765850" y="253265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MedalVerse</a:t>
              </a:r>
              <a:endParaRPr sz="5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Architecture</a:t>
            </a:r>
            <a:endParaRPr/>
          </a:p>
        </p:txBody>
      </p:sp>
      <p:grpSp>
        <p:nvGrpSpPr>
          <p:cNvPr id="87" name="Google Shape;87;p16"/>
          <p:cNvGrpSpPr/>
          <p:nvPr/>
        </p:nvGrpSpPr>
        <p:grpSpPr>
          <a:xfrm>
            <a:off x="736237" y="1420278"/>
            <a:ext cx="1321574" cy="833546"/>
            <a:chOff x="1074262" y="3282828"/>
            <a:chExt cx="1321574" cy="833546"/>
          </a:xfrm>
        </p:grpSpPr>
        <p:grpSp>
          <p:nvGrpSpPr>
            <p:cNvPr id="88" name="Google Shape;88;p16"/>
            <p:cNvGrpSpPr/>
            <p:nvPr/>
          </p:nvGrpSpPr>
          <p:grpSpPr>
            <a:xfrm>
              <a:off x="1074262" y="3282828"/>
              <a:ext cx="1321574" cy="833546"/>
              <a:chOff x="765850" y="2477792"/>
              <a:chExt cx="1536000" cy="1027800"/>
            </a:xfrm>
          </p:grpSpPr>
          <p:sp>
            <p:nvSpPr>
              <p:cNvPr id="89" name="Google Shape;89;p16"/>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Handler</a:t>
                </a:r>
                <a:endParaRPr sz="500"/>
              </a:p>
            </p:txBody>
          </p:sp>
        </p:grpSp>
        <p:sp>
          <p:nvSpPr>
            <p:cNvPr id="91" name="Google Shape;91;p16"/>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6"/>
          <p:cNvSpPr txBox="1"/>
          <p:nvPr/>
        </p:nvSpPr>
        <p:spPr>
          <a:xfrm>
            <a:off x="2275325" y="964575"/>
            <a:ext cx="6226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On définit la notion de “Handler” dont la responsabilité est de maintenir les accès à une liste d’éléments enregistrés, et propose les service suivants: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fr" sz="1200"/>
              <a:t>Add</a:t>
            </a:r>
            <a:endParaRPr sz="1200"/>
          </a:p>
          <a:p>
            <a:pPr indent="-304800" lvl="0" marL="457200" rtl="0" algn="l">
              <a:spcBef>
                <a:spcPts val="0"/>
              </a:spcBef>
              <a:spcAft>
                <a:spcPts val="0"/>
              </a:spcAft>
              <a:buSzPts val="1200"/>
              <a:buChar char="-"/>
            </a:pPr>
            <a:r>
              <a:rPr lang="fr" sz="1200"/>
              <a:t>Get</a:t>
            </a:r>
            <a:endParaRPr sz="1200"/>
          </a:p>
          <a:p>
            <a:pPr indent="-304800" lvl="0" marL="457200" rtl="0" algn="l">
              <a:spcBef>
                <a:spcPts val="0"/>
              </a:spcBef>
              <a:spcAft>
                <a:spcPts val="0"/>
              </a:spcAft>
              <a:buSzPts val="1200"/>
              <a:buChar char="-"/>
            </a:pPr>
            <a:r>
              <a:rPr lang="fr" sz="1200"/>
              <a:t>Set</a:t>
            </a:r>
            <a:br>
              <a:rPr lang="fr" sz="1200"/>
            </a:br>
            <a:endParaRPr sz="1200"/>
          </a:p>
          <a:p>
            <a:pPr indent="0" lvl="0" marL="0" rtl="0" algn="l">
              <a:spcBef>
                <a:spcPts val="0"/>
              </a:spcBef>
              <a:spcAft>
                <a:spcPts val="0"/>
              </a:spcAft>
              <a:buNone/>
            </a:pPr>
            <a:r>
              <a:rPr lang="fr" sz="1200"/>
              <a:t>le handler ne gère que la cohérence des données qu’il possède.</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p:txBody>
      </p:sp>
      <p:sp>
        <p:nvSpPr>
          <p:cNvPr id="93" name="Google Shape;93;p16"/>
          <p:cNvSpPr txBox="1"/>
          <p:nvPr/>
        </p:nvSpPr>
        <p:spPr>
          <a:xfrm>
            <a:off x="120600" y="2858525"/>
            <a:ext cx="90552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t>UserHandler</a:t>
            </a:r>
            <a:r>
              <a:rPr lang="fr" sz="900"/>
              <a:t>: Un user est un utilisateur enregistré sur la plateforme, avec un ensemble de détails sur la personne détentrice du compte. UserHandler gère la liste des Users, accès, création, désactivation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 </a:t>
            </a:r>
            <a:r>
              <a:rPr b="1" lang="fr" sz="900"/>
              <a:t>AuthorHandler</a:t>
            </a:r>
            <a:r>
              <a:rPr lang="fr" sz="900"/>
              <a:t>: un auteur est un user ayant des propriétés spécifiques qui possède une liste de créations, peut en produire de nouvelles et les vendre. AuthorHandler gère la liste des auteurs, des créations (accès à la base, appel de fonction sur ces structures).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OrganizerHandler</a:t>
            </a:r>
            <a:r>
              <a:rPr lang="fr" sz="900"/>
              <a:t>: Un organizer est un organisme qui peut créer des évènements, il est piloté par une liste d'admins qui ont le droit </a:t>
            </a:r>
            <a:r>
              <a:rPr lang="fr" sz="900"/>
              <a:t>d'interagir</a:t>
            </a:r>
            <a:r>
              <a:rPr lang="fr" sz="900"/>
              <a:t> avec l'évènement. OrganizerHandler permet de lister, ajouter/désactiver un organizer</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EventHandler</a:t>
            </a:r>
            <a:r>
              <a:rPr lang="fr" sz="900"/>
              <a:t>: Un évènement est généré par un organisme, et possède des propriétés particulières (date de départ, fin, etc.). EventHandler gère la liste des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SportsmanHandler</a:t>
            </a:r>
            <a:r>
              <a:rPr lang="fr" sz="900"/>
              <a:t>: Un Sportsman est un user ayant le rôle de Sportif et possède des propriétés supplémentaires comme une liste </a:t>
            </a:r>
            <a:r>
              <a:rPr lang="fr" sz="900"/>
              <a:t>d'événement</a:t>
            </a:r>
            <a:r>
              <a:rPr lang="fr" sz="900"/>
              <a:t> auquel il est enregistré, ainsi qu'un champ de bits décrivant les sports qu'il pratique. SportsmanHandler gère la liste des Sportsman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Architecture</a:t>
            </a:r>
            <a:endParaRPr/>
          </a:p>
        </p:txBody>
      </p:sp>
      <p:grpSp>
        <p:nvGrpSpPr>
          <p:cNvPr id="99" name="Google Shape;99;p17"/>
          <p:cNvGrpSpPr/>
          <p:nvPr/>
        </p:nvGrpSpPr>
        <p:grpSpPr>
          <a:xfrm>
            <a:off x="558312" y="1351503"/>
            <a:ext cx="8098374" cy="870896"/>
            <a:chOff x="587962" y="1481953"/>
            <a:chExt cx="8098374" cy="870896"/>
          </a:xfrm>
        </p:grpSpPr>
        <p:grpSp>
          <p:nvGrpSpPr>
            <p:cNvPr id="100" name="Google Shape;100;p17"/>
            <p:cNvGrpSpPr/>
            <p:nvPr/>
          </p:nvGrpSpPr>
          <p:grpSpPr>
            <a:xfrm>
              <a:off x="587962" y="1519303"/>
              <a:ext cx="1321574" cy="833546"/>
              <a:chOff x="1074262" y="3282828"/>
              <a:chExt cx="1321574" cy="833546"/>
            </a:xfrm>
          </p:grpSpPr>
          <p:grpSp>
            <p:nvGrpSpPr>
              <p:cNvPr id="101" name="Google Shape;101;p17"/>
              <p:cNvGrpSpPr/>
              <p:nvPr/>
            </p:nvGrpSpPr>
            <p:grpSpPr>
              <a:xfrm>
                <a:off x="1074262" y="3282828"/>
                <a:ext cx="1321574" cy="833546"/>
                <a:chOff x="765850" y="2477792"/>
                <a:chExt cx="1536000" cy="1027800"/>
              </a:xfrm>
            </p:grpSpPr>
            <p:sp>
              <p:nvSpPr>
                <p:cNvPr id="102" name="Google Shape;102;p17"/>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User</a:t>
                  </a:r>
                  <a:r>
                    <a:rPr lang="fr" sz="500"/>
                    <a:t>Handler</a:t>
                  </a:r>
                  <a:endParaRPr sz="500"/>
                </a:p>
              </p:txBody>
            </p:sp>
          </p:grpSp>
          <p:sp>
            <p:nvSpPr>
              <p:cNvPr id="104" name="Google Shape;104;p17"/>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7"/>
            <p:cNvGrpSpPr/>
            <p:nvPr/>
          </p:nvGrpSpPr>
          <p:grpSpPr>
            <a:xfrm>
              <a:off x="2282162" y="1519303"/>
              <a:ext cx="1321574" cy="833546"/>
              <a:chOff x="1074262" y="3282828"/>
              <a:chExt cx="1321574" cy="833546"/>
            </a:xfrm>
          </p:grpSpPr>
          <p:grpSp>
            <p:nvGrpSpPr>
              <p:cNvPr id="106" name="Google Shape;106;p17"/>
              <p:cNvGrpSpPr/>
              <p:nvPr/>
            </p:nvGrpSpPr>
            <p:grpSpPr>
              <a:xfrm>
                <a:off x="1074262" y="3282828"/>
                <a:ext cx="1321574" cy="833546"/>
                <a:chOff x="765850" y="2477792"/>
                <a:chExt cx="1536000" cy="1027800"/>
              </a:xfrm>
            </p:grpSpPr>
            <p:sp>
              <p:nvSpPr>
                <p:cNvPr id="107" name="Google Shape;107;p17"/>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Auhtor</a:t>
                  </a:r>
                  <a:r>
                    <a:rPr lang="fr" sz="500"/>
                    <a:t>Handler</a:t>
                  </a:r>
                  <a:endParaRPr sz="500"/>
                </a:p>
              </p:txBody>
            </p:sp>
          </p:grpSp>
          <p:sp>
            <p:nvSpPr>
              <p:cNvPr id="109" name="Google Shape;109;p17"/>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7"/>
            <p:cNvGrpSpPr/>
            <p:nvPr/>
          </p:nvGrpSpPr>
          <p:grpSpPr>
            <a:xfrm>
              <a:off x="3976362" y="1481953"/>
              <a:ext cx="1321574" cy="833546"/>
              <a:chOff x="1074262" y="3282828"/>
              <a:chExt cx="1321574" cy="833546"/>
            </a:xfrm>
          </p:grpSpPr>
          <p:grpSp>
            <p:nvGrpSpPr>
              <p:cNvPr id="111" name="Google Shape;111;p17"/>
              <p:cNvGrpSpPr/>
              <p:nvPr/>
            </p:nvGrpSpPr>
            <p:grpSpPr>
              <a:xfrm>
                <a:off x="1074262" y="3282828"/>
                <a:ext cx="1321574" cy="833546"/>
                <a:chOff x="765850" y="2477792"/>
                <a:chExt cx="1536000" cy="1027800"/>
              </a:xfrm>
            </p:grpSpPr>
            <p:sp>
              <p:nvSpPr>
                <p:cNvPr id="112" name="Google Shape;112;p17"/>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Organizer</a:t>
                  </a:r>
                  <a:r>
                    <a:rPr lang="fr" sz="500"/>
                    <a:t>Handler</a:t>
                  </a:r>
                  <a:endParaRPr sz="500"/>
                </a:p>
              </p:txBody>
            </p:sp>
          </p:grpSp>
          <p:sp>
            <p:nvSpPr>
              <p:cNvPr id="114" name="Google Shape;114;p17"/>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7"/>
            <p:cNvGrpSpPr/>
            <p:nvPr/>
          </p:nvGrpSpPr>
          <p:grpSpPr>
            <a:xfrm>
              <a:off x="5670562" y="1481953"/>
              <a:ext cx="1321574" cy="833546"/>
              <a:chOff x="1074262" y="3282828"/>
              <a:chExt cx="1321574" cy="833546"/>
            </a:xfrm>
          </p:grpSpPr>
          <p:grpSp>
            <p:nvGrpSpPr>
              <p:cNvPr id="116" name="Google Shape;116;p17"/>
              <p:cNvGrpSpPr/>
              <p:nvPr/>
            </p:nvGrpSpPr>
            <p:grpSpPr>
              <a:xfrm>
                <a:off x="1074262" y="3282828"/>
                <a:ext cx="1321574" cy="833546"/>
                <a:chOff x="765850" y="2477792"/>
                <a:chExt cx="1536000" cy="1027800"/>
              </a:xfrm>
            </p:grpSpPr>
            <p:sp>
              <p:nvSpPr>
                <p:cNvPr id="117" name="Google Shape;117;p17"/>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Event</a:t>
                  </a:r>
                  <a:r>
                    <a:rPr lang="fr" sz="500"/>
                    <a:t>Handler</a:t>
                  </a:r>
                  <a:endParaRPr sz="500"/>
                </a:p>
              </p:txBody>
            </p:sp>
          </p:grpSp>
          <p:sp>
            <p:nvSpPr>
              <p:cNvPr id="119" name="Google Shape;119;p17"/>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7"/>
            <p:cNvGrpSpPr/>
            <p:nvPr/>
          </p:nvGrpSpPr>
          <p:grpSpPr>
            <a:xfrm>
              <a:off x="7364762" y="1519303"/>
              <a:ext cx="1321574" cy="833546"/>
              <a:chOff x="1074262" y="3282828"/>
              <a:chExt cx="1321574" cy="833546"/>
            </a:xfrm>
          </p:grpSpPr>
          <p:grpSp>
            <p:nvGrpSpPr>
              <p:cNvPr id="121" name="Google Shape;121;p17"/>
              <p:cNvGrpSpPr/>
              <p:nvPr/>
            </p:nvGrpSpPr>
            <p:grpSpPr>
              <a:xfrm>
                <a:off x="1074262" y="3282828"/>
                <a:ext cx="1321574" cy="833546"/>
                <a:chOff x="765850" y="2477792"/>
                <a:chExt cx="1536000" cy="1027800"/>
              </a:xfrm>
            </p:grpSpPr>
            <p:sp>
              <p:nvSpPr>
                <p:cNvPr id="122" name="Google Shape;122;p17"/>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Sportsman</a:t>
                  </a:r>
                  <a:r>
                    <a:rPr lang="fr" sz="500"/>
                    <a:t>Handler</a:t>
                  </a:r>
                  <a:endParaRPr sz="500"/>
                </a:p>
              </p:txBody>
            </p:sp>
          </p:grpSp>
          <p:sp>
            <p:nvSpPr>
              <p:cNvPr id="124" name="Google Shape;124;p17"/>
              <p:cNvSpPr/>
              <p:nvPr/>
            </p:nvSpPr>
            <p:spPr>
              <a:xfrm>
                <a:off x="1245275" y="3576650"/>
                <a:ext cx="271900" cy="46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25" name="Google Shape;125;p17"/>
          <p:cNvCxnSpPr>
            <a:stCxn id="102" idx="2"/>
            <a:endCxn id="126" idx="0"/>
          </p:cNvCxnSpPr>
          <p:nvPr/>
        </p:nvCxnSpPr>
        <p:spPr>
          <a:xfrm flipH="1" rot="-5400000">
            <a:off x="2623888" y="793799"/>
            <a:ext cx="534000" cy="33912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27" name="Google Shape;127;p17"/>
          <p:cNvCxnSpPr>
            <a:stCxn id="107" idx="2"/>
            <a:endCxn id="126" idx="0"/>
          </p:cNvCxnSpPr>
          <p:nvPr/>
        </p:nvCxnSpPr>
        <p:spPr>
          <a:xfrm flipH="1" rot="-5400000">
            <a:off x="3471038" y="1640849"/>
            <a:ext cx="534000" cy="16971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28" name="Google Shape;128;p17"/>
          <p:cNvCxnSpPr>
            <a:stCxn id="112" idx="2"/>
            <a:endCxn id="126" idx="0"/>
          </p:cNvCxnSpPr>
          <p:nvPr/>
        </p:nvCxnSpPr>
        <p:spPr>
          <a:xfrm flipH="1" rot="-5400000">
            <a:off x="4299288" y="2469449"/>
            <a:ext cx="571500" cy="2700"/>
          </a:xfrm>
          <a:prstGeom prst="curvedConnector3">
            <a:avLst>
              <a:gd fmla="val 49991" name="adj1"/>
            </a:avLst>
          </a:prstGeom>
          <a:noFill/>
          <a:ln cap="flat" cmpd="sng" w="9525">
            <a:solidFill>
              <a:schemeClr val="dk2"/>
            </a:solidFill>
            <a:prstDash val="solid"/>
            <a:round/>
            <a:headEnd len="med" w="med" type="none"/>
            <a:tailEnd len="med" w="med" type="none"/>
          </a:ln>
        </p:spPr>
      </p:cxnSp>
      <p:cxnSp>
        <p:nvCxnSpPr>
          <p:cNvPr id="129" name="Google Shape;129;p17"/>
          <p:cNvCxnSpPr>
            <a:stCxn id="117" idx="2"/>
            <a:endCxn id="126" idx="0"/>
          </p:cNvCxnSpPr>
          <p:nvPr/>
        </p:nvCxnSpPr>
        <p:spPr>
          <a:xfrm rot="5400000">
            <a:off x="5146438" y="1625099"/>
            <a:ext cx="571500" cy="1691400"/>
          </a:xfrm>
          <a:prstGeom prst="curvedConnector3">
            <a:avLst>
              <a:gd fmla="val 49991" name="adj1"/>
            </a:avLst>
          </a:prstGeom>
          <a:noFill/>
          <a:ln cap="flat" cmpd="sng" w="9525">
            <a:solidFill>
              <a:schemeClr val="dk2"/>
            </a:solidFill>
            <a:prstDash val="solid"/>
            <a:round/>
            <a:headEnd len="med" w="med" type="none"/>
            <a:tailEnd len="med" w="med" type="none"/>
          </a:ln>
        </p:spPr>
      </p:cxnSp>
      <p:cxnSp>
        <p:nvCxnSpPr>
          <p:cNvPr id="130" name="Google Shape;130;p17"/>
          <p:cNvCxnSpPr>
            <a:stCxn id="122" idx="2"/>
            <a:endCxn id="126" idx="0"/>
          </p:cNvCxnSpPr>
          <p:nvPr/>
        </p:nvCxnSpPr>
        <p:spPr>
          <a:xfrm rot="5400000">
            <a:off x="6012338" y="796649"/>
            <a:ext cx="534000" cy="3385500"/>
          </a:xfrm>
          <a:prstGeom prst="curvedConnector3">
            <a:avLst>
              <a:gd fmla="val 50004" name="adj1"/>
            </a:avLst>
          </a:prstGeom>
          <a:noFill/>
          <a:ln cap="flat" cmpd="sng" w="9525">
            <a:solidFill>
              <a:schemeClr val="dk2"/>
            </a:solidFill>
            <a:prstDash val="solid"/>
            <a:round/>
            <a:headEnd len="med" w="med" type="none"/>
            <a:tailEnd len="med" w="med" type="none"/>
          </a:ln>
        </p:spPr>
      </p:cxnSp>
      <p:grpSp>
        <p:nvGrpSpPr>
          <p:cNvPr id="131" name="Google Shape;131;p17"/>
          <p:cNvGrpSpPr/>
          <p:nvPr/>
        </p:nvGrpSpPr>
        <p:grpSpPr>
          <a:xfrm>
            <a:off x="3818455" y="2756442"/>
            <a:ext cx="1649200" cy="2227208"/>
            <a:chOff x="765850" y="2532652"/>
            <a:chExt cx="1649200" cy="2227208"/>
          </a:xfrm>
        </p:grpSpPr>
        <p:sp>
          <p:nvSpPr>
            <p:cNvPr id="132" name="Google Shape;132;p17"/>
            <p:cNvSpPr/>
            <p:nvPr/>
          </p:nvSpPr>
          <p:spPr>
            <a:xfrm>
              <a:off x="824275" y="2571750"/>
              <a:ext cx="1559700" cy="21822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7"/>
            <p:cNvCxnSpPr/>
            <p:nvPr/>
          </p:nvCxnSpPr>
          <p:spPr>
            <a:xfrm>
              <a:off x="817421" y="4093664"/>
              <a:ext cx="1560600" cy="111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p:nvPr/>
          </p:nvCxnSpPr>
          <p:spPr>
            <a:xfrm>
              <a:off x="825723" y="4305364"/>
              <a:ext cx="1560600" cy="111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7"/>
            <p:cNvCxnSpPr/>
            <p:nvPr/>
          </p:nvCxnSpPr>
          <p:spPr>
            <a:xfrm>
              <a:off x="823856" y="4521839"/>
              <a:ext cx="1560600" cy="111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17"/>
            <p:cNvSpPr txBox="1"/>
            <p:nvPr/>
          </p:nvSpPr>
          <p:spPr>
            <a:xfrm>
              <a:off x="842050" y="4498260"/>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Ajout</a:t>
              </a:r>
              <a:endParaRPr sz="200"/>
            </a:p>
          </p:txBody>
        </p:sp>
        <p:sp>
          <p:nvSpPr>
            <p:cNvPr id="137" name="Google Shape;137;p17"/>
            <p:cNvSpPr txBox="1"/>
            <p:nvPr/>
          </p:nvSpPr>
          <p:spPr>
            <a:xfrm>
              <a:off x="829725" y="4289150"/>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Suppression</a:t>
              </a:r>
              <a:endParaRPr sz="200"/>
            </a:p>
          </p:txBody>
        </p:sp>
        <p:sp>
          <p:nvSpPr>
            <p:cNvPr id="138" name="Google Shape;138;p17"/>
            <p:cNvSpPr txBox="1"/>
            <p:nvPr/>
          </p:nvSpPr>
          <p:spPr>
            <a:xfrm>
              <a:off x="817425" y="407072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Accès</a:t>
              </a:r>
              <a:endParaRPr sz="200"/>
            </a:p>
          </p:txBody>
        </p:sp>
        <p:sp>
          <p:nvSpPr>
            <p:cNvPr id="126" name="Google Shape;126;p17"/>
            <p:cNvSpPr txBox="1"/>
            <p:nvPr/>
          </p:nvSpPr>
          <p:spPr>
            <a:xfrm>
              <a:off x="765850" y="253265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MedalVerse</a:t>
              </a:r>
              <a:endParaRPr sz="500"/>
            </a:p>
          </p:txBody>
        </p:sp>
        <p:sp>
          <p:nvSpPr>
            <p:cNvPr id="139" name="Google Shape;139;p17"/>
            <p:cNvSpPr txBox="1"/>
            <p:nvPr/>
          </p:nvSpPr>
          <p:spPr>
            <a:xfrm>
              <a:off x="879050" y="3087627"/>
              <a:ext cx="153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Le contrat hérite des fonctionnalités des différents handler et assure la synchronisation entre ces derniers, et propose des fonctions d’ajout / suppression / accès de plus haut niveau.</a:t>
              </a:r>
              <a:endParaRPr sz="500"/>
            </a:p>
          </p:txBody>
        </p:sp>
      </p:grpSp>
      <p:sp>
        <p:nvSpPr>
          <p:cNvPr id="140" name="Google Shape;140;p17"/>
          <p:cNvSpPr txBox="1"/>
          <p:nvPr/>
        </p:nvSpPr>
        <p:spPr>
          <a:xfrm>
            <a:off x="1000375" y="1786352"/>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Structure User</a:t>
            </a:r>
            <a:endParaRPr sz="500"/>
          </a:p>
          <a:p>
            <a:pPr indent="0" lvl="0" marL="0" rtl="0" algn="l">
              <a:spcBef>
                <a:spcPts val="0"/>
              </a:spcBef>
              <a:spcAft>
                <a:spcPts val="0"/>
              </a:spcAft>
              <a:buNone/>
            </a:pPr>
            <a:r>
              <a:rPr lang="fr" sz="500"/>
              <a:t>Structure UserDetail</a:t>
            </a:r>
            <a:endParaRPr sz="500"/>
          </a:p>
        </p:txBody>
      </p:sp>
      <p:sp>
        <p:nvSpPr>
          <p:cNvPr id="141" name="Google Shape;141;p17"/>
          <p:cNvSpPr txBox="1"/>
          <p:nvPr/>
        </p:nvSpPr>
        <p:spPr>
          <a:xfrm>
            <a:off x="2682725" y="1812142"/>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Structure Author</a:t>
            </a:r>
            <a:br>
              <a:rPr lang="fr" sz="500"/>
            </a:br>
            <a:r>
              <a:rPr lang="fr" sz="500"/>
              <a:t>Structure Creation</a:t>
            </a:r>
            <a:endParaRPr sz="500"/>
          </a:p>
        </p:txBody>
      </p:sp>
      <p:sp>
        <p:nvSpPr>
          <p:cNvPr id="142" name="Google Shape;142;p17"/>
          <p:cNvSpPr txBox="1"/>
          <p:nvPr/>
        </p:nvSpPr>
        <p:spPr>
          <a:xfrm>
            <a:off x="4394700" y="1786342"/>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Structure Organizer</a:t>
            </a:r>
            <a:br>
              <a:rPr lang="fr" sz="500"/>
            </a:br>
            <a:r>
              <a:rPr lang="fr" sz="500"/>
              <a:t>Structure Admin</a:t>
            </a:r>
            <a:endParaRPr sz="500"/>
          </a:p>
        </p:txBody>
      </p:sp>
      <p:sp>
        <p:nvSpPr>
          <p:cNvPr id="143" name="Google Shape;143;p17"/>
          <p:cNvSpPr txBox="1"/>
          <p:nvPr/>
        </p:nvSpPr>
        <p:spPr>
          <a:xfrm>
            <a:off x="6088885" y="183289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Structure Event</a:t>
            </a:r>
            <a:endParaRPr sz="500"/>
          </a:p>
        </p:txBody>
      </p:sp>
      <p:sp>
        <p:nvSpPr>
          <p:cNvPr id="144" name="Google Shape;144;p17"/>
          <p:cNvSpPr txBox="1"/>
          <p:nvPr/>
        </p:nvSpPr>
        <p:spPr>
          <a:xfrm>
            <a:off x="7783060" y="185069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Structure Sportsman</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8"/>
          <p:cNvGrpSpPr/>
          <p:nvPr/>
        </p:nvGrpSpPr>
        <p:grpSpPr>
          <a:xfrm>
            <a:off x="444750" y="1098825"/>
            <a:ext cx="3824700" cy="3016550"/>
            <a:chOff x="444750" y="1098825"/>
            <a:chExt cx="3824700" cy="3016550"/>
          </a:xfrm>
        </p:grpSpPr>
        <p:sp>
          <p:nvSpPr>
            <p:cNvPr id="150" name="Google Shape;150;p18"/>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8"/>
            <p:cNvGrpSpPr/>
            <p:nvPr/>
          </p:nvGrpSpPr>
          <p:grpSpPr>
            <a:xfrm>
              <a:off x="1519287" y="2086815"/>
              <a:ext cx="1675613" cy="833546"/>
              <a:chOff x="1544775" y="1449928"/>
              <a:chExt cx="1675613" cy="833546"/>
            </a:xfrm>
          </p:grpSpPr>
          <p:grpSp>
            <p:nvGrpSpPr>
              <p:cNvPr id="152" name="Google Shape;152;p18"/>
              <p:cNvGrpSpPr/>
              <p:nvPr/>
            </p:nvGrpSpPr>
            <p:grpSpPr>
              <a:xfrm>
                <a:off x="1544775" y="1449928"/>
                <a:ext cx="1321574" cy="833546"/>
                <a:chOff x="1705573" y="2514352"/>
                <a:chExt cx="1536000" cy="1027800"/>
              </a:xfrm>
            </p:grpSpPr>
            <p:sp>
              <p:nvSpPr>
                <p:cNvPr id="153" name="Google Shape;153;p18"/>
                <p:cNvSpPr/>
                <p:nvPr/>
              </p:nvSpPr>
              <p:spPr>
                <a:xfrm>
                  <a:off x="1763998" y="251435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1705573" y="256921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User</a:t>
                  </a:r>
                  <a:endParaRPr sz="500"/>
                </a:p>
              </p:txBody>
            </p:sp>
          </p:grpSp>
          <p:sp>
            <p:nvSpPr>
              <p:cNvPr id="155" name="Google Shape;155;p18"/>
              <p:cNvSpPr txBox="1"/>
              <p:nvPr/>
            </p:nvSpPr>
            <p:spPr>
              <a:xfrm>
                <a:off x="1684388" y="1697352"/>
                <a:ext cx="153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icon (uri)</a:t>
                </a:r>
                <a:br>
                  <a:rPr lang="fr" sz="500"/>
                </a:br>
                <a:r>
                  <a:rPr lang="fr" sz="500"/>
                  <a:t>Nom</a:t>
                </a:r>
                <a:br>
                  <a:rPr lang="fr" sz="500"/>
                </a:br>
                <a:r>
                  <a:rPr lang="fr" sz="500"/>
                  <a:t>email</a:t>
                </a:r>
                <a:br>
                  <a:rPr lang="fr" sz="500"/>
                </a:br>
                <a:r>
                  <a:rPr lang="fr" sz="500"/>
                  <a:t>rôle (sportif / auteur /..)</a:t>
                </a:r>
                <a:endParaRPr sz="500"/>
              </a:p>
              <a:p>
                <a:pPr indent="0" lvl="0" marL="0" rtl="0" algn="l">
                  <a:spcBef>
                    <a:spcPts val="0"/>
                  </a:spcBef>
                  <a:spcAft>
                    <a:spcPts val="0"/>
                  </a:spcAft>
                  <a:buNone/>
                </a:pPr>
                <a:r>
                  <a:rPr lang="fr" sz="500"/>
                  <a:t>valid/invalid</a:t>
                </a:r>
                <a:endParaRPr sz="500"/>
              </a:p>
            </p:txBody>
          </p:sp>
        </p:grpSp>
        <p:sp>
          <p:nvSpPr>
            <p:cNvPr id="156" name="Google Shape;156;p18"/>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Contrat UserHandler</a:t>
              </a:r>
              <a:endParaRPr/>
            </a:p>
          </p:txBody>
        </p:sp>
        <p:sp>
          <p:nvSpPr>
            <p:cNvPr id="157" name="Google Shape;157;p18"/>
            <p:cNvSpPr txBox="1"/>
            <p:nvPr/>
          </p:nvSpPr>
          <p:spPr>
            <a:xfrm>
              <a:off x="1162888" y="3487877"/>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p>
            <a:p>
              <a:pPr indent="0" lvl="0" marL="0" rtl="0" algn="l">
                <a:spcBef>
                  <a:spcPts val="0"/>
                </a:spcBef>
                <a:spcAft>
                  <a:spcPts val="0"/>
                </a:spcAft>
                <a:buNone/>
              </a:pPr>
              <a:r>
                <a:rPr lang="fr" sz="500"/>
                <a:t>Lise de Users</a:t>
              </a:r>
              <a:endParaRPr sz="500"/>
            </a:p>
          </p:txBody>
        </p:sp>
        <p:sp>
          <p:nvSpPr>
            <p:cNvPr id="158" name="Google Shape;158;p18"/>
            <p:cNvSpPr/>
            <p:nvPr/>
          </p:nvSpPr>
          <p:spPr>
            <a:xfrm>
              <a:off x="736175" y="335777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8"/>
          <p:cNvGrpSpPr/>
          <p:nvPr/>
        </p:nvGrpSpPr>
        <p:grpSpPr>
          <a:xfrm>
            <a:off x="4771825" y="1114815"/>
            <a:ext cx="3824700" cy="3016550"/>
            <a:chOff x="444750" y="1098825"/>
            <a:chExt cx="3824700" cy="3016550"/>
          </a:xfrm>
        </p:grpSpPr>
        <p:sp>
          <p:nvSpPr>
            <p:cNvPr id="160" name="Google Shape;160;p18"/>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8"/>
            <p:cNvGrpSpPr/>
            <p:nvPr/>
          </p:nvGrpSpPr>
          <p:grpSpPr>
            <a:xfrm>
              <a:off x="710750" y="2057165"/>
              <a:ext cx="1675613" cy="833546"/>
              <a:chOff x="736237" y="1420278"/>
              <a:chExt cx="1675613" cy="833546"/>
            </a:xfrm>
          </p:grpSpPr>
          <p:grpSp>
            <p:nvGrpSpPr>
              <p:cNvPr id="162" name="Google Shape;162;p18"/>
              <p:cNvGrpSpPr/>
              <p:nvPr/>
            </p:nvGrpSpPr>
            <p:grpSpPr>
              <a:xfrm>
                <a:off x="736237" y="1420278"/>
                <a:ext cx="1321574" cy="833546"/>
                <a:chOff x="765850" y="2477792"/>
                <a:chExt cx="1536000" cy="1027800"/>
              </a:xfrm>
            </p:grpSpPr>
            <p:sp>
              <p:nvSpPr>
                <p:cNvPr id="163" name="Google Shape;163;p18"/>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Author</a:t>
                  </a:r>
                  <a:endParaRPr sz="500"/>
                </a:p>
              </p:txBody>
            </p:sp>
          </p:grpSp>
          <p:sp>
            <p:nvSpPr>
              <p:cNvPr id="165" name="Google Shape;165;p18"/>
              <p:cNvSpPr txBox="1"/>
              <p:nvPr/>
            </p:nvSpPr>
            <p:spPr>
              <a:xfrm>
                <a:off x="875850" y="1667702"/>
                <a:ext cx="153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address User</a:t>
                </a:r>
                <a:endParaRPr sz="500"/>
              </a:p>
              <a:p>
                <a:pPr indent="0" lvl="0" marL="0" rtl="0" algn="l">
                  <a:spcBef>
                    <a:spcPts val="0"/>
                  </a:spcBef>
                  <a:spcAft>
                    <a:spcPts val="0"/>
                  </a:spcAft>
                  <a:buNone/>
                </a:pPr>
                <a:r>
                  <a:rPr lang="fr" sz="500"/>
                  <a:t>Liste de créations</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grpSp>
          <p:nvGrpSpPr>
            <p:cNvPr id="166" name="Google Shape;166;p18"/>
            <p:cNvGrpSpPr/>
            <p:nvPr/>
          </p:nvGrpSpPr>
          <p:grpSpPr>
            <a:xfrm>
              <a:off x="1510354" y="2345441"/>
              <a:ext cx="2493113" cy="833546"/>
              <a:chOff x="1494337" y="1738203"/>
              <a:chExt cx="2493113" cy="833546"/>
            </a:xfrm>
          </p:grpSpPr>
          <p:grpSp>
            <p:nvGrpSpPr>
              <p:cNvPr id="167" name="Google Shape;167;p18"/>
              <p:cNvGrpSpPr/>
              <p:nvPr/>
            </p:nvGrpSpPr>
            <p:grpSpPr>
              <a:xfrm>
                <a:off x="2311837" y="1738203"/>
                <a:ext cx="1675613" cy="833546"/>
                <a:chOff x="736237" y="1420278"/>
                <a:chExt cx="1675613" cy="833546"/>
              </a:xfrm>
            </p:grpSpPr>
            <p:grpSp>
              <p:nvGrpSpPr>
                <p:cNvPr id="168" name="Google Shape;168;p18"/>
                <p:cNvGrpSpPr/>
                <p:nvPr/>
              </p:nvGrpSpPr>
              <p:grpSpPr>
                <a:xfrm>
                  <a:off x="736237" y="1420278"/>
                  <a:ext cx="1321574" cy="833546"/>
                  <a:chOff x="765850" y="2477792"/>
                  <a:chExt cx="1536000" cy="1027800"/>
                </a:xfrm>
              </p:grpSpPr>
              <p:sp>
                <p:nvSpPr>
                  <p:cNvPr id="169" name="Google Shape;169;p18"/>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Creation</a:t>
                    </a:r>
                    <a:endParaRPr sz="500"/>
                  </a:p>
                </p:txBody>
              </p:sp>
            </p:grpSp>
            <p:sp>
              <p:nvSpPr>
                <p:cNvPr id="171" name="Google Shape;171;p18"/>
                <p:cNvSpPr txBox="1"/>
                <p:nvPr/>
              </p:nvSpPr>
              <p:spPr>
                <a:xfrm>
                  <a:off x="875850" y="1667702"/>
                  <a:ext cx="153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address User</a:t>
                  </a:r>
                  <a:endParaRPr sz="500"/>
                </a:p>
                <a:p>
                  <a:pPr indent="0" lvl="0" marL="0" rtl="0" algn="l">
                    <a:spcBef>
                      <a:spcPts val="0"/>
                    </a:spcBef>
                    <a:spcAft>
                      <a:spcPts val="0"/>
                    </a:spcAft>
                    <a:buNone/>
                  </a:pPr>
                  <a:r>
                    <a:rPr lang="fr" sz="500"/>
                    <a:t>Liste de créations</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cxnSp>
            <p:nvCxnSpPr>
              <p:cNvPr id="172" name="Google Shape;172;p18"/>
              <p:cNvCxnSpPr>
                <a:stCxn id="170" idx="1"/>
              </p:cNvCxnSpPr>
              <p:nvPr/>
            </p:nvCxnSpPr>
            <p:spPr>
              <a:xfrm rot="10800000">
                <a:off x="1494337" y="1913468"/>
                <a:ext cx="817500" cy="0"/>
              </a:xfrm>
              <a:prstGeom prst="straightConnector1">
                <a:avLst/>
              </a:prstGeom>
              <a:noFill/>
              <a:ln cap="flat" cmpd="sng" w="9525">
                <a:solidFill>
                  <a:schemeClr val="dk2"/>
                </a:solidFill>
                <a:prstDash val="solid"/>
                <a:round/>
                <a:headEnd len="med" w="med" type="none"/>
                <a:tailEnd len="med" w="med" type="triangle"/>
              </a:ln>
            </p:spPr>
          </p:cxnSp>
        </p:grpSp>
        <p:sp>
          <p:nvSpPr>
            <p:cNvPr id="173" name="Google Shape;173;p18"/>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Contrat AuhtorHandler</a:t>
              </a:r>
              <a:endParaRPr/>
            </a:p>
          </p:txBody>
        </p:sp>
        <p:sp>
          <p:nvSpPr>
            <p:cNvPr id="174" name="Google Shape;174;p18"/>
            <p:cNvSpPr txBox="1"/>
            <p:nvPr/>
          </p:nvSpPr>
          <p:spPr>
            <a:xfrm>
              <a:off x="1162888" y="3487877"/>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Liste d’authors</a:t>
              </a:r>
              <a:endParaRPr sz="500"/>
            </a:p>
            <a:p>
              <a:pPr indent="0" lvl="0" marL="0" rtl="0" algn="l">
                <a:spcBef>
                  <a:spcPts val="0"/>
                </a:spcBef>
                <a:spcAft>
                  <a:spcPts val="0"/>
                </a:spcAft>
                <a:buNone/>
              </a:pPr>
              <a:r>
                <a:rPr lang="fr" sz="500"/>
                <a:t>Lise de Creations</a:t>
              </a:r>
              <a:endParaRPr sz="500"/>
            </a:p>
          </p:txBody>
        </p:sp>
        <p:sp>
          <p:nvSpPr>
            <p:cNvPr id="175" name="Google Shape;175;p18"/>
            <p:cNvSpPr/>
            <p:nvPr/>
          </p:nvSpPr>
          <p:spPr>
            <a:xfrm>
              <a:off x="736175" y="335777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19"/>
          <p:cNvGrpSpPr/>
          <p:nvPr/>
        </p:nvGrpSpPr>
        <p:grpSpPr>
          <a:xfrm>
            <a:off x="444745" y="1056415"/>
            <a:ext cx="3824700" cy="3016550"/>
            <a:chOff x="444750" y="1098825"/>
            <a:chExt cx="3824700" cy="3016550"/>
          </a:xfrm>
        </p:grpSpPr>
        <p:sp>
          <p:nvSpPr>
            <p:cNvPr id="181" name="Google Shape;181;p19"/>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Creation</a:t>
              </a:r>
              <a:endParaRPr/>
            </a:p>
          </p:txBody>
        </p:sp>
      </p:grpSp>
      <p:grpSp>
        <p:nvGrpSpPr>
          <p:cNvPr id="183" name="Google Shape;183;p19"/>
          <p:cNvGrpSpPr/>
          <p:nvPr/>
        </p:nvGrpSpPr>
        <p:grpSpPr>
          <a:xfrm>
            <a:off x="4771825" y="1114815"/>
            <a:ext cx="4005967" cy="3016550"/>
            <a:chOff x="444750" y="1098825"/>
            <a:chExt cx="4005967" cy="3016550"/>
          </a:xfrm>
        </p:grpSpPr>
        <p:sp>
          <p:nvSpPr>
            <p:cNvPr id="184" name="Google Shape;184;p19"/>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19"/>
            <p:cNvGrpSpPr/>
            <p:nvPr/>
          </p:nvGrpSpPr>
          <p:grpSpPr>
            <a:xfrm>
              <a:off x="710750" y="2057165"/>
              <a:ext cx="1599413" cy="833546"/>
              <a:chOff x="736237" y="1420278"/>
              <a:chExt cx="1599413" cy="833546"/>
            </a:xfrm>
          </p:grpSpPr>
          <p:grpSp>
            <p:nvGrpSpPr>
              <p:cNvPr id="186" name="Google Shape;186;p19"/>
              <p:cNvGrpSpPr/>
              <p:nvPr/>
            </p:nvGrpSpPr>
            <p:grpSpPr>
              <a:xfrm>
                <a:off x="736237" y="1420278"/>
                <a:ext cx="1321574" cy="833546"/>
                <a:chOff x="765850" y="2477792"/>
                <a:chExt cx="1536000" cy="1027800"/>
              </a:xfrm>
            </p:grpSpPr>
            <p:sp>
              <p:nvSpPr>
                <p:cNvPr id="187" name="Google Shape;187;p19"/>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Organizer</a:t>
                  </a:r>
                  <a:endParaRPr sz="500"/>
                </a:p>
              </p:txBody>
            </p:sp>
          </p:grpSp>
          <p:sp>
            <p:nvSpPr>
              <p:cNvPr id="189" name="Google Shape;189;p19"/>
              <p:cNvSpPr txBox="1"/>
              <p:nvPr/>
            </p:nvSpPr>
            <p:spPr>
              <a:xfrm>
                <a:off x="799650" y="1667702"/>
                <a:ext cx="153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address User</a:t>
                </a:r>
                <a:endParaRPr sz="500"/>
              </a:p>
              <a:p>
                <a:pPr indent="0" lvl="0" marL="0" rtl="0" algn="l">
                  <a:spcBef>
                    <a:spcPts val="0"/>
                  </a:spcBef>
                  <a:spcAft>
                    <a:spcPts val="0"/>
                  </a:spcAft>
                  <a:buNone/>
                </a:pPr>
                <a:r>
                  <a:rPr lang="fr" sz="500"/>
                  <a:t>liste organization de l’organisateur</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grpSp>
          <p:nvGrpSpPr>
            <p:cNvPr id="190" name="Google Shape;190;p19"/>
            <p:cNvGrpSpPr/>
            <p:nvPr/>
          </p:nvGrpSpPr>
          <p:grpSpPr>
            <a:xfrm>
              <a:off x="1957604" y="2334240"/>
              <a:ext cx="2493113" cy="833546"/>
              <a:chOff x="1941587" y="1727003"/>
              <a:chExt cx="2493113" cy="833546"/>
            </a:xfrm>
          </p:grpSpPr>
          <p:grpSp>
            <p:nvGrpSpPr>
              <p:cNvPr id="191" name="Google Shape;191;p19"/>
              <p:cNvGrpSpPr/>
              <p:nvPr/>
            </p:nvGrpSpPr>
            <p:grpSpPr>
              <a:xfrm>
                <a:off x="2759087" y="1727003"/>
                <a:ext cx="1675613" cy="833546"/>
                <a:chOff x="1183487" y="1409078"/>
                <a:chExt cx="1675613" cy="833546"/>
              </a:xfrm>
            </p:grpSpPr>
            <p:grpSp>
              <p:nvGrpSpPr>
                <p:cNvPr id="192" name="Google Shape;192;p19"/>
                <p:cNvGrpSpPr/>
                <p:nvPr/>
              </p:nvGrpSpPr>
              <p:grpSpPr>
                <a:xfrm>
                  <a:off x="1183487" y="1409078"/>
                  <a:ext cx="1321574" cy="833546"/>
                  <a:chOff x="1285666" y="2463982"/>
                  <a:chExt cx="1536000" cy="1027800"/>
                </a:xfrm>
              </p:grpSpPr>
              <p:sp>
                <p:nvSpPr>
                  <p:cNvPr id="193" name="Google Shape;193;p19"/>
                  <p:cNvSpPr/>
                  <p:nvPr/>
                </p:nvSpPr>
                <p:spPr>
                  <a:xfrm>
                    <a:off x="1344091" y="246398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1285666" y="251884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Organization</a:t>
                    </a:r>
                    <a:endParaRPr sz="500"/>
                  </a:p>
                </p:txBody>
              </p:sp>
            </p:grpSp>
            <p:sp>
              <p:nvSpPr>
                <p:cNvPr id="195" name="Google Shape;195;p19"/>
                <p:cNvSpPr txBox="1"/>
                <p:nvPr/>
              </p:nvSpPr>
              <p:spPr>
                <a:xfrm>
                  <a:off x="1323100" y="1580302"/>
                  <a:ext cx="153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Nom</a:t>
                  </a:r>
                  <a:endParaRPr sz="500"/>
                </a:p>
                <a:p>
                  <a:pPr indent="0" lvl="0" marL="0" rtl="0" algn="l">
                    <a:spcBef>
                      <a:spcPts val="0"/>
                    </a:spcBef>
                    <a:spcAft>
                      <a:spcPts val="0"/>
                    </a:spcAft>
                    <a:buNone/>
                  </a:pPr>
                  <a:r>
                    <a:rPr lang="fr" sz="500"/>
                    <a:t>Description</a:t>
                  </a:r>
                  <a:br>
                    <a:rPr lang="fr" sz="500"/>
                  </a:br>
                  <a:r>
                    <a:rPr lang="fr" sz="500"/>
                    <a:t>Logo URI</a:t>
                  </a:r>
                  <a:endParaRPr sz="500"/>
                </a:p>
                <a:p>
                  <a:pPr indent="0" lvl="0" marL="0" rtl="0" algn="l">
                    <a:spcBef>
                      <a:spcPts val="0"/>
                    </a:spcBef>
                    <a:spcAft>
                      <a:spcPts val="0"/>
                    </a:spcAft>
                    <a:buNone/>
                  </a:pPr>
                  <a:r>
                    <a:rPr lang="fr" sz="500"/>
                    <a:t>Liste d’administrateurs</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cxnSp>
            <p:nvCxnSpPr>
              <p:cNvPr id="196" name="Google Shape;196;p19"/>
              <p:cNvCxnSpPr>
                <a:stCxn id="194" idx="1"/>
              </p:cNvCxnSpPr>
              <p:nvPr/>
            </p:nvCxnSpPr>
            <p:spPr>
              <a:xfrm rot="10800000">
                <a:off x="1941587" y="1902268"/>
                <a:ext cx="817500" cy="0"/>
              </a:xfrm>
              <a:prstGeom prst="straightConnector1">
                <a:avLst/>
              </a:prstGeom>
              <a:noFill/>
              <a:ln cap="flat" cmpd="sng" w="9525">
                <a:solidFill>
                  <a:schemeClr val="dk2"/>
                </a:solidFill>
                <a:prstDash val="solid"/>
                <a:round/>
                <a:headEnd len="med" w="med" type="none"/>
                <a:tailEnd len="med" w="med" type="triangle"/>
              </a:ln>
            </p:spPr>
          </p:cxnSp>
        </p:grpSp>
        <p:sp>
          <p:nvSpPr>
            <p:cNvPr id="197" name="Google Shape;197;p19"/>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Contrat OrganizerHandler</a:t>
              </a:r>
              <a:endParaRPr/>
            </a:p>
          </p:txBody>
        </p:sp>
        <p:sp>
          <p:nvSpPr>
            <p:cNvPr id="198" name="Google Shape;198;p19"/>
            <p:cNvSpPr txBox="1"/>
            <p:nvPr/>
          </p:nvSpPr>
          <p:spPr>
            <a:xfrm>
              <a:off x="1162888" y="3487877"/>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Liste Organizer</a:t>
              </a:r>
              <a:endParaRPr sz="500"/>
            </a:p>
            <a:p>
              <a:pPr indent="0" lvl="0" marL="0" rtl="0" algn="l">
                <a:spcBef>
                  <a:spcPts val="0"/>
                </a:spcBef>
                <a:spcAft>
                  <a:spcPts val="0"/>
                </a:spcAft>
                <a:buNone/>
              </a:pPr>
              <a:r>
                <a:rPr lang="fr" sz="500"/>
                <a:t>Lise Organization</a:t>
              </a:r>
              <a:endParaRPr sz="500"/>
            </a:p>
          </p:txBody>
        </p:sp>
        <p:sp>
          <p:nvSpPr>
            <p:cNvPr id="199" name="Google Shape;199;p19"/>
            <p:cNvSpPr/>
            <p:nvPr/>
          </p:nvSpPr>
          <p:spPr>
            <a:xfrm>
              <a:off x="736175" y="335777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0" name="Google Shape;200;p19"/>
          <p:cNvCxnSpPr/>
          <p:nvPr/>
        </p:nvCxnSpPr>
        <p:spPr>
          <a:xfrm>
            <a:off x="6273900" y="2870100"/>
            <a:ext cx="782700" cy="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19"/>
          <p:cNvSpPr txBox="1"/>
          <p:nvPr/>
        </p:nvSpPr>
        <p:spPr>
          <a:xfrm>
            <a:off x="779500" y="1952915"/>
            <a:ext cx="1536000" cy="723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500"/>
              <a:t>Adresse du NFT correspondant</a:t>
            </a:r>
            <a:endParaRPr sz="500"/>
          </a:p>
          <a:p>
            <a:pPr indent="0" lvl="0" marL="0" rtl="0" algn="l">
              <a:spcBef>
                <a:spcPts val="0"/>
              </a:spcBef>
              <a:spcAft>
                <a:spcPts val="0"/>
              </a:spcAft>
              <a:buNone/>
            </a:pPr>
            <a:r>
              <a:rPr lang="fr" sz="500"/>
              <a:t>Prix</a:t>
            </a:r>
            <a:endParaRPr sz="500"/>
          </a:p>
          <a:p>
            <a:pPr indent="0" lvl="0" marL="0" rtl="0" algn="l">
              <a:spcBef>
                <a:spcPts val="0"/>
              </a:spcBef>
              <a:spcAft>
                <a:spcPts val="0"/>
              </a:spcAft>
              <a:buNone/>
            </a:pPr>
            <a:r>
              <a:rPr lang="fr" sz="500"/>
              <a:t>Catégorie Sportive</a:t>
            </a:r>
            <a:endParaRPr sz="500"/>
          </a:p>
          <a:p>
            <a:pPr indent="0" lvl="0" marL="0" rtl="0" algn="l">
              <a:spcBef>
                <a:spcPts val="0"/>
              </a:spcBef>
              <a:spcAft>
                <a:spcPts val="0"/>
              </a:spcAft>
              <a:buNone/>
            </a:pPr>
            <a:r>
              <a:rPr lang="fr" sz="500"/>
              <a:t>adresse de l’auteur</a:t>
            </a:r>
            <a:endParaRPr sz="500"/>
          </a:p>
          <a:p>
            <a:pPr indent="0" lvl="0" marL="0" rtl="0" algn="l">
              <a:spcBef>
                <a:spcPts val="0"/>
              </a:spcBef>
              <a:spcAft>
                <a:spcPts val="0"/>
              </a:spcAft>
              <a:buNone/>
            </a:pPr>
            <a:r>
              <a:rPr lang="fr" sz="500"/>
              <a:t>URI de l’image correspondante</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 / invalid</a:t>
            </a:r>
            <a:endParaRPr sz="500"/>
          </a:p>
        </p:txBody>
      </p:sp>
      <p:sp>
        <p:nvSpPr>
          <p:cNvPr id="202" name="Google Shape;202;p19"/>
          <p:cNvSpPr txBox="1"/>
          <p:nvPr/>
        </p:nvSpPr>
        <p:spPr>
          <a:xfrm>
            <a:off x="539338" y="3534455"/>
            <a:ext cx="15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Creation: permet de lier un NFT à une entrée dans la marketPlace</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0"/>
          <p:cNvGrpSpPr/>
          <p:nvPr/>
        </p:nvGrpSpPr>
        <p:grpSpPr>
          <a:xfrm>
            <a:off x="4771825" y="1114815"/>
            <a:ext cx="3824700" cy="3016550"/>
            <a:chOff x="444750" y="1098825"/>
            <a:chExt cx="3824700" cy="3016550"/>
          </a:xfrm>
        </p:grpSpPr>
        <p:sp>
          <p:nvSpPr>
            <p:cNvPr id="208" name="Google Shape;208;p20"/>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0"/>
            <p:cNvGrpSpPr/>
            <p:nvPr/>
          </p:nvGrpSpPr>
          <p:grpSpPr>
            <a:xfrm>
              <a:off x="710750" y="2057165"/>
              <a:ext cx="1675613" cy="833546"/>
              <a:chOff x="736237" y="1420278"/>
              <a:chExt cx="1675613" cy="833546"/>
            </a:xfrm>
          </p:grpSpPr>
          <p:grpSp>
            <p:nvGrpSpPr>
              <p:cNvPr id="210" name="Google Shape;210;p20"/>
              <p:cNvGrpSpPr/>
              <p:nvPr/>
            </p:nvGrpSpPr>
            <p:grpSpPr>
              <a:xfrm>
                <a:off x="736237" y="1420278"/>
                <a:ext cx="1321574" cy="833546"/>
                <a:chOff x="765850" y="2477792"/>
                <a:chExt cx="1536000" cy="1027800"/>
              </a:xfrm>
            </p:grpSpPr>
            <p:sp>
              <p:nvSpPr>
                <p:cNvPr id="211" name="Google Shape;211;p20"/>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Event</a:t>
                  </a:r>
                  <a:endParaRPr sz="500"/>
                </a:p>
              </p:txBody>
            </p:sp>
          </p:grpSp>
          <p:sp>
            <p:nvSpPr>
              <p:cNvPr id="213" name="Google Shape;213;p20"/>
              <p:cNvSpPr txBox="1"/>
              <p:nvPr/>
            </p:nvSpPr>
            <p:spPr>
              <a:xfrm>
                <a:off x="875850" y="1667702"/>
                <a:ext cx="153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Catégorie de sport</a:t>
                </a:r>
                <a:endParaRPr sz="500"/>
              </a:p>
              <a:p>
                <a:pPr indent="0" lvl="0" marL="0" rtl="0" algn="l">
                  <a:spcBef>
                    <a:spcPts val="0"/>
                  </a:spcBef>
                  <a:spcAft>
                    <a:spcPts val="0"/>
                  </a:spcAft>
                  <a:buNone/>
                </a:pPr>
                <a:r>
                  <a:rPr lang="fr" sz="500"/>
                  <a:t>adresse d’organisateur</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grpSp>
          <p:nvGrpSpPr>
            <p:cNvPr id="214" name="Google Shape;214;p20"/>
            <p:cNvGrpSpPr/>
            <p:nvPr/>
          </p:nvGrpSpPr>
          <p:grpSpPr>
            <a:xfrm>
              <a:off x="1675504" y="2391407"/>
              <a:ext cx="2139000" cy="338700"/>
              <a:chOff x="1659487" y="1784170"/>
              <a:chExt cx="2139000" cy="338700"/>
            </a:xfrm>
          </p:grpSpPr>
          <p:sp>
            <p:nvSpPr>
              <p:cNvPr id="215" name="Google Shape;215;p20"/>
              <p:cNvSpPr txBox="1"/>
              <p:nvPr/>
            </p:nvSpPr>
            <p:spPr>
              <a:xfrm>
                <a:off x="2476987" y="1784170"/>
                <a:ext cx="132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Organis</a:t>
                </a:r>
                <a:r>
                  <a:rPr lang="fr" sz="500"/>
                  <a:t>ation: contenu dans le contrat</a:t>
                </a:r>
                <a:endParaRPr sz="500"/>
              </a:p>
              <a:p>
                <a:pPr indent="0" lvl="0" marL="0" rtl="0" algn="l">
                  <a:spcBef>
                    <a:spcPts val="0"/>
                  </a:spcBef>
                  <a:spcAft>
                    <a:spcPts val="0"/>
                  </a:spcAft>
                  <a:buNone/>
                </a:pPr>
                <a:r>
                  <a:rPr lang="fr" sz="500"/>
                  <a:t>OrganizerHandler</a:t>
                </a:r>
                <a:endParaRPr sz="500"/>
              </a:p>
            </p:txBody>
          </p:sp>
          <p:cxnSp>
            <p:nvCxnSpPr>
              <p:cNvPr id="216" name="Google Shape;216;p20"/>
              <p:cNvCxnSpPr>
                <a:stCxn id="215" idx="1"/>
              </p:cNvCxnSpPr>
              <p:nvPr/>
            </p:nvCxnSpPr>
            <p:spPr>
              <a:xfrm rot="10800000">
                <a:off x="1659487" y="1953520"/>
                <a:ext cx="817500" cy="0"/>
              </a:xfrm>
              <a:prstGeom prst="straightConnector1">
                <a:avLst/>
              </a:prstGeom>
              <a:noFill/>
              <a:ln cap="flat" cmpd="sng" w="9525">
                <a:solidFill>
                  <a:schemeClr val="dk2"/>
                </a:solidFill>
                <a:prstDash val="dot"/>
                <a:round/>
                <a:headEnd len="med" w="med" type="none"/>
                <a:tailEnd len="med" w="med" type="triangle"/>
              </a:ln>
            </p:spPr>
          </p:cxnSp>
        </p:grpSp>
        <p:sp>
          <p:nvSpPr>
            <p:cNvPr id="217" name="Google Shape;217;p20"/>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Contrat EventHandler</a:t>
              </a:r>
              <a:endParaRPr/>
            </a:p>
          </p:txBody>
        </p:sp>
        <p:sp>
          <p:nvSpPr>
            <p:cNvPr id="218" name="Google Shape;218;p20"/>
            <p:cNvSpPr txBox="1"/>
            <p:nvPr/>
          </p:nvSpPr>
          <p:spPr>
            <a:xfrm>
              <a:off x="1162888" y="34878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Liste d’événements</a:t>
              </a:r>
              <a:endParaRPr sz="500"/>
            </a:p>
          </p:txBody>
        </p:sp>
        <p:sp>
          <p:nvSpPr>
            <p:cNvPr id="219" name="Google Shape;219;p20"/>
            <p:cNvSpPr/>
            <p:nvPr/>
          </p:nvSpPr>
          <p:spPr>
            <a:xfrm>
              <a:off x="736175" y="335777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0"/>
          <p:cNvGrpSpPr/>
          <p:nvPr/>
        </p:nvGrpSpPr>
        <p:grpSpPr>
          <a:xfrm>
            <a:off x="541975" y="1114815"/>
            <a:ext cx="3824700" cy="3016550"/>
            <a:chOff x="444750" y="1098825"/>
            <a:chExt cx="3824700" cy="3016550"/>
          </a:xfrm>
        </p:grpSpPr>
        <p:sp>
          <p:nvSpPr>
            <p:cNvPr id="221" name="Google Shape;221;p20"/>
            <p:cNvSpPr/>
            <p:nvPr/>
          </p:nvSpPr>
          <p:spPr>
            <a:xfrm>
              <a:off x="444750" y="1120775"/>
              <a:ext cx="3824700" cy="29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0"/>
            <p:cNvGrpSpPr/>
            <p:nvPr/>
          </p:nvGrpSpPr>
          <p:grpSpPr>
            <a:xfrm>
              <a:off x="710750" y="2057165"/>
              <a:ext cx="1675613" cy="833546"/>
              <a:chOff x="736237" y="1420278"/>
              <a:chExt cx="1675613" cy="833546"/>
            </a:xfrm>
          </p:grpSpPr>
          <p:grpSp>
            <p:nvGrpSpPr>
              <p:cNvPr id="223" name="Google Shape;223;p20"/>
              <p:cNvGrpSpPr/>
              <p:nvPr/>
            </p:nvGrpSpPr>
            <p:grpSpPr>
              <a:xfrm>
                <a:off x="736237" y="1420278"/>
                <a:ext cx="1321574" cy="833546"/>
                <a:chOff x="765850" y="2477792"/>
                <a:chExt cx="1536000" cy="1027800"/>
              </a:xfrm>
            </p:grpSpPr>
            <p:sp>
              <p:nvSpPr>
                <p:cNvPr id="224" name="Google Shape;224;p20"/>
                <p:cNvSpPr/>
                <p:nvPr/>
              </p:nvSpPr>
              <p:spPr>
                <a:xfrm>
                  <a:off x="824275" y="2477792"/>
                  <a:ext cx="1363800" cy="1027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nvSpPr>
              <p:spPr>
                <a:xfrm>
                  <a:off x="765850" y="2532652"/>
                  <a:ext cx="1536000" cy="32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Sportsman</a:t>
                  </a:r>
                  <a:endParaRPr sz="500"/>
                </a:p>
              </p:txBody>
            </p:sp>
          </p:grpSp>
          <p:sp>
            <p:nvSpPr>
              <p:cNvPr id="226" name="Google Shape;226;p20"/>
              <p:cNvSpPr txBox="1"/>
              <p:nvPr/>
            </p:nvSpPr>
            <p:spPr>
              <a:xfrm>
                <a:off x="875850" y="1667702"/>
                <a:ext cx="153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address User</a:t>
                </a:r>
                <a:endParaRPr sz="500"/>
              </a:p>
              <a:p>
                <a:pPr indent="0" lvl="0" marL="0" rtl="0" algn="l">
                  <a:spcBef>
                    <a:spcPts val="0"/>
                  </a:spcBef>
                  <a:spcAft>
                    <a:spcPts val="0"/>
                  </a:spcAft>
                  <a:buNone/>
                </a:pPr>
                <a:r>
                  <a:rPr lang="fr" sz="500"/>
                  <a:t>Liste </a:t>
                </a:r>
                <a:r>
                  <a:rPr lang="fr" sz="500"/>
                  <a:t>d'événements</a:t>
                </a:r>
                <a:endParaRPr sz="500"/>
              </a:p>
              <a:p>
                <a:pPr indent="0" lvl="0" marL="0" rtl="0" algn="l">
                  <a:spcBef>
                    <a:spcPts val="0"/>
                  </a:spcBef>
                  <a:spcAft>
                    <a:spcPts val="0"/>
                  </a:spcAft>
                  <a:buNone/>
                </a:pPr>
                <a:r>
                  <a:rPr lang="fr" sz="500"/>
                  <a:t>Type de sport supportés</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fr" sz="500"/>
                  <a:t>valid/invalid</a:t>
                </a:r>
                <a:endParaRPr sz="500"/>
              </a:p>
            </p:txBody>
          </p:sp>
        </p:grpSp>
        <p:grpSp>
          <p:nvGrpSpPr>
            <p:cNvPr id="227" name="Google Shape;227;p20"/>
            <p:cNvGrpSpPr/>
            <p:nvPr/>
          </p:nvGrpSpPr>
          <p:grpSpPr>
            <a:xfrm>
              <a:off x="1593374" y="2342493"/>
              <a:ext cx="2139000" cy="338700"/>
              <a:chOff x="1577357" y="1735255"/>
              <a:chExt cx="2139000" cy="338700"/>
            </a:xfrm>
          </p:grpSpPr>
          <p:sp>
            <p:nvSpPr>
              <p:cNvPr id="228" name="Google Shape;228;p20"/>
              <p:cNvSpPr txBox="1"/>
              <p:nvPr/>
            </p:nvSpPr>
            <p:spPr>
              <a:xfrm>
                <a:off x="2394857" y="1735255"/>
                <a:ext cx="132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Contient des adresses d’événements</a:t>
                </a:r>
                <a:br>
                  <a:rPr lang="fr" sz="500"/>
                </a:br>
                <a:r>
                  <a:rPr lang="fr" sz="500"/>
                  <a:t>contenu dans la structure Event</a:t>
                </a:r>
                <a:endParaRPr sz="500"/>
              </a:p>
            </p:txBody>
          </p:sp>
          <p:cxnSp>
            <p:nvCxnSpPr>
              <p:cNvPr id="229" name="Google Shape;229;p20"/>
              <p:cNvCxnSpPr>
                <a:stCxn id="228" idx="1"/>
              </p:cNvCxnSpPr>
              <p:nvPr/>
            </p:nvCxnSpPr>
            <p:spPr>
              <a:xfrm rot="10800000">
                <a:off x="1577357" y="1904605"/>
                <a:ext cx="817500" cy="0"/>
              </a:xfrm>
              <a:prstGeom prst="straightConnector1">
                <a:avLst/>
              </a:prstGeom>
              <a:noFill/>
              <a:ln cap="flat" cmpd="sng" w="9525">
                <a:solidFill>
                  <a:schemeClr val="dk2"/>
                </a:solidFill>
                <a:prstDash val="dot"/>
                <a:round/>
                <a:headEnd len="med" w="med" type="none"/>
                <a:tailEnd len="med" w="med" type="triangle"/>
              </a:ln>
            </p:spPr>
          </p:cxnSp>
        </p:grpSp>
        <p:sp>
          <p:nvSpPr>
            <p:cNvPr id="230" name="Google Shape;230;p20"/>
            <p:cNvSpPr txBox="1"/>
            <p:nvPr/>
          </p:nvSpPr>
          <p:spPr>
            <a:xfrm>
              <a:off x="481200" y="1098825"/>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solidFill>
                    <a:schemeClr val="dk1"/>
                  </a:solidFill>
                </a:rPr>
                <a:t>Contrat SportsmanHandler</a:t>
              </a:r>
              <a:endParaRPr/>
            </a:p>
          </p:txBody>
        </p:sp>
        <p:sp>
          <p:nvSpPr>
            <p:cNvPr id="231" name="Google Shape;231;p20"/>
            <p:cNvSpPr txBox="1"/>
            <p:nvPr/>
          </p:nvSpPr>
          <p:spPr>
            <a:xfrm>
              <a:off x="1162888" y="34878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Liste de Sportsman</a:t>
              </a:r>
              <a:endParaRPr sz="500"/>
            </a:p>
          </p:txBody>
        </p:sp>
        <p:sp>
          <p:nvSpPr>
            <p:cNvPr id="232" name="Google Shape;232;p20"/>
            <p:cNvSpPr/>
            <p:nvPr/>
          </p:nvSpPr>
          <p:spPr>
            <a:xfrm>
              <a:off x="736175" y="3357775"/>
              <a:ext cx="355800" cy="5989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NFT - Coupe</a:t>
            </a:r>
            <a:endParaRPr sz="2761"/>
          </a:p>
        </p:txBody>
      </p:sp>
      <p:sp>
        <p:nvSpPr>
          <p:cNvPr id="238" name="Google Shape;238;p21"/>
          <p:cNvSpPr txBox="1"/>
          <p:nvPr>
            <p:ph idx="1" type="body"/>
          </p:nvPr>
        </p:nvSpPr>
        <p:spPr>
          <a:xfrm>
            <a:off x="311700" y="1017725"/>
            <a:ext cx="4710900" cy="869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fr" sz="1000"/>
              <a:t>Ce type de NFT consigne la victoire d’une équipe pour une période donnée. </a:t>
            </a:r>
            <a:br>
              <a:rPr lang="fr" sz="1000"/>
            </a:br>
            <a:r>
              <a:rPr lang="fr" sz="1000"/>
              <a:t>Ex: “Coupe du Monde”, la coupe est remise en jeu à chaque saison et les nouveaux vainqueurs viennent s’ajouter à la liste des vainqueurs des années précédentes.</a:t>
            </a:r>
            <a:endParaRPr sz="1000"/>
          </a:p>
        </p:txBody>
      </p:sp>
      <p:sp>
        <p:nvSpPr>
          <p:cNvPr id="239" name="Google Shape;239;p21"/>
          <p:cNvSpPr txBox="1"/>
          <p:nvPr/>
        </p:nvSpPr>
        <p:spPr>
          <a:xfrm>
            <a:off x="311700" y="1887425"/>
            <a:ext cx="3809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ThrowIn:</a:t>
            </a:r>
            <a:r>
              <a:rPr lang="fr" sz="1000"/>
              <a:t> Contrat SmartNFT avec remise en jeu du NFT et stockage en interne des donnée des participants actuel , les vainqueurs passés et </a:t>
            </a:r>
            <a:r>
              <a:rPr lang="fr" sz="1000"/>
              <a:t>présents</a:t>
            </a:r>
            <a:r>
              <a:rPr lang="fr" sz="1000"/>
              <a:t>.</a:t>
            </a:r>
            <a:endParaRPr sz="1000"/>
          </a:p>
        </p:txBody>
      </p:sp>
      <p:sp>
        <p:nvSpPr>
          <p:cNvPr id="240" name="Google Shape;240;p21"/>
          <p:cNvSpPr txBox="1"/>
          <p:nvPr/>
        </p:nvSpPr>
        <p:spPr>
          <a:xfrm>
            <a:off x="6071650" y="1017725"/>
            <a:ext cx="135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t>Structures</a:t>
            </a:r>
            <a:r>
              <a:rPr lang="fr" sz="1100"/>
              <a:t>:</a:t>
            </a:r>
            <a:endParaRPr sz="1100"/>
          </a:p>
        </p:txBody>
      </p:sp>
      <p:sp>
        <p:nvSpPr>
          <p:cNvPr id="241" name="Google Shape;241;p21"/>
          <p:cNvSpPr txBox="1"/>
          <p:nvPr/>
        </p:nvSpPr>
        <p:spPr>
          <a:xfrm>
            <a:off x="4880325" y="1637375"/>
            <a:ext cx="1694400" cy="167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300" u="sng"/>
              <a:t>Winners:</a:t>
            </a:r>
            <a:endParaRPr sz="1300" u="sng"/>
          </a:p>
          <a:p>
            <a:pPr indent="0" lvl="0" marL="0" rtl="0" algn="l">
              <a:spcBef>
                <a:spcPts val="0"/>
              </a:spcBef>
              <a:spcAft>
                <a:spcPts val="0"/>
              </a:spcAft>
              <a:buNone/>
            </a:pPr>
            <a:r>
              <a:t/>
            </a:r>
            <a:endParaRPr sz="400" u="sng"/>
          </a:p>
          <a:p>
            <a:pPr indent="0" lvl="0" marL="0" rtl="0" algn="l">
              <a:spcBef>
                <a:spcPts val="0"/>
              </a:spcBef>
              <a:spcAft>
                <a:spcPts val="0"/>
              </a:spcAft>
              <a:buNone/>
            </a:pPr>
            <a:r>
              <a:rPr lang="fr" sz="800" u="sng"/>
              <a:t>team:</a:t>
            </a:r>
            <a:r>
              <a:rPr lang="fr" sz="1000"/>
              <a:t> </a:t>
            </a:r>
            <a:r>
              <a:rPr lang="fr" sz="700"/>
              <a:t>Equipe vainqueur</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800" u="sng"/>
              <a:t>year:</a:t>
            </a:r>
            <a:r>
              <a:rPr lang="fr" sz="800"/>
              <a:t> </a:t>
            </a:r>
            <a:r>
              <a:rPr lang="fr" sz="700"/>
              <a:t>Année de la victoire</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800" u="sng"/>
              <a:t>wallet:</a:t>
            </a:r>
            <a:r>
              <a:rPr lang="fr" sz="1000"/>
              <a:t> </a:t>
            </a:r>
            <a:r>
              <a:rPr lang="fr" sz="700"/>
              <a:t>Adresse</a:t>
            </a:r>
            <a:r>
              <a:rPr lang="fr" sz="700"/>
              <a:t> de portefeuille de </a:t>
            </a:r>
            <a:endParaRPr sz="700"/>
          </a:p>
          <a:p>
            <a:pPr indent="0" lvl="0" marL="0" rtl="0" algn="l">
              <a:spcBef>
                <a:spcPts val="0"/>
              </a:spcBef>
              <a:spcAft>
                <a:spcPts val="0"/>
              </a:spcAft>
              <a:buNone/>
            </a:pPr>
            <a:r>
              <a:rPr lang="fr" sz="700"/>
              <a:t>l’équipe vainqueur</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800" u="sng"/>
              <a:t>numberOfVictory:</a:t>
            </a:r>
            <a:r>
              <a:rPr lang="fr" sz="1000"/>
              <a:t> </a:t>
            </a:r>
            <a:r>
              <a:rPr lang="fr" sz="700"/>
              <a:t>Nombre de</a:t>
            </a:r>
            <a:endParaRPr sz="700"/>
          </a:p>
          <a:p>
            <a:pPr indent="0" lvl="0" marL="0" rtl="0" algn="l">
              <a:spcBef>
                <a:spcPts val="0"/>
              </a:spcBef>
              <a:spcAft>
                <a:spcPts val="0"/>
              </a:spcAft>
              <a:buNone/>
            </a:pPr>
            <a:r>
              <a:rPr lang="fr" sz="700"/>
              <a:t> fois </a:t>
            </a:r>
            <a:r>
              <a:rPr lang="fr" sz="700"/>
              <a:t>où</a:t>
            </a:r>
            <a:r>
              <a:rPr lang="fr" sz="700"/>
              <a:t> l’équipe a remporté la </a:t>
            </a:r>
            <a:r>
              <a:rPr lang="fr" sz="700"/>
              <a:t>compétition</a:t>
            </a:r>
            <a:endParaRPr sz="700"/>
          </a:p>
        </p:txBody>
      </p:sp>
      <p:sp>
        <p:nvSpPr>
          <p:cNvPr id="242" name="Google Shape;242;p21"/>
          <p:cNvSpPr txBox="1"/>
          <p:nvPr/>
        </p:nvSpPr>
        <p:spPr>
          <a:xfrm>
            <a:off x="6631650" y="1645025"/>
            <a:ext cx="23691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300" u="sng"/>
              <a:t>Participants:</a:t>
            </a:r>
            <a:endParaRPr sz="1300" u="sng"/>
          </a:p>
          <a:p>
            <a:pPr indent="0" lvl="0" marL="0" rtl="0" algn="l">
              <a:spcBef>
                <a:spcPts val="0"/>
              </a:spcBef>
              <a:spcAft>
                <a:spcPts val="0"/>
              </a:spcAft>
              <a:buNone/>
            </a:pPr>
            <a:r>
              <a:t/>
            </a:r>
            <a:endParaRPr sz="400" u="sng"/>
          </a:p>
          <a:p>
            <a:pPr indent="0" lvl="0" marL="0" rtl="0" algn="l">
              <a:spcBef>
                <a:spcPts val="0"/>
              </a:spcBef>
              <a:spcAft>
                <a:spcPts val="0"/>
              </a:spcAft>
              <a:buNone/>
            </a:pPr>
            <a:r>
              <a:rPr lang="fr" sz="1000" u="sng"/>
              <a:t>nbActivParticipants</a:t>
            </a:r>
            <a:r>
              <a:rPr lang="fr" sz="1000"/>
              <a:t>:</a:t>
            </a:r>
            <a:r>
              <a:rPr lang="fr" sz="700"/>
              <a:t>Le numéro que </a:t>
            </a:r>
            <a:r>
              <a:rPr lang="fr" sz="700"/>
              <a:t>l'équipe</a:t>
            </a:r>
            <a:r>
              <a:rPr lang="fr" sz="700"/>
              <a:t>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700"/>
              <a:t>aura </a:t>
            </a:r>
            <a:r>
              <a:rPr lang="fr" sz="700"/>
              <a:t>tout</a:t>
            </a:r>
            <a:r>
              <a:rPr lang="fr" sz="700"/>
              <a:t> au long de la </a:t>
            </a:r>
            <a:r>
              <a:rPr lang="fr" sz="700"/>
              <a:t>compétition</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1000" u="sng"/>
              <a:t>team:</a:t>
            </a:r>
            <a:r>
              <a:rPr lang="fr" sz="1000"/>
              <a:t> </a:t>
            </a:r>
            <a:r>
              <a:rPr lang="fr" sz="700"/>
              <a:t>Nom de l'équipe participante</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fr" sz="1000" u="sng"/>
              <a:t>wallet:</a:t>
            </a:r>
            <a:r>
              <a:rPr lang="fr" sz="700"/>
              <a:t> Adresse de l'équipe participante</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sp>
        <p:nvSpPr>
          <p:cNvPr id="243" name="Google Shape;243;p21"/>
          <p:cNvSpPr txBox="1"/>
          <p:nvPr/>
        </p:nvSpPr>
        <p:spPr>
          <a:xfrm>
            <a:off x="4937250" y="4871175"/>
            <a:ext cx="40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 name="Google Shape;244;p21"/>
          <p:cNvSpPr txBox="1"/>
          <p:nvPr/>
        </p:nvSpPr>
        <p:spPr>
          <a:xfrm>
            <a:off x="311700" y="2914775"/>
            <a:ext cx="13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Cheminement:</a:t>
            </a:r>
            <a:r>
              <a:rPr lang="fr" sz="900"/>
              <a:t> </a:t>
            </a:r>
            <a:endParaRPr sz="900"/>
          </a:p>
        </p:txBody>
      </p:sp>
      <p:sp>
        <p:nvSpPr>
          <p:cNvPr id="245" name="Google Shape;245;p21"/>
          <p:cNvSpPr txBox="1"/>
          <p:nvPr/>
        </p:nvSpPr>
        <p:spPr>
          <a:xfrm>
            <a:off x="311700" y="3314975"/>
            <a:ext cx="3899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t>Une fois le NFT </a:t>
            </a:r>
            <a:r>
              <a:rPr lang="fr" sz="800"/>
              <a:t>récompense</a:t>
            </a:r>
            <a:r>
              <a:rPr lang="fr" sz="800"/>
              <a:t> Mint la </a:t>
            </a:r>
            <a:r>
              <a:rPr lang="fr" sz="800"/>
              <a:t>compétition</a:t>
            </a:r>
            <a:r>
              <a:rPr lang="fr" sz="800"/>
              <a:t> est lancé . L’organisateur de </a:t>
            </a:r>
            <a:r>
              <a:rPr lang="fr" sz="800"/>
              <a:t>l'événement</a:t>
            </a:r>
            <a:r>
              <a:rPr lang="fr" sz="800"/>
              <a:t> peut enregistrer les participants dans le tableau </a:t>
            </a:r>
            <a:r>
              <a:rPr lang="fr" sz="800"/>
              <a:t>prévu</a:t>
            </a:r>
            <a:r>
              <a:rPr lang="fr" sz="800"/>
              <a:t> à cette effet . Les </a:t>
            </a:r>
            <a:r>
              <a:rPr lang="fr" sz="800"/>
              <a:t>équipe</a:t>
            </a:r>
            <a:r>
              <a:rPr lang="fr" sz="800"/>
              <a:t> </a:t>
            </a:r>
            <a:r>
              <a:rPr lang="fr" sz="800"/>
              <a:t>éliminé peuvent</a:t>
            </a:r>
            <a:r>
              <a:rPr lang="fr" sz="800"/>
              <a:t> </a:t>
            </a:r>
            <a:r>
              <a:rPr lang="fr" sz="800"/>
              <a:t>être</a:t>
            </a:r>
            <a:r>
              <a:rPr lang="fr" sz="800"/>
              <a:t> retiré du tableau par la fonction </a:t>
            </a:r>
            <a:r>
              <a:rPr lang="fr" sz="800"/>
              <a:t>prévu</a:t>
            </a:r>
            <a:r>
              <a:rPr lang="fr" sz="800"/>
              <a:t> à cette effet pour suivre en direct les </a:t>
            </a:r>
            <a:r>
              <a:rPr lang="fr" sz="800"/>
              <a:t>équipe</a:t>
            </a:r>
            <a:r>
              <a:rPr lang="fr" sz="800"/>
              <a:t> encore en course pour le trophée . Une fois la </a:t>
            </a:r>
            <a:r>
              <a:rPr lang="fr" sz="800"/>
              <a:t>compétition</a:t>
            </a:r>
            <a:r>
              <a:rPr lang="fr" sz="800"/>
              <a:t> terminé l’organisateur peut </a:t>
            </a:r>
            <a:r>
              <a:rPr lang="fr" sz="800"/>
              <a:t>rentrer</a:t>
            </a:r>
            <a:r>
              <a:rPr lang="fr" sz="800"/>
              <a:t> le </a:t>
            </a:r>
            <a:r>
              <a:rPr lang="fr" sz="800"/>
              <a:t>vainqueur</a:t>
            </a:r>
            <a:r>
              <a:rPr lang="fr" sz="800"/>
              <a:t> dans le tableau winners pour laisser une trace dans l’histoire de ce NFT.</a:t>
            </a:r>
            <a:endParaRPr sz="800"/>
          </a:p>
          <a:p>
            <a:pPr indent="0" lvl="0" marL="0" rtl="0" algn="l">
              <a:spcBef>
                <a:spcPts val="0"/>
              </a:spcBef>
              <a:spcAft>
                <a:spcPts val="0"/>
              </a:spcAft>
              <a:buNone/>
            </a:pPr>
            <a:r>
              <a:rPr lang="fr" sz="800"/>
              <a:t>L’organisation peut </a:t>
            </a:r>
            <a:r>
              <a:rPr lang="fr" sz="800"/>
              <a:t>envoyer</a:t>
            </a:r>
            <a:r>
              <a:rPr lang="fr" sz="800"/>
              <a:t> le NFT coupe à </a:t>
            </a:r>
            <a:r>
              <a:rPr lang="fr" sz="800"/>
              <a:t>l'équipe</a:t>
            </a:r>
            <a:r>
              <a:rPr lang="fr" sz="800"/>
              <a:t> vainqueur pour qu’elle puisse l’exposé.</a:t>
            </a:r>
            <a:endParaRPr sz="800"/>
          </a:p>
          <a:p>
            <a:pPr indent="0" lvl="0" marL="0" rtl="0" algn="l">
              <a:spcBef>
                <a:spcPts val="0"/>
              </a:spcBef>
              <a:spcAft>
                <a:spcPts val="0"/>
              </a:spcAft>
              <a:buNone/>
            </a:pPr>
            <a:r>
              <a:rPr lang="fr" sz="800"/>
              <a:t> </a:t>
            </a:r>
            <a:r>
              <a:rPr lang="fr" sz="800"/>
              <a:t>L'équipe</a:t>
            </a:r>
            <a:r>
              <a:rPr lang="fr" sz="800"/>
              <a:t> qui </a:t>
            </a:r>
            <a:r>
              <a:rPr lang="fr" sz="800"/>
              <a:t>reçoit</a:t>
            </a:r>
            <a:r>
              <a:rPr lang="fr" sz="800"/>
              <a:t> le trophée dois quand a elle validé l’organisme comme </a:t>
            </a:r>
            <a:r>
              <a:rPr lang="fr" sz="800"/>
              <a:t>opérateur</a:t>
            </a:r>
            <a:r>
              <a:rPr lang="fr" sz="800"/>
              <a:t> pour qu’elle puisse le </a:t>
            </a:r>
            <a:r>
              <a:rPr lang="fr" sz="800"/>
              <a:t>récupérer</a:t>
            </a:r>
            <a:r>
              <a:rPr lang="fr" sz="800"/>
              <a:t> avant la reprise de la prochaine </a:t>
            </a:r>
            <a:r>
              <a:rPr lang="fr" sz="800"/>
              <a:t>compétition</a:t>
            </a:r>
            <a:r>
              <a:rPr lang="fr" sz="700"/>
              <a:t> .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