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810a436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810a436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810a4361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810a4361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810a4361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810a4361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810a4361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810a4361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Patterns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MedalVerse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Héritage</a:t>
            </a:r>
            <a:endParaRPr/>
          </a:p>
        </p:txBody>
      </p:sp>
      <p:sp>
        <p:nvSpPr>
          <p:cNvPr id="61" name="Google Shape;61;p14"/>
          <p:cNvSpPr txBox="1"/>
          <p:nvPr>
            <p:ph idx="1" type="body"/>
          </p:nvPr>
        </p:nvSpPr>
        <p:spPr>
          <a:xfrm>
            <a:off x="339950" y="977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Diamant</a:t>
            </a:r>
            <a:endParaRPr/>
          </a:p>
        </p:txBody>
      </p:sp>
      <p:sp>
        <p:nvSpPr>
          <p:cNvPr id="62" name="Google Shape;62;p14"/>
          <p:cNvSpPr/>
          <p:nvPr/>
        </p:nvSpPr>
        <p:spPr>
          <a:xfrm>
            <a:off x="238275" y="2594403"/>
            <a:ext cx="1017000" cy="634200"/>
          </a:xfrm>
          <a:prstGeom prst="rect">
            <a:avLst/>
          </a:prstGeom>
          <a:solidFill>
            <a:srgbClr val="EEEEEE"/>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733825" y="3518467"/>
            <a:ext cx="1363800" cy="1027800"/>
          </a:xfrm>
          <a:prstGeom prst="rect">
            <a:avLst/>
          </a:prstGeom>
          <a:solidFill>
            <a:srgbClr val="EEEEEE"/>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1559800" y="2594403"/>
            <a:ext cx="1017000" cy="634200"/>
          </a:xfrm>
          <a:prstGeom prst="rect">
            <a:avLst/>
          </a:prstGeom>
          <a:solidFill>
            <a:srgbClr val="EEEEEE"/>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907225" y="1684897"/>
            <a:ext cx="1017000" cy="634200"/>
          </a:xfrm>
          <a:prstGeom prst="rect">
            <a:avLst/>
          </a:prstGeom>
          <a:solidFill>
            <a:srgbClr val="EEEEEE"/>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14"/>
          <p:cNvCxnSpPr>
            <a:stCxn id="62" idx="2"/>
            <a:endCxn id="63" idx="0"/>
          </p:cNvCxnSpPr>
          <p:nvPr/>
        </p:nvCxnSpPr>
        <p:spPr>
          <a:xfrm flipH="1" rot="-5400000">
            <a:off x="936375" y="3039003"/>
            <a:ext cx="289800" cy="669000"/>
          </a:xfrm>
          <a:prstGeom prst="curvedConnector3">
            <a:avLst>
              <a:gd fmla="val 50011" name="adj1"/>
            </a:avLst>
          </a:prstGeom>
          <a:noFill/>
          <a:ln cap="flat" cmpd="sng" w="9525">
            <a:solidFill>
              <a:schemeClr val="dk2"/>
            </a:solidFill>
            <a:prstDash val="solid"/>
            <a:round/>
            <a:headEnd len="med" w="med" type="none"/>
            <a:tailEnd len="med" w="med" type="none"/>
          </a:ln>
        </p:spPr>
      </p:cxnSp>
      <p:cxnSp>
        <p:nvCxnSpPr>
          <p:cNvPr id="67" name="Google Shape;67;p14"/>
          <p:cNvCxnSpPr>
            <a:stCxn id="64" idx="2"/>
            <a:endCxn id="63" idx="0"/>
          </p:cNvCxnSpPr>
          <p:nvPr/>
        </p:nvCxnSpPr>
        <p:spPr>
          <a:xfrm rot="5400000">
            <a:off x="1597150" y="3047253"/>
            <a:ext cx="289800" cy="652500"/>
          </a:xfrm>
          <a:prstGeom prst="curvedConnector3">
            <a:avLst>
              <a:gd fmla="val 50011" name="adj1"/>
            </a:avLst>
          </a:prstGeom>
          <a:noFill/>
          <a:ln cap="flat" cmpd="sng" w="9525">
            <a:solidFill>
              <a:schemeClr val="dk2"/>
            </a:solidFill>
            <a:prstDash val="solid"/>
            <a:round/>
            <a:headEnd len="med" w="med" type="none"/>
            <a:tailEnd len="med" w="med" type="none"/>
          </a:ln>
        </p:spPr>
      </p:cxnSp>
      <p:cxnSp>
        <p:nvCxnSpPr>
          <p:cNvPr id="68" name="Google Shape;68;p14"/>
          <p:cNvCxnSpPr>
            <a:stCxn id="62" idx="0"/>
            <a:endCxn id="65" idx="2"/>
          </p:cNvCxnSpPr>
          <p:nvPr/>
        </p:nvCxnSpPr>
        <p:spPr>
          <a:xfrm rot="-5400000">
            <a:off x="943575" y="2122203"/>
            <a:ext cx="275400" cy="669000"/>
          </a:xfrm>
          <a:prstGeom prst="curvedConnector3">
            <a:avLst>
              <a:gd fmla="val 49983" name="adj1"/>
            </a:avLst>
          </a:prstGeom>
          <a:noFill/>
          <a:ln cap="flat" cmpd="sng" w="9525">
            <a:solidFill>
              <a:schemeClr val="dk2"/>
            </a:solidFill>
            <a:prstDash val="solid"/>
            <a:round/>
            <a:headEnd len="med" w="med" type="none"/>
            <a:tailEnd len="med" w="med" type="none"/>
          </a:ln>
        </p:spPr>
      </p:cxnSp>
      <p:cxnSp>
        <p:nvCxnSpPr>
          <p:cNvPr id="69" name="Google Shape;69;p14"/>
          <p:cNvCxnSpPr>
            <a:stCxn id="65" idx="2"/>
            <a:endCxn id="64" idx="0"/>
          </p:cNvCxnSpPr>
          <p:nvPr/>
        </p:nvCxnSpPr>
        <p:spPr>
          <a:xfrm flipH="1" rot="-5400000">
            <a:off x="1604275" y="2130547"/>
            <a:ext cx="275400" cy="652500"/>
          </a:xfrm>
          <a:prstGeom prst="curvedConnector3">
            <a:avLst>
              <a:gd fmla="val 49983" name="adj1"/>
            </a:avLst>
          </a:prstGeom>
          <a:noFill/>
          <a:ln cap="flat" cmpd="sng" w="9525">
            <a:solidFill>
              <a:schemeClr val="dk2"/>
            </a:solidFill>
            <a:prstDash val="solid"/>
            <a:round/>
            <a:headEnd len="med" w="med" type="none"/>
            <a:tailEnd len="med" w="med" type="none"/>
          </a:ln>
        </p:spPr>
      </p:cxnSp>
      <p:sp>
        <p:nvSpPr>
          <p:cNvPr id="70" name="Google Shape;70;p14"/>
          <p:cNvSpPr txBox="1"/>
          <p:nvPr/>
        </p:nvSpPr>
        <p:spPr>
          <a:xfrm>
            <a:off x="946575" y="1713702"/>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A</a:t>
            </a:r>
            <a:endParaRPr sz="500"/>
          </a:p>
        </p:txBody>
      </p:sp>
      <p:sp>
        <p:nvSpPr>
          <p:cNvPr id="71" name="Google Shape;71;p14"/>
          <p:cNvSpPr txBox="1"/>
          <p:nvPr/>
        </p:nvSpPr>
        <p:spPr>
          <a:xfrm>
            <a:off x="313275" y="2671277"/>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B</a:t>
            </a:r>
            <a:endParaRPr sz="500"/>
          </a:p>
        </p:txBody>
      </p:sp>
      <p:sp>
        <p:nvSpPr>
          <p:cNvPr id="72" name="Google Shape;72;p14"/>
          <p:cNvSpPr txBox="1"/>
          <p:nvPr/>
        </p:nvSpPr>
        <p:spPr>
          <a:xfrm>
            <a:off x="1618475" y="2671277"/>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C</a:t>
            </a:r>
            <a:endParaRPr sz="500"/>
          </a:p>
        </p:txBody>
      </p:sp>
      <p:sp>
        <p:nvSpPr>
          <p:cNvPr id="73" name="Google Shape;73;p14"/>
          <p:cNvSpPr txBox="1"/>
          <p:nvPr/>
        </p:nvSpPr>
        <p:spPr>
          <a:xfrm>
            <a:off x="907225" y="3628852"/>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D</a:t>
            </a:r>
            <a:endParaRPr sz="500"/>
          </a:p>
        </p:txBody>
      </p:sp>
      <p:sp>
        <p:nvSpPr>
          <p:cNvPr id="74" name="Google Shape;74;p14"/>
          <p:cNvSpPr txBox="1"/>
          <p:nvPr/>
        </p:nvSpPr>
        <p:spPr>
          <a:xfrm>
            <a:off x="3365275" y="1427613"/>
            <a:ext cx="5436900" cy="250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p>
          <a:p>
            <a:pPr indent="0" lvl="0" marL="0" rtl="0" algn="l">
              <a:spcBef>
                <a:spcPts val="0"/>
              </a:spcBef>
              <a:spcAft>
                <a:spcPts val="0"/>
              </a:spcAft>
              <a:buNone/>
            </a:pPr>
            <a:r>
              <a:rPr b="1" lang="fr" sz="900"/>
              <a:t>Formation d’un diamant:</a:t>
            </a:r>
            <a:endParaRPr b="1" sz="900"/>
          </a:p>
          <a:p>
            <a:pPr indent="0" lvl="0" marL="0" rtl="0" algn="l">
              <a:spcBef>
                <a:spcPts val="0"/>
              </a:spcBef>
              <a:spcAft>
                <a:spcPts val="0"/>
              </a:spcAft>
              <a:buNone/>
            </a:pPr>
            <a:r>
              <a:t/>
            </a:r>
            <a:endParaRPr b="1" sz="900"/>
          </a:p>
          <a:p>
            <a:pPr indent="-285750" lvl="0" marL="457200" rtl="0" algn="l">
              <a:spcBef>
                <a:spcPts val="0"/>
              </a:spcBef>
              <a:spcAft>
                <a:spcPts val="0"/>
              </a:spcAft>
              <a:buSzPts val="900"/>
              <a:buChar char="-"/>
            </a:pPr>
            <a:r>
              <a:rPr lang="fr" sz="900"/>
              <a:t>Le contrat D hérite de B et C</a:t>
            </a:r>
            <a:endParaRPr sz="900"/>
          </a:p>
          <a:p>
            <a:pPr indent="-285750" lvl="0" marL="457200" rtl="0" algn="l">
              <a:spcBef>
                <a:spcPts val="0"/>
              </a:spcBef>
              <a:spcAft>
                <a:spcPts val="0"/>
              </a:spcAft>
              <a:buSzPts val="900"/>
              <a:buChar char="-"/>
            </a:pPr>
            <a:r>
              <a:rPr lang="fr" sz="900"/>
              <a:t>B ET C héritent tous les deux de A</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fr" sz="900"/>
              <a:t>Solution:</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l’ordre dans la définition de l’héritage multiple </a:t>
            </a:r>
            <a:r>
              <a:rPr lang="fr" sz="900"/>
              <a:t>résout</a:t>
            </a:r>
            <a:r>
              <a:rPr lang="fr" sz="900"/>
              <a:t> l’indétermination du chemin à suivre</a:t>
            </a:r>
            <a:endParaRPr sz="900"/>
          </a:p>
          <a:p>
            <a:pPr indent="0" lvl="0" marL="0" rtl="0" algn="l">
              <a:spcBef>
                <a:spcPts val="0"/>
              </a:spcBef>
              <a:spcAft>
                <a:spcPts val="0"/>
              </a:spcAft>
              <a:buNone/>
            </a:pPr>
            <a:r>
              <a:t/>
            </a:r>
            <a:endParaRPr sz="900"/>
          </a:p>
          <a:p>
            <a:pPr indent="0" lvl="0" marL="0" rtl="0" algn="l">
              <a:lnSpc>
                <a:spcPct val="137500"/>
              </a:lnSpc>
              <a:spcBef>
                <a:spcPts val="0"/>
              </a:spcBef>
              <a:spcAft>
                <a:spcPts val="0"/>
              </a:spcAft>
              <a:buClr>
                <a:schemeClr val="dk1"/>
              </a:buClr>
              <a:buSzPts val="1100"/>
              <a:buFont typeface="Arial"/>
              <a:buNone/>
            </a:pPr>
            <a:r>
              <a:t/>
            </a:r>
            <a:endParaRPr sz="900"/>
          </a:p>
          <a:p>
            <a:pPr indent="0" lvl="0" marL="0" rtl="0" algn="l">
              <a:lnSpc>
                <a:spcPct val="137500"/>
              </a:lnSpc>
              <a:spcBef>
                <a:spcPts val="0"/>
              </a:spcBef>
              <a:spcAft>
                <a:spcPts val="0"/>
              </a:spcAft>
              <a:buClr>
                <a:schemeClr val="dk1"/>
              </a:buClr>
              <a:buSzPts val="1100"/>
              <a:buFont typeface="Arial"/>
              <a:buNone/>
            </a:pPr>
            <a:r>
              <a:rPr lang="fr" sz="1000">
                <a:solidFill>
                  <a:srgbClr val="569CD6"/>
                </a:solidFill>
                <a:highlight>
                  <a:srgbClr val="1E1E1E"/>
                </a:highlight>
                <a:latin typeface="Courier New"/>
                <a:ea typeface="Courier New"/>
                <a:cs typeface="Courier New"/>
                <a:sym typeface="Courier New"/>
              </a:rPr>
              <a:t> contract</a:t>
            </a:r>
            <a:r>
              <a:rPr lang="fr" sz="1000">
                <a:solidFill>
                  <a:srgbClr val="D4D4D4"/>
                </a:solidFill>
                <a:highlight>
                  <a:srgbClr val="1E1E1E"/>
                </a:highlight>
                <a:latin typeface="Courier New"/>
                <a:ea typeface="Courier New"/>
                <a:cs typeface="Courier New"/>
                <a:sym typeface="Courier New"/>
              </a:rPr>
              <a:t> </a:t>
            </a:r>
            <a:r>
              <a:rPr lang="fr" sz="1000">
                <a:solidFill>
                  <a:srgbClr val="4EC9B0"/>
                </a:solidFill>
                <a:highlight>
                  <a:srgbClr val="1E1E1E"/>
                </a:highlight>
                <a:latin typeface="Courier New"/>
                <a:ea typeface="Courier New"/>
                <a:cs typeface="Courier New"/>
                <a:sym typeface="Courier New"/>
              </a:rPr>
              <a:t>D</a:t>
            </a:r>
            <a:r>
              <a:rPr lang="fr" sz="1000">
                <a:solidFill>
                  <a:srgbClr val="D4D4D4"/>
                </a:solidFill>
                <a:highlight>
                  <a:srgbClr val="1E1E1E"/>
                </a:highlight>
                <a:latin typeface="Courier New"/>
                <a:ea typeface="Courier New"/>
                <a:cs typeface="Courier New"/>
                <a:sym typeface="Courier New"/>
              </a:rPr>
              <a:t> </a:t>
            </a:r>
            <a:r>
              <a:rPr lang="fr" sz="1000">
                <a:solidFill>
                  <a:srgbClr val="569CD6"/>
                </a:solidFill>
                <a:highlight>
                  <a:srgbClr val="1E1E1E"/>
                </a:highlight>
                <a:latin typeface="Courier New"/>
                <a:ea typeface="Courier New"/>
                <a:cs typeface="Courier New"/>
                <a:sym typeface="Courier New"/>
              </a:rPr>
              <a:t>is</a:t>
            </a:r>
            <a:r>
              <a:rPr lang="fr" sz="1000">
                <a:solidFill>
                  <a:srgbClr val="D4D4D4"/>
                </a:solidFill>
                <a:highlight>
                  <a:srgbClr val="1E1E1E"/>
                </a:highlight>
                <a:latin typeface="Courier New"/>
                <a:ea typeface="Courier New"/>
                <a:cs typeface="Courier New"/>
                <a:sym typeface="Courier New"/>
              </a:rPr>
              <a:t> </a:t>
            </a:r>
            <a:r>
              <a:rPr lang="fr" sz="1000">
                <a:solidFill>
                  <a:srgbClr val="4EC9B0"/>
                </a:solidFill>
                <a:highlight>
                  <a:srgbClr val="1E1E1E"/>
                </a:highlight>
                <a:latin typeface="Courier New"/>
                <a:ea typeface="Courier New"/>
                <a:cs typeface="Courier New"/>
                <a:sym typeface="Courier New"/>
              </a:rPr>
              <a:t>B</a:t>
            </a:r>
            <a:r>
              <a:rPr lang="fr" sz="1000">
                <a:solidFill>
                  <a:srgbClr val="D4D4D4"/>
                </a:solidFill>
                <a:highlight>
                  <a:srgbClr val="1E1E1E"/>
                </a:highlight>
                <a:latin typeface="Courier New"/>
                <a:ea typeface="Courier New"/>
                <a:cs typeface="Courier New"/>
                <a:sym typeface="Courier New"/>
              </a:rPr>
              <a:t>,</a:t>
            </a:r>
            <a:r>
              <a:rPr lang="fr" sz="1000">
                <a:solidFill>
                  <a:srgbClr val="4EC9B0"/>
                </a:solidFill>
                <a:highlight>
                  <a:srgbClr val="1E1E1E"/>
                </a:highlight>
                <a:latin typeface="Courier New"/>
                <a:ea typeface="Courier New"/>
                <a:cs typeface="Courier New"/>
                <a:sym typeface="Courier New"/>
              </a:rPr>
              <a:t>C</a:t>
            </a:r>
            <a:r>
              <a:rPr lang="fr" sz="1000">
                <a:solidFill>
                  <a:srgbClr val="D4D4D4"/>
                </a:solidFill>
                <a:highlight>
                  <a:srgbClr val="1E1E1E"/>
                </a:highlight>
                <a:latin typeface="Courier New"/>
                <a:ea typeface="Courier New"/>
                <a:cs typeface="Courier New"/>
                <a:sym typeface="Courier New"/>
              </a:rPr>
              <a:t>            {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7500"/>
              </a:lnSpc>
              <a:spcBef>
                <a:spcPts val="0"/>
              </a:spcBef>
              <a:spcAft>
                <a:spcPts val="0"/>
              </a:spcAft>
              <a:buClr>
                <a:schemeClr val="dk1"/>
              </a:buClr>
              <a:buSzPts val="1100"/>
              <a:buFont typeface="Arial"/>
              <a:buNone/>
            </a:pPr>
            <a:r>
              <a:t/>
            </a:r>
            <a:endParaRPr sz="12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fr" sz="900"/>
              <a:t>définit quelle route est utilisée pour la recopie du</a:t>
            </a:r>
            <a:br>
              <a:rPr lang="fr" sz="900"/>
            </a:br>
            <a:r>
              <a:rPr lang="fr" sz="900"/>
              <a:t>code et quelles variables sont instanciées.</a:t>
            </a:r>
            <a:endParaRPr sz="900"/>
          </a:p>
        </p:txBody>
      </p:sp>
      <p:sp>
        <p:nvSpPr>
          <p:cNvPr id="75" name="Google Shape;75;p14"/>
          <p:cNvSpPr/>
          <p:nvPr/>
        </p:nvSpPr>
        <p:spPr>
          <a:xfrm>
            <a:off x="5496400" y="4340703"/>
            <a:ext cx="1017000" cy="634200"/>
          </a:xfrm>
          <a:prstGeom prst="rect">
            <a:avLst/>
          </a:prstGeom>
          <a:solidFill>
            <a:srgbClr val="EEEEEE"/>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6261389" y="3476355"/>
            <a:ext cx="1017000" cy="634200"/>
          </a:xfrm>
          <a:prstGeom prst="rect">
            <a:avLst/>
          </a:prstGeom>
          <a:solidFill>
            <a:srgbClr val="EEEEEE"/>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6300739" y="3505160"/>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A</a:t>
            </a:r>
            <a:endParaRPr sz="500"/>
          </a:p>
        </p:txBody>
      </p:sp>
      <p:sp>
        <p:nvSpPr>
          <p:cNvPr id="78" name="Google Shape;78;p14"/>
          <p:cNvSpPr txBox="1"/>
          <p:nvPr/>
        </p:nvSpPr>
        <p:spPr>
          <a:xfrm>
            <a:off x="5554475" y="4393877"/>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B</a:t>
            </a:r>
            <a:endParaRPr sz="500"/>
          </a:p>
        </p:txBody>
      </p:sp>
      <p:sp>
        <p:nvSpPr>
          <p:cNvPr id="79" name="Google Shape;79;p14"/>
          <p:cNvSpPr/>
          <p:nvPr/>
        </p:nvSpPr>
        <p:spPr>
          <a:xfrm>
            <a:off x="7151150" y="4340703"/>
            <a:ext cx="1017000" cy="634200"/>
          </a:xfrm>
          <a:prstGeom prst="rect">
            <a:avLst/>
          </a:prstGeom>
          <a:solidFill>
            <a:srgbClr val="EEEEEE"/>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nvSpPr>
        <p:spPr>
          <a:xfrm>
            <a:off x="7209225" y="4393877"/>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C</a:t>
            </a:r>
            <a:endParaRPr sz="500"/>
          </a:p>
        </p:txBody>
      </p:sp>
      <p:cxnSp>
        <p:nvCxnSpPr>
          <p:cNvPr id="81" name="Google Shape;81;p14"/>
          <p:cNvCxnSpPr>
            <a:stCxn id="76" idx="2"/>
            <a:endCxn id="75" idx="0"/>
          </p:cNvCxnSpPr>
          <p:nvPr/>
        </p:nvCxnSpPr>
        <p:spPr>
          <a:xfrm rot="5400000">
            <a:off x="6272339" y="3843105"/>
            <a:ext cx="230100" cy="765000"/>
          </a:xfrm>
          <a:prstGeom prst="curvedConnector3">
            <a:avLst>
              <a:gd fmla="val 50010" name="adj1"/>
            </a:avLst>
          </a:prstGeom>
          <a:noFill/>
          <a:ln cap="flat" cmpd="sng" w="9525">
            <a:solidFill>
              <a:srgbClr val="4EC9B0"/>
            </a:solidFill>
            <a:prstDash val="solid"/>
            <a:round/>
            <a:headEnd len="med" w="med" type="none"/>
            <a:tailEnd len="med" w="med" type="none"/>
          </a:ln>
        </p:spPr>
      </p:cxnSp>
      <p:cxnSp>
        <p:nvCxnSpPr>
          <p:cNvPr id="82" name="Google Shape;82;p14"/>
          <p:cNvCxnSpPr>
            <a:stCxn id="76" idx="2"/>
            <a:endCxn id="79" idx="0"/>
          </p:cNvCxnSpPr>
          <p:nvPr/>
        </p:nvCxnSpPr>
        <p:spPr>
          <a:xfrm flipH="1" rot="-5400000">
            <a:off x="7099739" y="3780705"/>
            <a:ext cx="230100" cy="889800"/>
          </a:xfrm>
          <a:prstGeom prst="curvedConnector3">
            <a:avLst>
              <a:gd fmla="val 50010" name="adj1"/>
            </a:avLst>
          </a:prstGeom>
          <a:noFill/>
          <a:ln cap="flat" cmpd="sng" w="9525">
            <a:solidFill>
              <a:schemeClr val="dk2"/>
            </a:solidFill>
            <a:prstDash val="dot"/>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Héritage</a:t>
            </a:r>
            <a:endParaRPr/>
          </a:p>
        </p:txBody>
      </p:sp>
      <p:sp>
        <p:nvSpPr>
          <p:cNvPr id="88" name="Google Shape;88;p15"/>
          <p:cNvSpPr txBox="1"/>
          <p:nvPr>
            <p:ph idx="1" type="body"/>
          </p:nvPr>
        </p:nvSpPr>
        <p:spPr>
          <a:xfrm>
            <a:off x="339950" y="977475"/>
            <a:ext cx="8520600" cy="48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Héritage multiple &amp; virtual</a:t>
            </a:r>
            <a:endParaRPr/>
          </a:p>
        </p:txBody>
      </p:sp>
      <p:sp>
        <p:nvSpPr>
          <p:cNvPr id="89" name="Google Shape;89;p15"/>
          <p:cNvSpPr/>
          <p:nvPr/>
        </p:nvSpPr>
        <p:spPr>
          <a:xfrm>
            <a:off x="472525" y="2150878"/>
            <a:ext cx="1017000" cy="634200"/>
          </a:xfrm>
          <a:prstGeom prst="rect">
            <a:avLst/>
          </a:prstGeom>
          <a:solidFill>
            <a:srgbClr val="EEEEEE"/>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968075" y="3074947"/>
            <a:ext cx="1363800" cy="592200"/>
          </a:xfrm>
          <a:prstGeom prst="rect">
            <a:avLst/>
          </a:prstGeom>
          <a:solidFill>
            <a:srgbClr val="EEEEEE"/>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1794050" y="2150878"/>
            <a:ext cx="1017000" cy="634200"/>
          </a:xfrm>
          <a:prstGeom prst="rect">
            <a:avLst/>
          </a:prstGeom>
          <a:solidFill>
            <a:srgbClr val="EEEEEE"/>
          </a:solid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5"/>
          <p:cNvCxnSpPr>
            <a:stCxn id="89" idx="2"/>
            <a:endCxn id="90" idx="0"/>
          </p:cNvCxnSpPr>
          <p:nvPr/>
        </p:nvCxnSpPr>
        <p:spPr>
          <a:xfrm flipH="1" rot="-5400000">
            <a:off x="1170625" y="2595478"/>
            <a:ext cx="289800" cy="669000"/>
          </a:xfrm>
          <a:prstGeom prst="curvedConnector3">
            <a:avLst>
              <a:gd fmla="val 50012" name="adj1"/>
            </a:avLst>
          </a:prstGeom>
          <a:noFill/>
          <a:ln cap="flat" cmpd="sng" w="9525">
            <a:solidFill>
              <a:schemeClr val="dk2"/>
            </a:solidFill>
            <a:prstDash val="solid"/>
            <a:round/>
            <a:headEnd len="med" w="med" type="none"/>
            <a:tailEnd len="med" w="med" type="none"/>
          </a:ln>
        </p:spPr>
      </p:cxnSp>
      <p:cxnSp>
        <p:nvCxnSpPr>
          <p:cNvPr id="93" name="Google Shape;93;p15"/>
          <p:cNvCxnSpPr>
            <a:stCxn id="91" idx="2"/>
            <a:endCxn id="90" idx="0"/>
          </p:cNvCxnSpPr>
          <p:nvPr/>
        </p:nvCxnSpPr>
        <p:spPr>
          <a:xfrm rot="5400000">
            <a:off x="1831400" y="2603728"/>
            <a:ext cx="289800" cy="652500"/>
          </a:xfrm>
          <a:prstGeom prst="curvedConnector3">
            <a:avLst>
              <a:gd fmla="val 50012" name="adj1"/>
            </a:avLst>
          </a:prstGeom>
          <a:noFill/>
          <a:ln cap="flat" cmpd="sng" w="9525">
            <a:solidFill>
              <a:schemeClr val="dk2"/>
            </a:solidFill>
            <a:prstDash val="solid"/>
            <a:round/>
            <a:headEnd len="med" w="med" type="none"/>
            <a:tailEnd len="med" w="med" type="none"/>
          </a:ln>
        </p:spPr>
      </p:cxnSp>
      <p:sp>
        <p:nvSpPr>
          <p:cNvPr id="94" name="Google Shape;94;p15"/>
          <p:cNvSpPr txBox="1"/>
          <p:nvPr/>
        </p:nvSpPr>
        <p:spPr>
          <a:xfrm>
            <a:off x="547525" y="2227752"/>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B</a:t>
            </a:r>
            <a:endParaRPr sz="500"/>
          </a:p>
        </p:txBody>
      </p:sp>
      <p:sp>
        <p:nvSpPr>
          <p:cNvPr id="95" name="Google Shape;95;p15"/>
          <p:cNvSpPr txBox="1"/>
          <p:nvPr/>
        </p:nvSpPr>
        <p:spPr>
          <a:xfrm>
            <a:off x="1852725" y="2227752"/>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C</a:t>
            </a:r>
            <a:endParaRPr sz="500"/>
          </a:p>
        </p:txBody>
      </p:sp>
      <p:sp>
        <p:nvSpPr>
          <p:cNvPr id="96" name="Google Shape;96;p15"/>
          <p:cNvSpPr txBox="1"/>
          <p:nvPr/>
        </p:nvSpPr>
        <p:spPr>
          <a:xfrm>
            <a:off x="1141475" y="3185327"/>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Contrat D</a:t>
            </a:r>
            <a:endParaRPr sz="500"/>
          </a:p>
        </p:txBody>
      </p:sp>
      <p:sp>
        <p:nvSpPr>
          <p:cNvPr id="97" name="Google Shape;97;p15"/>
          <p:cNvSpPr txBox="1"/>
          <p:nvPr/>
        </p:nvSpPr>
        <p:spPr>
          <a:xfrm>
            <a:off x="3544025" y="1866100"/>
            <a:ext cx="5436900" cy="229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p>
          <a:p>
            <a:pPr indent="0" lvl="0" marL="0" rtl="0" algn="l">
              <a:spcBef>
                <a:spcPts val="0"/>
              </a:spcBef>
              <a:spcAft>
                <a:spcPts val="0"/>
              </a:spcAft>
              <a:buNone/>
            </a:pPr>
            <a:r>
              <a:rPr b="1" lang="fr" sz="900"/>
              <a:t>Héritage d’une même fonction sur deux branches</a:t>
            </a:r>
            <a:r>
              <a:rPr b="1" lang="fr" sz="900"/>
              <a:t>:</a:t>
            </a:r>
            <a:endParaRPr b="1" sz="900"/>
          </a:p>
          <a:p>
            <a:pPr indent="0" lvl="0" marL="0" rtl="0" algn="l">
              <a:spcBef>
                <a:spcPts val="0"/>
              </a:spcBef>
              <a:spcAft>
                <a:spcPts val="0"/>
              </a:spcAft>
              <a:buNone/>
            </a:pPr>
            <a:r>
              <a:t/>
            </a:r>
            <a:endParaRPr b="1" sz="900"/>
          </a:p>
          <a:p>
            <a:pPr indent="-285750" lvl="0" marL="457200" rtl="0" algn="l">
              <a:spcBef>
                <a:spcPts val="0"/>
              </a:spcBef>
              <a:spcAft>
                <a:spcPts val="0"/>
              </a:spcAft>
              <a:buSzPts val="900"/>
              <a:buChar char="-"/>
            </a:pPr>
            <a:r>
              <a:rPr lang="fr" sz="900"/>
              <a:t>Le contrat B, C et D définissent une même fonction </a:t>
            </a:r>
            <a:r>
              <a:rPr b="1" lang="fr" sz="900"/>
              <a:t>addressNotNull</a:t>
            </a:r>
            <a:endParaRPr b="1" sz="900"/>
          </a:p>
          <a:p>
            <a:pPr indent="-285750" lvl="0" marL="457200" rtl="0" algn="l">
              <a:spcBef>
                <a:spcPts val="0"/>
              </a:spcBef>
              <a:spcAft>
                <a:spcPts val="0"/>
              </a:spcAft>
              <a:buSzPts val="900"/>
              <a:buChar char="-"/>
            </a:pPr>
            <a:r>
              <a:rPr lang="fr" sz="900"/>
              <a:t>D doit définir un code unique à utiliser pour la fonction addressNotNull</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fr" sz="900"/>
              <a:t>Solution:</a:t>
            </a:r>
            <a:endParaRPr b="1" sz="900"/>
          </a:p>
          <a:p>
            <a:pPr indent="0" lvl="0" marL="0" rtl="0" algn="l">
              <a:spcBef>
                <a:spcPts val="0"/>
              </a:spcBef>
              <a:spcAft>
                <a:spcPts val="0"/>
              </a:spcAft>
              <a:buNone/>
            </a:pPr>
            <a:r>
              <a:t/>
            </a:r>
            <a:endParaRPr sz="900"/>
          </a:p>
          <a:p>
            <a:pPr indent="-285750" lvl="0" marL="457200" rtl="0" algn="l">
              <a:spcBef>
                <a:spcPts val="0"/>
              </a:spcBef>
              <a:spcAft>
                <a:spcPts val="0"/>
              </a:spcAft>
              <a:buSzPts val="900"/>
              <a:buChar char="-"/>
            </a:pPr>
            <a:r>
              <a:rPr lang="fr" sz="900"/>
              <a:t>Définir addressNotNull en virtual dans chaque classe</a:t>
            </a:r>
            <a:endParaRPr sz="900"/>
          </a:p>
          <a:p>
            <a:pPr indent="-285750" lvl="0" marL="457200" rtl="0" algn="l">
              <a:spcBef>
                <a:spcPts val="0"/>
              </a:spcBef>
              <a:spcAft>
                <a:spcPts val="0"/>
              </a:spcAft>
              <a:buSzPts val="900"/>
              <a:buChar char="-"/>
            </a:pPr>
            <a:r>
              <a:rPr lang="fr" sz="900"/>
              <a:t>dans D: définir la fonction et spécifier quelle classe est surdéfinie</a:t>
            </a:r>
            <a:endParaRPr sz="900"/>
          </a:p>
          <a:p>
            <a:pPr indent="0" lvl="0" marL="0" rtl="0" algn="l">
              <a:spcBef>
                <a:spcPts val="0"/>
              </a:spcBef>
              <a:spcAft>
                <a:spcPts val="0"/>
              </a:spcAft>
              <a:buNone/>
            </a:pPr>
            <a:r>
              <a:t/>
            </a:r>
            <a:endParaRPr sz="900"/>
          </a:p>
          <a:p>
            <a:pPr indent="0" lvl="0" marL="0" rtl="0" algn="l">
              <a:lnSpc>
                <a:spcPct val="137500"/>
              </a:lnSpc>
              <a:spcBef>
                <a:spcPts val="0"/>
              </a:spcBef>
              <a:spcAft>
                <a:spcPts val="0"/>
              </a:spcAft>
              <a:buNone/>
            </a:pPr>
            <a:r>
              <a:t/>
            </a:r>
            <a:endParaRPr sz="900"/>
          </a:p>
          <a:p>
            <a:pPr indent="0" lvl="0" marL="0" rtl="0" algn="l">
              <a:lnSpc>
                <a:spcPct val="137500"/>
              </a:lnSpc>
              <a:spcBef>
                <a:spcPts val="0"/>
              </a:spcBef>
              <a:spcAft>
                <a:spcPts val="0"/>
              </a:spcAft>
              <a:buNone/>
            </a:pPr>
            <a:r>
              <a:rPr lang="fr" sz="1200">
                <a:solidFill>
                  <a:srgbClr val="569CD6"/>
                </a:solidFill>
                <a:highlight>
                  <a:srgbClr val="1E1E1E"/>
                </a:highlight>
                <a:latin typeface="Courier New"/>
                <a:ea typeface="Courier New"/>
                <a:cs typeface="Courier New"/>
                <a:sym typeface="Courier New"/>
              </a:rPr>
              <a:t>modifier</a:t>
            </a:r>
            <a:r>
              <a:rPr lang="fr" sz="1200">
                <a:solidFill>
                  <a:srgbClr val="D4D4D4"/>
                </a:solidFill>
                <a:highlight>
                  <a:srgbClr val="1E1E1E"/>
                </a:highlight>
                <a:latin typeface="Courier New"/>
                <a:ea typeface="Courier New"/>
                <a:cs typeface="Courier New"/>
                <a:sym typeface="Courier New"/>
              </a:rPr>
              <a:t> </a:t>
            </a:r>
            <a:r>
              <a:rPr lang="fr" sz="1200">
                <a:solidFill>
                  <a:srgbClr val="DCDCAA"/>
                </a:solidFill>
                <a:highlight>
                  <a:srgbClr val="1E1E1E"/>
                </a:highlight>
                <a:latin typeface="Courier New"/>
                <a:ea typeface="Courier New"/>
                <a:cs typeface="Courier New"/>
                <a:sym typeface="Courier New"/>
              </a:rPr>
              <a:t>isNotNull</a:t>
            </a:r>
            <a:r>
              <a:rPr lang="fr" sz="1200">
                <a:solidFill>
                  <a:srgbClr val="D4D4D4"/>
                </a:solidFill>
                <a:highlight>
                  <a:srgbClr val="1E1E1E"/>
                </a:highlight>
                <a:latin typeface="Courier New"/>
                <a:ea typeface="Courier New"/>
                <a:cs typeface="Courier New"/>
                <a:sym typeface="Courier New"/>
              </a:rPr>
              <a:t>(</a:t>
            </a:r>
            <a:r>
              <a:rPr lang="fr" sz="1200">
                <a:solidFill>
                  <a:srgbClr val="4EC9B0"/>
                </a:solidFill>
                <a:highlight>
                  <a:srgbClr val="1E1E1E"/>
                </a:highlight>
                <a:latin typeface="Courier New"/>
                <a:ea typeface="Courier New"/>
                <a:cs typeface="Courier New"/>
                <a:sym typeface="Courier New"/>
              </a:rPr>
              <a:t>address</a:t>
            </a:r>
            <a:r>
              <a:rPr lang="fr" sz="1200">
                <a:solidFill>
                  <a:srgbClr val="D4D4D4"/>
                </a:solidFill>
                <a:highlight>
                  <a:srgbClr val="1E1E1E"/>
                </a:highlight>
                <a:latin typeface="Courier New"/>
                <a:ea typeface="Courier New"/>
                <a:cs typeface="Courier New"/>
                <a:sym typeface="Courier New"/>
              </a:rPr>
              <a:t> </a:t>
            </a:r>
            <a:r>
              <a:rPr lang="fr" sz="1200">
                <a:solidFill>
                  <a:srgbClr val="9CDCFE"/>
                </a:solidFill>
                <a:highlight>
                  <a:srgbClr val="1E1E1E"/>
                </a:highlight>
                <a:latin typeface="Courier New"/>
                <a:ea typeface="Courier New"/>
                <a:cs typeface="Courier New"/>
                <a:sym typeface="Courier New"/>
              </a:rPr>
              <a:t>a</a:t>
            </a:r>
            <a:r>
              <a:rPr lang="fr" sz="1200">
                <a:solidFill>
                  <a:srgbClr val="D4D4D4"/>
                </a:solidFill>
                <a:highlight>
                  <a:srgbClr val="1E1E1E"/>
                </a:highlight>
                <a:latin typeface="Courier New"/>
                <a:ea typeface="Courier New"/>
                <a:cs typeface="Courier New"/>
                <a:sym typeface="Courier New"/>
              </a:rPr>
              <a:t>) </a:t>
            </a:r>
            <a:r>
              <a:rPr lang="fr" sz="1200">
                <a:solidFill>
                  <a:srgbClr val="569CD6"/>
                </a:solidFill>
                <a:highlight>
                  <a:srgbClr val="1E1E1E"/>
                </a:highlight>
                <a:latin typeface="Courier New"/>
                <a:ea typeface="Courier New"/>
                <a:cs typeface="Courier New"/>
                <a:sym typeface="Courier New"/>
              </a:rPr>
              <a:t>virtual</a:t>
            </a:r>
            <a:r>
              <a:rPr lang="fr" sz="1200">
                <a:solidFill>
                  <a:srgbClr val="D4D4D4"/>
                </a:solidFill>
                <a:highlight>
                  <a:srgbClr val="1E1E1E"/>
                </a:highlight>
                <a:latin typeface="Courier New"/>
                <a:ea typeface="Courier New"/>
                <a:cs typeface="Courier New"/>
                <a:sym typeface="Courier New"/>
              </a:rPr>
              <a:t> </a:t>
            </a:r>
            <a:r>
              <a:rPr lang="fr" sz="1200">
                <a:solidFill>
                  <a:srgbClr val="569CD6"/>
                </a:solidFill>
                <a:highlight>
                  <a:srgbClr val="1E1E1E"/>
                </a:highlight>
                <a:latin typeface="Courier New"/>
                <a:ea typeface="Courier New"/>
                <a:cs typeface="Courier New"/>
                <a:sym typeface="Courier New"/>
              </a:rPr>
              <a:t>override</a:t>
            </a:r>
            <a:r>
              <a:rPr lang="fr" sz="1200">
                <a:solidFill>
                  <a:srgbClr val="D4D4D4"/>
                </a:solidFill>
                <a:highlight>
                  <a:srgbClr val="1E1E1E"/>
                </a:highlight>
                <a:latin typeface="Courier New"/>
                <a:ea typeface="Courier New"/>
                <a:cs typeface="Courier New"/>
                <a:sym typeface="Courier New"/>
              </a:rPr>
              <a:t>( </a:t>
            </a:r>
            <a:r>
              <a:rPr lang="fr" sz="1200">
                <a:solidFill>
                  <a:srgbClr val="DCDCAA"/>
                </a:solidFill>
                <a:highlight>
                  <a:srgbClr val="1E1E1E"/>
                </a:highlight>
                <a:latin typeface="Courier New"/>
                <a:ea typeface="Courier New"/>
                <a:cs typeface="Courier New"/>
                <a:sym typeface="Courier New"/>
              </a:rPr>
              <a:t>A</a:t>
            </a:r>
            <a:r>
              <a:rPr lang="fr" sz="1200">
                <a:solidFill>
                  <a:srgbClr val="D4D4D4"/>
                </a:solidFill>
                <a:highlight>
                  <a:srgbClr val="1E1E1E"/>
                </a:highlight>
                <a:latin typeface="Courier New"/>
                <a:ea typeface="Courier New"/>
                <a:cs typeface="Courier New"/>
                <a:sym typeface="Courier New"/>
              </a:rPr>
              <a:t>,</a:t>
            </a:r>
            <a:r>
              <a:rPr lang="fr" sz="1200">
                <a:solidFill>
                  <a:srgbClr val="DCDCAA"/>
                </a:solidFill>
                <a:highlight>
                  <a:srgbClr val="1E1E1E"/>
                </a:highlight>
                <a:latin typeface="Courier New"/>
                <a:ea typeface="Courier New"/>
                <a:cs typeface="Courier New"/>
                <a:sym typeface="Courier New"/>
              </a:rPr>
              <a:t>B</a:t>
            </a:r>
            <a:r>
              <a:rPr lang="fr"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900"/>
          </a:p>
        </p:txBody>
      </p:sp>
      <p:sp>
        <p:nvSpPr>
          <p:cNvPr id="98" name="Google Shape;98;p15"/>
          <p:cNvSpPr txBox="1"/>
          <p:nvPr/>
        </p:nvSpPr>
        <p:spPr>
          <a:xfrm>
            <a:off x="1824391" y="2419688"/>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modifier addressNotNull</a:t>
            </a:r>
            <a:endParaRPr sz="500"/>
          </a:p>
        </p:txBody>
      </p:sp>
      <p:sp>
        <p:nvSpPr>
          <p:cNvPr id="99" name="Google Shape;99;p15"/>
          <p:cNvSpPr txBox="1"/>
          <p:nvPr/>
        </p:nvSpPr>
        <p:spPr>
          <a:xfrm>
            <a:off x="472516" y="2422473"/>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modifier addressNotNull</a:t>
            </a:r>
            <a:endParaRPr sz="500"/>
          </a:p>
        </p:txBody>
      </p:sp>
      <p:sp>
        <p:nvSpPr>
          <p:cNvPr id="100" name="Google Shape;100;p15"/>
          <p:cNvSpPr txBox="1"/>
          <p:nvPr/>
        </p:nvSpPr>
        <p:spPr>
          <a:xfrm>
            <a:off x="968066" y="3338863"/>
            <a:ext cx="1536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500"/>
              <a:t>modifier addressNotNull</a:t>
            </a:r>
            <a:endParaRPr sz="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Stockage</a:t>
            </a:r>
            <a:endParaRPr/>
          </a:p>
        </p:txBody>
      </p:sp>
      <p:sp>
        <p:nvSpPr>
          <p:cNvPr id="106" name="Google Shape;106;p16"/>
          <p:cNvSpPr txBox="1"/>
          <p:nvPr>
            <p:ph idx="1" type="body"/>
          </p:nvPr>
        </p:nvSpPr>
        <p:spPr>
          <a:xfrm>
            <a:off x="339950" y="977475"/>
            <a:ext cx="8520600" cy="48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Accès par adresse et par itération d’une liste d’objets</a:t>
            </a:r>
            <a:endParaRPr/>
          </a:p>
        </p:txBody>
      </p:sp>
      <p:sp>
        <p:nvSpPr>
          <p:cNvPr id="107" name="Google Shape;107;p16"/>
          <p:cNvSpPr txBox="1"/>
          <p:nvPr/>
        </p:nvSpPr>
        <p:spPr>
          <a:xfrm>
            <a:off x="1236350" y="1832200"/>
            <a:ext cx="5436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900"/>
              <a:t>Problématique:</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On stock une liste d’éléments qui doivent pouvoir être accédés par itération ou par adresse</a:t>
            </a:r>
            <a:br>
              <a:rPr lang="fr" sz="900"/>
            </a:br>
            <a:br>
              <a:rPr lang="fr" sz="900"/>
            </a:br>
            <a:r>
              <a:rPr b="1" lang="fr" sz="900"/>
              <a:t>Solution: </a:t>
            </a:r>
            <a:endParaRPr b="1" sz="900"/>
          </a:p>
          <a:p>
            <a:pPr indent="0" lvl="0" marL="0" rtl="0" algn="l">
              <a:spcBef>
                <a:spcPts val="0"/>
              </a:spcBef>
              <a:spcAft>
                <a:spcPts val="0"/>
              </a:spcAft>
              <a:buNone/>
            </a:pPr>
            <a:r>
              <a:rPr lang="fr" sz="900"/>
              <a:t>On créé un tableau qui sauve la liste des éléments, et un mapping qui lie une addresse à un indice</a:t>
            </a:r>
            <a:endParaRPr sz="900"/>
          </a:p>
        </p:txBody>
      </p:sp>
      <p:sp>
        <p:nvSpPr>
          <p:cNvPr id="108" name="Google Shape;108;p16"/>
          <p:cNvSpPr txBox="1"/>
          <p:nvPr/>
        </p:nvSpPr>
        <p:spPr>
          <a:xfrm>
            <a:off x="1312550" y="2874200"/>
            <a:ext cx="2601000" cy="461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lt1"/>
                </a:solidFill>
              </a:rPr>
              <a:t>Element[] ListElements</a:t>
            </a:r>
            <a:endParaRPr sz="900">
              <a:solidFill>
                <a:schemeClr val="lt1"/>
              </a:solidFill>
            </a:endParaRPr>
          </a:p>
          <a:p>
            <a:pPr indent="0" lvl="0" marL="0" rtl="0" algn="l">
              <a:spcBef>
                <a:spcPts val="0"/>
              </a:spcBef>
              <a:spcAft>
                <a:spcPts val="0"/>
              </a:spcAft>
              <a:buNone/>
            </a:pPr>
            <a:r>
              <a:rPr lang="fr" sz="900">
                <a:solidFill>
                  <a:schemeClr val="lt1"/>
                </a:solidFill>
              </a:rPr>
              <a:t>mapping(address =&gt; indiceDansTableau)</a:t>
            </a:r>
            <a:endParaRPr sz="900">
              <a:solidFill>
                <a:schemeClr val="lt1"/>
              </a:solidFill>
            </a:endParaRPr>
          </a:p>
        </p:txBody>
      </p:sp>
      <p:sp>
        <p:nvSpPr>
          <p:cNvPr id="109" name="Google Shape;109;p16"/>
          <p:cNvSpPr txBox="1"/>
          <p:nvPr/>
        </p:nvSpPr>
        <p:spPr>
          <a:xfrm>
            <a:off x="1334936" y="3447400"/>
            <a:ext cx="5436900" cy="8772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Char char="-"/>
            </a:pPr>
            <a:r>
              <a:rPr lang="fr" sz="900"/>
              <a:t>On stock Indice+1 dans le mapping</a:t>
            </a:r>
            <a:endParaRPr sz="900"/>
          </a:p>
          <a:p>
            <a:pPr indent="-285750" lvl="0" marL="457200" rtl="0" algn="l">
              <a:spcBef>
                <a:spcPts val="0"/>
              </a:spcBef>
              <a:spcAft>
                <a:spcPts val="0"/>
              </a:spcAft>
              <a:buSzPts val="900"/>
              <a:buChar char="-"/>
            </a:pPr>
            <a:r>
              <a:rPr lang="fr" sz="900"/>
              <a:t>On retire 1 à la valeur retournée par le mapping pour une addresse donée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De cette façon, l’indice 0 retourné par le mapping est considéré comme invalide, et correspond à une entrée non existante</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Accès</a:t>
            </a:r>
            <a:endParaRPr/>
          </a:p>
        </p:txBody>
      </p:sp>
      <p:sp>
        <p:nvSpPr>
          <p:cNvPr id="115" name="Google Shape;115;p17"/>
          <p:cNvSpPr txBox="1"/>
          <p:nvPr>
            <p:ph idx="1" type="body"/>
          </p:nvPr>
        </p:nvSpPr>
        <p:spPr>
          <a:xfrm>
            <a:off x="339950" y="977475"/>
            <a:ext cx="8520600" cy="48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Accès à un tableau stocké dans un contrat</a:t>
            </a:r>
            <a:endParaRPr/>
          </a:p>
        </p:txBody>
      </p:sp>
      <p:sp>
        <p:nvSpPr>
          <p:cNvPr id="116" name="Google Shape;116;p17"/>
          <p:cNvSpPr txBox="1"/>
          <p:nvPr/>
        </p:nvSpPr>
        <p:spPr>
          <a:xfrm>
            <a:off x="1236350" y="1832200"/>
            <a:ext cx="54369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900"/>
              <a:t>Problématique:</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On stock une liste d’éléments dans un tableaux, et l’on souhaite retourner cette liste pour, par exemple, affichage dans une UI. La taille du tableau pouvant être arbitrairement grande, la lecture peut échouer</a:t>
            </a:r>
            <a:br>
              <a:rPr lang="fr" sz="900"/>
            </a:br>
            <a:br>
              <a:rPr lang="fr" sz="900"/>
            </a:br>
            <a:r>
              <a:rPr b="1" lang="fr" sz="900"/>
              <a:t>Solution: </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fr" sz="900"/>
              <a:t>Pagination</a:t>
            </a:r>
            <a:endParaRPr sz="900"/>
          </a:p>
          <a:p>
            <a:pPr indent="0" lvl="0" marL="0" rtl="0" algn="l">
              <a:spcBef>
                <a:spcPts val="0"/>
              </a:spcBef>
              <a:spcAft>
                <a:spcPts val="0"/>
              </a:spcAft>
              <a:buNone/>
            </a:pPr>
            <a:r>
              <a:rPr lang="fr" sz="900"/>
              <a:t>La fonction d’accès prend deux paramètres starIndx et endIndx qui retournent une portion du tableau</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