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/>
    <p:restoredTop sz="94703"/>
  </p:normalViewPr>
  <p:slideViewPr>
    <p:cSldViewPr snapToGrid="0">
      <p:cViewPr varScale="1">
        <p:scale>
          <a:sx n="123" d="100"/>
          <a:sy n="123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02A5-3FBE-864F-B421-3063680D1EE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17031-9A99-6E41-9C80-8640038F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92E8-63FF-484C-B284-3F58826BA303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56DA-9E90-FA4A-9500-46A7678C0105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491-164B-4F43-9C37-D304A5F2FDF3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D4C6-E95A-C54B-967E-7F3C7DDC6D32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5DDF-08E9-5B45-85DF-2E6CBDE93585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6F6-3622-CC46-B1D2-1F323096F905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2D1-7501-4241-9FFF-2721A5ECD7C8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99D1-D6F6-0C4C-BEE6-E957DFAD9485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0E1-4986-4145-8EA6-996EC1F37657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55CC-7D1E-654E-9C5A-B89F9BA7049C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2040-AB91-EB48-A376-AB9BF18B68A7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EB0712-DFBF-6C45-BDBE-5F944507BD90}" type="datetime1">
              <a:rPr lang="en-US" smtClean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Recommendation | Methodology | Impact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C1B-1C3B-D4C5-E459-EFBB1B83A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Medicare Advantage: Food Access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0214A-21AC-FC59-AC73-6BF680F5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Gavin Brumfield, N1 Health: Take-Home Data Challenge</a:t>
            </a:r>
          </a:p>
        </p:txBody>
      </p:sp>
    </p:spTree>
    <p:extLst>
      <p:ext uri="{BB962C8B-B14F-4D97-AF65-F5344CB8AC3E}">
        <p14:creationId xmlns:p14="http://schemas.microsoft.com/office/powerpoint/2010/main" val="72159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5D8-E138-FB6B-066C-54280820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0981-201E-6364-F747-F56838C3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Tyler County, TX</a:t>
            </a:r>
          </a:p>
          <a:p>
            <a:pPr lvl="1"/>
            <a:r>
              <a:rPr lang="en-US" sz="3200" dirty="0"/>
              <a:t>~280,000 individuals</a:t>
            </a:r>
          </a:p>
          <a:p>
            <a:pPr lvl="1"/>
            <a:r>
              <a:rPr lang="en-US" sz="3200" dirty="0"/>
              <a:t>~53,000 Children</a:t>
            </a:r>
          </a:p>
          <a:p>
            <a:pPr lvl="1"/>
            <a:r>
              <a:rPr lang="en-US" sz="3200" dirty="0"/>
              <a:t>~44,000 Seniors</a:t>
            </a:r>
          </a:p>
          <a:p>
            <a:r>
              <a:rPr lang="en-US" sz="3200" dirty="0"/>
              <a:t>Hopewell County, VA</a:t>
            </a:r>
          </a:p>
          <a:p>
            <a:pPr lvl="1"/>
            <a:r>
              <a:rPr lang="en-US" sz="3200" dirty="0"/>
              <a:t>~197,000 Individuals</a:t>
            </a:r>
          </a:p>
          <a:p>
            <a:pPr lvl="1"/>
            <a:r>
              <a:rPr lang="en-US" sz="3200" dirty="0"/>
              <a:t>~44,000 Children</a:t>
            </a:r>
          </a:p>
          <a:p>
            <a:pPr lvl="1"/>
            <a:r>
              <a:rPr lang="en-US" sz="3200" dirty="0"/>
              <a:t>~33,000 Seniors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F95-C564-2A96-5465-88BC7DAC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348112"/>
            <a:ext cx="5911517" cy="365125"/>
          </a:xfrm>
        </p:spPr>
        <p:txBody>
          <a:bodyPr/>
          <a:lstStyle/>
          <a:p>
            <a:pPr algn="ctr"/>
            <a:r>
              <a:rPr lang="en-US" dirty="0"/>
              <a:t>Recommendation | Methodology | </a:t>
            </a:r>
            <a:r>
              <a:rPr lang="en-US" b="1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47428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F5F1B-B5E8-682C-0CE5-73DE35B9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04" y="771434"/>
            <a:ext cx="7746393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1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C4CEF-B66A-36A6-7742-55699DDA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04" y="771434"/>
            <a:ext cx="7746393" cy="52719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563DF8-80F5-DF92-A8F4-73BD4BA1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404118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Recommendation | Methodology | Impact</a:t>
            </a:r>
          </a:p>
        </p:txBody>
      </p:sp>
    </p:spTree>
    <p:extLst>
      <p:ext uri="{BB962C8B-B14F-4D97-AF65-F5344CB8AC3E}">
        <p14:creationId xmlns:p14="http://schemas.microsoft.com/office/powerpoint/2010/main" val="373009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BA309-A564-D9A0-5EA1-3F2ADE18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04" y="771434"/>
            <a:ext cx="7746393" cy="52719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1BA64-9705-ACDF-11D7-1EC5B7E8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404118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Recommendation | Methodology | Impact</a:t>
            </a:r>
          </a:p>
        </p:txBody>
      </p:sp>
    </p:spTree>
    <p:extLst>
      <p:ext uri="{BB962C8B-B14F-4D97-AF65-F5344CB8AC3E}">
        <p14:creationId xmlns:p14="http://schemas.microsoft.com/office/powerpoint/2010/main" val="366201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24865-019F-1354-9CDA-90C39667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04" y="771434"/>
            <a:ext cx="7746393" cy="52719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9FFAD2-E0F2-2821-47F8-6A8FEA36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404118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Recommendation | Methodology | Impact</a:t>
            </a:r>
          </a:p>
        </p:txBody>
      </p:sp>
    </p:spTree>
    <p:extLst>
      <p:ext uri="{BB962C8B-B14F-4D97-AF65-F5344CB8AC3E}">
        <p14:creationId xmlns:p14="http://schemas.microsoft.com/office/powerpoint/2010/main" val="33045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FDC6-CECB-2AEC-CC18-68D19896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8C25-BC42-FF93-F6E7-1A38D775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Recommendation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4062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62D56-5E9C-290E-83B5-625433984800}"/>
              </a:ext>
            </a:extLst>
          </p:cNvPr>
          <p:cNvSpPr txBox="1"/>
          <p:nvPr/>
        </p:nvSpPr>
        <p:spPr>
          <a:xfrm>
            <a:off x="299544" y="2951946"/>
            <a:ext cx="11592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Directing efforts towards Tyler County, TX and Hopewell County, VA yields an expected reach of ~477,000 individuals with low access.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015B-BDA9-5072-38C5-063DF22E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0" y="6345839"/>
            <a:ext cx="5911517" cy="365125"/>
          </a:xfrm>
        </p:spPr>
        <p:txBody>
          <a:bodyPr/>
          <a:lstStyle/>
          <a:p>
            <a:pPr algn="ctr"/>
            <a:r>
              <a:rPr lang="en-US" b="1" dirty="0"/>
              <a:t>Recommendation</a:t>
            </a:r>
            <a:r>
              <a:rPr lang="en-US" dirty="0"/>
              <a:t> | Methodology | Impact</a:t>
            </a:r>
          </a:p>
        </p:txBody>
      </p:sp>
    </p:spTree>
    <p:extLst>
      <p:ext uri="{BB962C8B-B14F-4D97-AF65-F5344CB8AC3E}">
        <p14:creationId xmlns:p14="http://schemas.microsoft.com/office/powerpoint/2010/main" val="6179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F7A7B-5D78-6284-D6A5-DD71AB97C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064F-0558-B5A9-8938-097E064FF74A}"/>
              </a:ext>
            </a:extLst>
          </p:cNvPr>
          <p:cNvSpPr txBox="1"/>
          <p:nvPr/>
        </p:nvSpPr>
        <p:spPr>
          <a:xfrm>
            <a:off x="299544" y="2951946"/>
            <a:ext cx="11592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/>
              <a:t>~97,000 Children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/>
              <a:t>~77,000 Seniors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0B42B-C381-F3A2-39AD-76CE2033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0" y="6345839"/>
            <a:ext cx="5911517" cy="365125"/>
          </a:xfrm>
        </p:spPr>
        <p:txBody>
          <a:bodyPr/>
          <a:lstStyle/>
          <a:p>
            <a:pPr algn="ctr"/>
            <a:r>
              <a:rPr lang="en-US" b="1" dirty="0"/>
              <a:t>Recommendation</a:t>
            </a:r>
            <a:r>
              <a:rPr lang="en-US" dirty="0"/>
              <a:t> | Methodology | Impact</a:t>
            </a:r>
          </a:p>
        </p:txBody>
      </p:sp>
    </p:spTree>
    <p:extLst>
      <p:ext uri="{BB962C8B-B14F-4D97-AF65-F5344CB8AC3E}">
        <p14:creationId xmlns:p14="http://schemas.microsoft.com/office/powerpoint/2010/main" val="26955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D174-9B76-BAC0-69A7-6A3507D5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A504-BF78-7D52-F6A8-6C0CCA3B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2015</a:t>
            </a:r>
          </a:p>
          <a:p>
            <a:r>
              <a:rPr lang="en-US" sz="2800" dirty="0"/>
              <a:t>Access Score</a:t>
            </a:r>
          </a:p>
          <a:p>
            <a:r>
              <a:rPr lang="en-US" sz="2800" dirty="0"/>
              <a:t>Health Score</a:t>
            </a:r>
          </a:p>
          <a:p>
            <a:r>
              <a:rPr lang="en-US" sz="2800" dirty="0"/>
              <a:t>Merging</a:t>
            </a:r>
          </a:p>
          <a:p>
            <a:r>
              <a:rPr lang="en-US" sz="2800" dirty="0"/>
              <a:t>Overall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1BE94-3BED-A1D2-B54A-D4876476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345839"/>
            <a:ext cx="5911517" cy="365125"/>
          </a:xfrm>
        </p:spPr>
        <p:txBody>
          <a:bodyPr/>
          <a:lstStyle/>
          <a:p>
            <a:pPr algn="ctr"/>
            <a:r>
              <a:rPr lang="en-US" dirty="0"/>
              <a:t>Recommendation | </a:t>
            </a:r>
            <a:r>
              <a:rPr lang="en-US" b="1" dirty="0"/>
              <a:t>Methodology</a:t>
            </a:r>
            <a:r>
              <a:rPr lang="en-US" dirty="0"/>
              <a:t> | Impact</a:t>
            </a:r>
          </a:p>
        </p:txBody>
      </p:sp>
    </p:spTree>
    <p:extLst>
      <p:ext uri="{BB962C8B-B14F-4D97-AF65-F5344CB8AC3E}">
        <p14:creationId xmlns:p14="http://schemas.microsoft.com/office/powerpoint/2010/main" val="31106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F145-56F1-D636-8846-B5979184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B9A2-F09A-E3FC-159B-E88F40B8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Weighted Sum</a:t>
            </a:r>
          </a:p>
          <a:p>
            <a:pPr lvl="1"/>
            <a:r>
              <a:rPr lang="en-US" sz="2600" dirty="0"/>
              <a:t>Percent of Population with Low Access (50%)</a:t>
            </a:r>
          </a:p>
          <a:p>
            <a:pPr lvl="1"/>
            <a:r>
              <a:rPr lang="en-US" sz="2600" dirty="0"/>
              <a:t>Percent of Children with Low Access (30%)</a:t>
            </a:r>
          </a:p>
          <a:p>
            <a:pPr lvl="1"/>
            <a:r>
              <a:rPr lang="en-US" sz="2600" dirty="0"/>
              <a:t>Percent of Seniors with Low Access (20%)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BFE97-476E-F7F3-7AF6-5EB678D6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345840"/>
            <a:ext cx="5911517" cy="365125"/>
          </a:xfrm>
        </p:spPr>
        <p:txBody>
          <a:bodyPr/>
          <a:lstStyle/>
          <a:p>
            <a:pPr algn="ctr"/>
            <a:r>
              <a:rPr lang="en-US" dirty="0"/>
              <a:t>Recommendation | </a:t>
            </a:r>
            <a:r>
              <a:rPr lang="en-US" b="1" dirty="0"/>
              <a:t>Methodology</a:t>
            </a:r>
            <a:r>
              <a:rPr lang="en-US" dirty="0"/>
              <a:t> | Impact</a:t>
            </a:r>
          </a:p>
        </p:txBody>
      </p:sp>
    </p:spTree>
    <p:extLst>
      <p:ext uri="{BB962C8B-B14F-4D97-AF65-F5344CB8AC3E}">
        <p14:creationId xmlns:p14="http://schemas.microsoft.com/office/powerpoint/2010/main" val="22847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053E-1DDE-F6F1-F3A2-3EA8929F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679A-2440-026B-D090-ECC4DA5B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A664-C3FF-2AE0-23E3-20F521A9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Excluding Doctor Visit/Checkup Indicators</a:t>
            </a:r>
          </a:p>
          <a:p>
            <a:pPr lvl="1"/>
            <a:r>
              <a:rPr lang="en-US" sz="2600" dirty="0"/>
              <a:t>Focus on prevalence of health conditions.</a:t>
            </a:r>
          </a:p>
          <a:p>
            <a:r>
              <a:rPr lang="en-US" sz="2800" dirty="0"/>
              <a:t>Weighted Sum</a:t>
            </a:r>
          </a:p>
          <a:p>
            <a:pPr lvl="1"/>
            <a:r>
              <a:rPr lang="en-US" sz="2600" dirty="0"/>
              <a:t>Diabetes (25%)</a:t>
            </a:r>
          </a:p>
          <a:p>
            <a:pPr lvl="1"/>
            <a:r>
              <a:rPr lang="en-US" sz="2600" dirty="0"/>
              <a:t>Obesity (20%)</a:t>
            </a:r>
          </a:p>
          <a:p>
            <a:pPr lvl="1"/>
            <a:r>
              <a:rPr lang="en-US" sz="2600" dirty="0"/>
              <a:t>High BP (15%)</a:t>
            </a:r>
          </a:p>
          <a:p>
            <a:pPr lvl="1"/>
            <a:r>
              <a:rPr lang="en-US" sz="2600" dirty="0"/>
              <a:t>CHD (10%)</a:t>
            </a:r>
          </a:p>
          <a:p>
            <a:pPr lvl="1"/>
            <a:r>
              <a:rPr lang="en-US" sz="2600" dirty="0"/>
              <a:t>Stroke (8%)</a:t>
            </a:r>
          </a:p>
          <a:p>
            <a:pPr lvl="1"/>
            <a:r>
              <a:rPr lang="en-US" sz="2600" dirty="0"/>
              <a:t>PTH Level (5%)</a:t>
            </a:r>
          </a:p>
          <a:p>
            <a:pPr lvl="1"/>
            <a:r>
              <a:rPr lang="en-US" sz="2600" dirty="0"/>
              <a:t>Binge Eating (4%)</a:t>
            </a:r>
          </a:p>
          <a:p>
            <a:pPr lvl="1"/>
            <a:r>
              <a:rPr lang="en-US" sz="2600" dirty="0"/>
              <a:t>Arthritis (2%)</a:t>
            </a:r>
          </a:p>
          <a:p>
            <a:pPr lvl="1"/>
            <a:r>
              <a:rPr lang="en-US" sz="2600" dirty="0"/>
              <a:t>Tooth Loss (1%)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E7A7B-69EB-2F0F-BA39-44F2F434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345840"/>
            <a:ext cx="5911517" cy="365125"/>
          </a:xfrm>
        </p:spPr>
        <p:txBody>
          <a:bodyPr/>
          <a:lstStyle/>
          <a:p>
            <a:pPr algn="ctr"/>
            <a:r>
              <a:rPr lang="en-US" dirty="0"/>
              <a:t>Recommendation | </a:t>
            </a:r>
            <a:r>
              <a:rPr lang="en-US" b="1" dirty="0"/>
              <a:t>Methodology</a:t>
            </a:r>
            <a:r>
              <a:rPr lang="en-US" dirty="0"/>
              <a:t> | Impact</a:t>
            </a:r>
          </a:p>
        </p:txBody>
      </p:sp>
    </p:spTree>
    <p:extLst>
      <p:ext uri="{BB962C8B-B14F-4D97-AF65-F5344CB8AC3E}">
        <p14:creationId xmlns:p14="http://schemas.microsoft.com/office/powerpoint/2010/main" val="10730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CFBF-83C4-48CB-8591-06928C1E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AF9A-15BE-1B84-AF90-53CCBEDF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County FIPS</a:t>
            </a:r>
          </a:p>
          <a:p>
            <a:r>
              <a:rPr lang="en-US" sz="2800" dirty="0"/>
              <a:t>Place FIPS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30C80-45C8-48FA-24EC-51F50F74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348112"/>
            <a:ext cx="5911517" cy="365125"/>
          </a:xfrm>
        </p:spPr>
        <p:txBody>
          <a:bodyPr/>
          <a:lstStyle/>
          <a:p>
            <a:pPr algn="ctr"/>
            <a:r>
              <a:rPr lang="en-US" dirty="0"/>
              <a:t>Recommendation | </a:t>
            </a:r>
            <a:r>
              <a:rPr lang="en-US" b="1" dirty="0"/>
              <a:t>Methodology</a:t>
            </a:r>
            <a:r>
              <a:rPr lang="en-US" dirty="0"/>
              <a:t> | Impact</a:t>
            </a:r>
          </a:p>
        </p:txBody>
      </p:sp>
    </p:spTree>
    <p:extLst>
      <p:ext uri="{BB962C8B-B14F-4D97-AF65-F5344CB8AC3E}">
        <p14:creationId xmlns:p14="http://schemas.microsoft.com/office/powerpoint/2010/main" val="161281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4053-1BE5-D683-F278-0E7EFD9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92C3-34F5-2CC1-85E1-04D881B5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Scaling</a:t>
            </a:r>
          </a:p>
          <a:p>
            <a:pPr lvl="1"/>
            <a:r>
              <a:rPr lang="en-US" sz="2800" dirty="0"/>
              <a:t>Min-Max (0 to 1)</a:t>
            </a:r>
          </a:p>
          <a:p>
            <a:pPr lvl="2"/>
            <a:r>
              <a:rPr lang="en-US" sz="2800" dirty="0"/>
              <a:t>Access Score</a:t>
            </a:r>
          </a:p>
          <a:p>
            <a:pPr lvl="2"/>
            <a:r>
              <a:rPr lang="en-US" sz="2800" dirty="0"/>
              <a:t>Health Score</a:t>
            </a:r>
          </a:p>
          <a:p>
            <a:r>
              <a:rPr lang="en-US" sz="2800" dirty="0"/>
              <a:t>Weighted Sum</a:t>
            </a:r>
          </a:p>
          <a:p>
            <a:pPr lvl="1"/>
            <a:r>
              <a:rPr lang="en-US" sz="2800" dirty="0"/>
              <a:t>Access Score (60%)</a:t>
            </a:r>
          </a:p>
          <a:p>
            <a:pPr lvl="1"/>
            <a:r>
              <a:rPr lang="en-US" sz="2800" dirty="0"/>
              <a:t>Health Score (40%)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C29C9-A3C8-D7D5-FBA6-2B11254F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1" y="6348112"/>
            <a:ext cx="5911517" cy="365125"/>
          </a:xfrm>
        </p:spPr>
        <p:txBody>
          <a:bodyPr/>
          <a:lstStyle/>
          <a:p>
            <a:pPr algn="ctr"/>
            <a:r>
              <a:rPr lang="en-US" dirty="0"/>
              <a:t>Recommendation | </a:t>
            </a:r>
            <a:r>
              <a:rPr lang="en-US" b="1" dirty="0"/>
              <a:t>Methodology</a:t>
            </a:r>
            <a:r>
              <a:rPr lang="en-US" dirty="0"/>
              <a:t> | Impact</a:t>
            </a:r>
          </a:p>
        </p:txBody>
      </p:sp>
    </p:spTree>
    <p:extLst>
      <p:ext uri="{BB962C8B-B14F-4D97-AF65-F5344CB8AC3E}">
        <p14:creationId xmlns:p14="http://schemas.microsoft.com/office/powerpoint/2010/main" val="40312111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83</TotalTime>
  <Words>258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Corbel</vt:lpstr>
      <vt:lpstr>Wingdings 2</vt:lpstr>
      <vt:lpstr>Frame</vt:lpstr>
      <vt:lpstr>Medicare Advantage: Food Access Plan</vt:lpstr>
      <vt:lpstr>Agenda</vt:lpstr>
      <vt:lpstr>PowerPoint Presentation</vt:lpstr>
      <vt:lpstr>PowerPoint Presentation</vt:lpstr>
      <vt:lpstr>Methodology</vt:lpstr>
      <vt:lpstr>Access Score</vt:lpstr>
      <vt:lpstr>Health Score</vt:lpstr>
      <vt:lpstr>Merging</vt:lpstr>
      <vt:lpstr>Overall Score</vt:lpstr>
      <vt:lpstr>Impact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Brumfield</dc:creator>
  <cp:lastModifiedBy>James Brumfield</cp:lastModifiedBy>
  <cp:revision>1</cp:revision>
  <dcterms:created xsi:type="dcterms:W3CDTF">2025-01-17T18:43:10Z</dcterms:created>
  <dcterms:modified xsi:type="dcterms:W3CDTF">2025-01-17T20:06:49Z</dcterms:modified>
</cp:coreProperties>
</file>