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93" r:id="rId1"/>
    <p:sldMasterId id="2147483918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63" r:id="rId13"/>
    <p:sldId id="264" r:id="rId14"/>
    <p:sldId id="265" r:id="rId15"/>
    <p:sldId id="266" r:id="rId16"/>
    <p:sldId id="267" r:id="rId17"/>
    <p:sldId id="271" r:id="rId18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0"/>
      <p:bold r:id="rId21"/>
    </p:embeddedFont>
    <p:embeddedFont>
      <p:font typeface="Caveat" panose="020B0604020202020204" charset="0"/>
      <p:regular r:id="rId22"/>
      <p:bold r:id="rId23"/>
    </p:embeddedFont>
    <p:embeddedFont>
      <p:font typeface="Caveat SemiBold" panose="020B0604020202020204" charset="0"/>
      <p:regular r:id="rId24"/>
      <p:bold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Old Standard TT" panose="020B0604020202020204" charset="0"/>
      <p:regular r:id="rId30"/>
      <p:bold r:id="rId31"/>
      <p:italic r:id="rId32"/>
    </p:embeddedFont>
    <p:embeddedFont>
      <p:font typeface="Source Code Pro" panose="020B0509030403020204" pitchFamily="49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32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a8017b8b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4a8017b8b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0357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0357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4a8017b8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4a8017b8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4a8017b8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4a8017b8b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4a8017b8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4a8017b8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4a8017b8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4a8017b8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4a8017b8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4a8017b8b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838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2007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59070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8266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99596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4873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1598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26770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02859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9805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205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313077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197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027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83677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0039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8530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37254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31251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38024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1304701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33506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30842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6572474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98272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7539049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447826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0282800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4730839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018721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7108559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924996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46338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911284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417021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9320517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2143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9087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6962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41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26140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14234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842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61542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10442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1004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7141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07E8B"/>
            </a:gs>
            <a:gs pos="100000">
              <a:srgbClr val="2E373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DATA ANALYSIS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Created by: Matt  Rivas, Jeremy Brown, Dana Smith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FFD6"/>
            </a:gs>
            <a:gs pos="100000">
              <a:srgbClr val="07B69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149325" y="3213925"/>
            <a:ext cx="2956500" cy="16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60">
                <a:solidFill>
                  <a:schemeClr val="lt1"/>
                </a:solidFill>
              </a:rPr>
              <a:t>TSLA closing price predictions</a:t>
            </a:r>
            <a:endParaRPr sz="2260">
              <a:solidFill>
                <a:schemeClr val="lt1"/>
              </a:solidFill>
            </a:endParaRPr>
          </a:p>
          <a:p>
            <a:pPr marL="457200" lvl="0" indent="-3721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60"/>
              <a:buChar char="●"/>
            </a:pPr>
            <a:r>
              <a:rPr lang="en" sz="2260">
                <a:solidFill>
                  <a:schemeClr val="lt1"/>
                </a:solidFill>
              </a:rPr>
              <a:t>90% testing/30% training</a:t>
            </a:r>
            <a:endParaRPr sz="2260">
              <a:solidFill>
                <a:schemeClr val="lt1"/>
              </a:solidFill>
            </a:endParaRPr>
          </a:p>
          <a:p>
            <a:pPr marL="457200" lvl="0" indent="-3721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60"/>
              <a:buChar char="●"/>
            </a:pPr>
            <a:r>
              <a:rPr lang="en" sz="2260">
                <a:solidFill>
                  <a:schemeClr val="lt1"/>
                </a:solidFill>
              </a:rPr>
              <a:t>100 epochs/90 batch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5524050" y="208675"/>
            <a:ext cx="3093300" cy="1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21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60"/>
              <a:buFont typeface="Amatic SC"/>
              <a:buChar char="●"/>
            </a:pPr>
            <a:r>
              <a:rPr lang="en" sz="226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AApl closing price predictions</a:t>
            </a:r>
            <a:endParaRPr sz="2260" b="1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721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60"/>
              <a:buFont typeface="Amatic SC"/>
              <a:buChar char="○"/>
            </a:pPr>
            <a:r>
              <a:rPr lang="en" sz="226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90% testing/10% training</a:t>
            </a:r>
            <a:endParaRPr sz="2260" b="1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721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60"/>
              <a:buFont typeface="Amatic SC"/>
              <a:buChar char="○"/>
            </a:pPr>
            <a:r>
              <a:rPr lang="en" sz="226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100 epochs/90batch</a:t>
            </a:r>
            <a:endParaRPr sz="2260" b="1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275" y="1996100"/>
            <a:ext cx="4267200" cy="297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25" y="115050"/>
            <a:ext cx="4419600" cy="2904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/>
          <p:nvPr/>
        </p:nvSpPr>
        <p:spPr>
          <a:xfrm>
            <a:off x="5720475" y="1229775"/>
            <a:ext cx="245400" cy="675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3179400" y="3265325"/>
            <a:ext cx="319200" cy="1006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347650"/>
            <a:ext cx="85206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⦁ Seeks to learn a policy that maximizes its total reward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⦁ A q-table is created to assign values to each state and action as a reference point for it to select its next best action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⦁ Agent interacts with environment and updates q-table to reflect whether or not the reward was positive or negative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⦁ Common variable in Q-Learning models is gamma, or the discount factor, and it helps assess what the future rewards will 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⦁Epsilon is another common variable, and it determines how aggressive or greedy the model will be seeking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34775" y="62300"/>
            <a:ext cx="8748440" cy="7937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Arial"/>
              </a:rPr>
              <a:t>Reinforcement Learning – Q 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224600"/>
            <a:ext cx="85206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740"/>
              <a:buFont typeface="Arial"/>
              <a:buNone/>
            </a:pPr>
            <a:r>
              <a:rPr lang="en" sz="3077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Reinforcement LEarning is one of the most beautiful  branches in Artificial Intelligence</a:t>
            </a:r>
            <a:r>
              <a:rPr lang="en" sz="23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23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246575"/>
            <a:ext cx="8520600" cy="29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objective of RL is to maximize the reward of an agent by taking a series of actions in response to a dynamic environment.</a:t>
            </a:r>
            <a:endParaRPr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000" y="2571750"/>
            <a:ext cx="4478000" cy="16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259500" y="4205775"/>
            <a:ext cx="862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There are 4 basic components in Reinforcement Learning: agent, environment, reward and action.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07E8B"/>
            </a:gs>
            <a:gs pos="100000">
              <a:srgbClr val="2E373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50" y="617675"/>
            <a:ext cx="6502375" cy="39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1356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>
                <a:solidFill>
                  <a:schemeClr val="dk1"/>
                </a:solidFill>
              </a:rPr>
              <a:t>TSLA Stock Analysis </a:t>
            </a:r>
            <a:endParaRPr sz="5480">
              <a:solidFill>
                <a:schemeClr val="dk1"/>
              </a:solidFill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008050"/>
            <a:ext cx="86487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80">
                <a:solidFill>
                  <a:schemeClr val="dk1"/>
                </a:solidFill>
              </a:rPr>
              <a:t>AAPL Stock Analysis</a:t>
            </a:r>
            <a:endParaRPr sz="5180">
              <a:solidFill>
                <a:schemeClr val="dk1"/>
              </a:solidFill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50" y="1228675"/>
            <a:ext cx="8568751" cy="37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07E8B"/>
            </a:gs>
            <a:gs pos="100000">
              <a:srgbClr val="2E373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99842" y="55932"/>
            <a:ext cx="7830300" cy="13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914400" lvl="0" indent="45720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370" u="sng" dirty="0"/>
              <a:t>Stock Data Analysis Conclusion</a:t>
            </a:r>
            <a:endParaRPr sz="2300" dirty="0"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48000" cy="3179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veat SemiBold"/>
              <a:buChar char="★"/>
            </a:pPr>
            <a:r>
              <a:rPr lang="en" sz="1050" dirty="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 we had more time, we would have done a social media anaylsis to determine if certain keywords affected the stock prices in a positive or negative manner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endParaRPr lang="en" sz="1050" dirty="0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veat SemiBold"/>
              <a:buChar char="★"/>
            </a:pPr>
            <a:r>
              <a:rPr lang="en" sz="1050" dirty="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 would have created a Dashboard if we had more time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endParaRPr lang="en" sz="1050" dirty="0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veat SemiBold"/>
              <a:buChar char="★"/>
            </a:pPr>
            <a:r>
              <a:rPr lang="en" sz="1050" dirty="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Q-Learning model predicited whether it would be a buy or sell, while GRU &amp; LSTM were used to help predict pricing fluctuations.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veat SemiBold"/>
              <a:buChar char="★"/>
            </a:pPr>
            <a:endParaRPr lang="en" sz="1050" dirty="0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veat SemiBold"/>
              <a:buChar char="★"/>
            </a:pPr>
            <a:r>
              <a:rPr lang="en" sz="1050" dirty="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Q-Learning AAPL model averaged at 9% and TSLA earning 21%, which we would be better buying and holding until the end.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veat SemiBold"/>
              <a:buChar char="★"/>
            </a:pPr>
            <a:endParaRPr lang="en" sz="1050" dirty="0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veat SemiBold"/>
              <a:buChar char="★"/>
            </a:pPr>
            <a:r>
              <a:rPr lang="en" sz="1050" dirty="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Historical stock data is not predictive of future stock prices, which is why LSTM &amp; GRU were not good predictive models.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veat SemiBold"/>
              <a:buChar char="★"/>
            </a:pPr>
            <a:endParaRPr lang="en" sz="1050" dirty="0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endParaRPr lang="en" sz="1050" dirty="0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2B2ED"/>
            </a:gs>
            <a:gs pos="100000">
              <a:srgbClr val="4F4F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u="sng"/>
              <a:t>Mission</a:t>
            </a:r>
            <a:endParaRPr sz="52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To predict future closing process for TSLA and AAPL stock, through GRU, Q Learning and LSTM models. </a:t>
            </a:r>
            <a:endParaRPr sz="41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800" y="907388"/>
            <a:ext cx="2556448" cy="332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21875" y="142875"/>
            <a:ext cx="7830300" cy="13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u="sng" dirty="0"/>
              <a:t>MOdel, clean up &amp; training</a:t>
            </a:r>
            <a:endParaRPr sz="2800" u="sng" dirty="0"/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dirty="0"/>
              <a:t>Summary </a:t>
            </a:r>
            <a:endParaRPr sz="28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48000" cy="317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veat SemiBold"/>
              <a:buChar char="★"/>
            </a:pPr>
            <a:r>
              <a:rPr lang="en" sz="1600" dirty="0">
                <a:solidFill>
                  <a:schemeClr val="tx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We imported 12 years  of TSLA  stock data &amp; 22 years of AAPL stock data. </a:t>
            </a:r>
            <a:endParaRPr sz="1600" dirty="0">
              <a:solidFill>
                <a:schemeClr val="tx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veat SemiBold"/>
              <a:buChar char="○"/>
            </a:pPr>
            <a:r>
              <a:rPr lang="en" sz="1600" dirty="0">
                <a:solidFill>
                  <a:schemeClr val="tx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After looking at some of the graphs, we determined it was more efficient to analyze the last 4 years of TSLA &amp; last 6 years of AAPL</a:t>
            </a:r>
            <a:endParaRPr dirty="0">
              <a:solidFill>
                <a:schemeClr val="tx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Q Learning model was more based on a plug and play of GAMMA and Epsilon variables. The lower the GAMMA and the higher the GAMMA the worse the total rewards were</a:t>
            </a:r>
            <a:endParaRPr dirty="0">
              <a:solidFill>
                <a:schemeClr val="tx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" panose="05000000000000000000" pitchFamily="2" charset="2"/>
              <a:buChar char="§"/>
            </a:pPr>
            <a:r>
              <a:rPr lang="en" b="1" dirty="0">
                <a:solidFill>
                  <a:schemeClr val="tx1"/>
                </a:solidFill>
              </a:rPr>
              <a:t>We found a sweet spot in the 70% range.</a:t>
            </a:r>
            <a:endParaRPr b="1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In our LSTM model:</a:t>
            </a:r>
            <a:endParaRPr dirty="0">
              <a:solidFill>
                <a:schemeClr val="tx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We adjusted the training &amp; testing percent between 70 - 90%</a:t>
            </a:r>
            <a:endParaRPr dirty="0">
              <a:solidFill>
                <a:schemeClr val="tx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Adjusted epochs &amp; batches 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GRU model: </a:t>
            </a:r>
            <a:endParaRPr dirty="0">
              <a:solidFill>
                <a:schemeClr val="tx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tx1"/>
                </a:solidFill>
              </a:rPr>
              <a:t>Examples of training and clean up processes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" dirty="0">
                <a:solidFill>
                  <a:schemeClr val="tx1"/>
                </a:solidFill>
              </a:rPr>
              <a:t>ttempted to predict pricing of stocks using historical data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564100" y="530250"/>
            <a:ext cx="8118600" cy="83420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 - Gated Recurrent Unit</a:t>
            </a:r>
            <a:endParaRPr sz="2400" dirty="0"/>
          </a:p>
        </p:txBody>
      </p:sp>
      <p:sp>
        <p:nvSpPr>
          <p:cNvPr id="75" name="Google Shape;75;p16"/>
          <p:cNvSpPr txBox="1"/>
          <p:nvPr/>
        </p:nvSpPr>
        <p:spPr>
          <a:xfrm>
            <a:off x="564100" y="1460887"/>
            <a:ext cx="81186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ld Standard TT"/>
                <a:ea typeface="Old Standard TT"/>
                <a:cs typeface="Old Standard TT"/>
                <a:sym typeface="Old Standard TT"/>
              </a:rPr>
              <a:t>This is a specific model of recurrent neural network (RNN) that intends to use connections through a sequence of nodes to perform machine learning tasks associated with memory and clustering</a:t>
            </a: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3AD66969-DEBD-460B-97FC-73EE6D1AC2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97"/>
          <a:stretch/>
        </p:blipFill>
        <p:spPr>
          <a:xfrm>
            <a:off x="899770" y="2534479"/>
            <a:ext cx="3205061" cy="2019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050B08-727A-4C55-B04B-3025EBCCBBBD}"/>
              </a:ext>
            </a:extLst>
          </p:cNvPr>
          <p:cNvSpPr txBox="1"/>
          <p:nvPr/>
        </p:nvSpPr>
        <p:spPr>
          <a:xfrm>
            <a:off x="2341177" y="4564872"/>
            <a:ext cx="187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https://www.analyticsvidhya.com/blog/2021/03/introduction-to-gated-recurrent-unit-gru/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05E61-A449-417C-897B-B4CC980A9945}"/>
              </a:ext>
            </a:extLst>
          </p:cNvPr>
          <p:cNvSpPr txBox="1"/>
          <p:nvPr/>
        </p:nvSpPr>
        <p:spPr>
          <a:xfrm>
            <a:off x="4703232" y="2320366"/>
            <a:ext cx="3979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LSTM, GRU models are used to address the vanishing gradient problem through gates.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7F356-85D8-4C29-BAB6-52C3CE87B8BD}"/>
              </a:ext>
            </a:extLst>
          </p:cNvPr>
          <p:cNvSpPr txBox="1"/>
          <p:nvPr/>
        </p:nvSpPr>
        <p:spPr>
          <a:xfrm>
            <a:off x="842963" y="464344"/>
            <a:ext cx="7358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 TSLA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1024 points of historical stock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is the accuracy graph of the training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can see, GRU did a poor job anticipating price movement.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poor performance can be explained by lack causality </a:t>
            </a:r>
            <a:r>
              <a:rPr lang="en-US" dirty="0" err="1"/>
              <a:t>ie</a:t>
            </a:r>
            <a:r>
              <a:rPr lang="en-US" dirty="0"/>
              <a:t> yesterdays stock price does not influence the stock price in the future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BA7FECA-B887-427A-9AFC-B10AC0A2F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44" y="2739114"/>
            <a:ext cx="6179342" cy="210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6DFA38F-CC14-4AE2-9294-DBEC8B17E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17" y="2207205"/>
            <a:ext cx="6893719" cy="2921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AA4AF6-0FB6-406E-A624-B4164F9FD187}"/>
              </a:ext>
            </a:extLst>
          </p:cNvPr>
          <p:cNvSpPr txBox="1"/>
          <p:nvPr/>
        </p:nvSpPr>
        <p:spPr>
          <a:xfrm>
            <a:off x="700088" y="442913"/>
            <a:ext cx="7643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AAPL GRU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 true trend of AAPL seems to be more closely correlated to some of the forecasts, the results aren’t predictive enough to be relied upon. Specifically forecast 5 seems to have been the most correlated. Perhaps with more refinement this model could have more accurately predicted AAPL price.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282100" y="170450"/>
            <a:ext cx="8118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 take aways</a:t>
            </a:r>
            <a:endParaRPr dirty="0"/>
          </a:p>
        </p:txBody>
      </p:sp>
      <p:sp>
        <p:nvSpPr>
          <p:cNvPr id="97" name="Google Shape;97;p19"/>
          <p:cNvSpPr txBox="1"/>
          <p:nvPr/>
        </p:nvSpPr>
        <p:spPr>
          <a:xfrm>
            <a:off x="511350" y="1303425"/>
            <a:ext cx="75498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ld Standard TT"/>
                <a:ea typeface="Old Standard TT"/>
                <a:cs typeface="Old Standard TT"/>
                <a:sym typeface="Old Standard TT"/>
              </a:rPr>
              <a:t>While similar to LSTM, GRU uses simpler architecture.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ld Standard TT"/>
                <a:ea typeface="Old Standard TT"/>
                <a:cs typeface="Old Standard TT"/>
                <a:sym typeface="Old Standard TT"/>
              </a:rPr>
              <a:t>This simpler architecture means GRU models are faster and easier to train, however the results may not be as accurate as a comparable LSTM model.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ld Standard TT"/>
                <a:ea typeface="Old Standard TT"/>
                <a:cs typeface="Old Standard TT"/>
                <a:sym typeface="Old Standard TT"/>
              </a:rPr>
              <a:t>Using the correct model for your data set is essential. Use the right tool for the job, not your favorite tool. </a:t>
            </a: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E5F19B49-0A2E-4D32-9BF7-85381B26D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6" y="3277601"/>
            <a:ext cx="6896100" cy="1695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2B2ED"/>
            </a:gs>
            <a:gs pos="100000">
              <a:srgbClr val="4F4F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ctrTitle"/>
          </p:nvPr>
        </p:nvSpPr>
        <p:spPr>
          <a:xfrm>
            <a:off x="311700" y="196675"/>
            <a:ext cx="85206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1"/>
          </p:nvPr>
        </p:nvSpPr>
        <p:spPr>
          <a:xfrm>
            <a:off x="311700" y="2472850"/>
            <a:ext cx="8520600" cy="2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marL="457200" lvl="0" indent="-35663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65"/>
              <a:t>Similar to GRU model, LSTM was created as a solution to short-term memory or vanishing gradient problems that appear while training RNN’s with long data sequences</a:t>
            </a:r>
            <a:endParaRPr sz="806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65"/>
          </a:p>
          <a:p>
            <a:pPr marL="457200" lvl="0" indent="-35663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65"/>
              <a:t>Historical &amp; current data are combined </a:t>
            </a:r>
            <a:endParaRPr sz="8065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65"/>
          </a:p>
          <a:p>
            <a:pPr marL="457200" lvl="0" indent="-35663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65"/>
              <a:t>Data is then ran through a layers to sort out non-relevant data and decides what data should be added </a:t>
            </a:r>
            <a:endParaRPr sz="8065"/>
          </a:p>
          <a:p>
            <a:pPr marL="457200" lvl="0" indent="-35663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65"/>
              <a:t>LSTM can choose which information is relevant to remember or forget during sequence process  </a:t>
            </a:r>
            <a:endParaRPr sz="806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311700" y="1104800"/>
            <a:ext cx="85206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Caveat"/>
                <a:ea typeface="Caveat"/>
                <a:cs typeface="Caveat"/>
                <a:sym typeface="Caveat"/>
              </a:rPr>
              <a:t>Long Short-Term Memory</a:t>
            </a:r>
            <a:endParaRPr sz="49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FFD6"/>
            </a:gs>
            <a:gs pos="100000">
              <a:srgbClr val="07B69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8200"/>
            <a:ext cx="3943350" cy="29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542125" y="3191675"/>
            <a:ext cx="3005400" cy="17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721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60"/>
              <a:buChar char="●"/>
            </a:pPr>
            <a:r>
              <a:rPr lang="en" sz="2260">
                <a:solidFill>
                  <a:schemeClr val="lt1"/>
                </a:solidFill>
              </a:rPr>
              <a:t>TSLA closing price predictions</a:t>
            </a:r>
            <a:endParaRPr sz="2260">
              <a:solidFill>
                <a:schemeClr val="lt1"/>
              </a:solidFill>
            </a:endParaRPr>
          </a:p>
          <a:p>
            <a:pPr marL="914400" lvl="1" indent="-3721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60"/>
              <a:buChar char="○"/>
            </a:pPr>
            <a:r>
              <a:rPr lang="en" sz="2260">
                <a:solidFill>
                  <a:schemeClr val="lt1"/>
                </a:solidFill>
              </a:rPr>
              <a:t>70% testing/30% training</a:t>
            </a:r>
            <a:endParaRPr sz="2260">
              <a:solidFill>
                <a:schemeClr val="lt1"/>
              </a:solidFill>
            </a:endParaRPr>
          </a:p>
          <a:p>
            <a:pPr marL="914400" lvl="1" indent="-3721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60"/>
              <a:buChar char="○"/>
            </a:pPr>
            <a:r>
              <a:rPr lang="en" sz="2260">
                <a:solidFill>
                  <a:schemeClr val="lt1"/>
                </a:solidFill>
              </a:rPr>
              <a:t>10 epochs/1 batch</a:t>
            </a:r>
            <a:endParaRPr sz="226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260"/>
              <a:t>	</a:t>
            </a:r>
            <a:endParaRPr sz="2260"/>
          </a:p>
        </p:txBody>
      </p:sp>
      <p:sp>
        <p:nvSpPr>
          <p:cNvPr id="145" name="Google Shape;145;p26"/>
          <p:cNvSpPr txBox="1"/>
          <p:nvPr/>
        </p:nvSpPr>
        <p:spPr>
          <a:xfrm>
            <a:off x="5732725" y="208675"/>
            <a:ext cx="2884800" cy="1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21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60"/>
              <a:buFont typeface="Amatic SC"/>
              <a:buChar char="●"/>
            </a:pPr>
            <a:r>
              <a:rPr lang="en" sz="226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AApl closing price predictions</a:t>
            </a:r>
            <a:endParaRPr sz="2260" b="1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721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60"/>
              <a:buFont typeface="Amatic SC"/>
              <a:buChar char="○"/>
            </a:pPr>
            <a:r>
              <a:rPr lang="en" sz="226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90% testing/10% training</a:t>
            </a:r>
            <a:endParaRPr sz="2260" b="1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721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60"/>
              <a:buFont typeface="Amatic SC"/>
              <a:buChar char="○"/>
            </a:pPr>
            <a:r>
              <a:rPr lang="en" sz="226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10 epochs/1 batch</a:t>
            </a:r>
            <a:endParaRPr sz="2260" b="1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013475"/>
            <a:ext cx="4056918" cy="29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/>
          <p:nvPr/>
        </p:nvSpPr>
        <p:spPr>
          <a:xfrm>
            <a:off x="3228500" y="3351250"/>
            <a:ext cx="576900" cy="8961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5168050" y="883850"/>
            <a:ext cx="233400" cy="896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827</Words>
  <Application>Microsoft Office PowerPoint</Application>
  <PresentationFormat>On-screen Show (16:9)</PresentationFormat>
  <Paragraphs>76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Caveat SemiBold</vt:lpstr>
      <vt:lpstr>Source Code Pro</vt:lpstr>
      <vt:lpstr>Old Standard TT</vt:lpstr>
      <vt:lpstr>Wingdings 3</vt:lpstr>
      <vt:lpstr>Wingdings</vt:lpstr>
      <vt:lpstr>Arial</vt:lpstr>
      <vt:lpstr>Amatic SC</vt:lpstr>
      <vt:lpstr>Century Gothic</vt:lpstr>
      <vt:lpstr>Caveat</vt:lpstr>
      <vt:lpstr>Slice</vt:lpstr>
      <vt:lpstr>1_Slice</vt:lpstr>
      <vt:lpstr>STOCK DATA ANALYSIS</vt:lpstr>
      <vt:lpstr>Mission To predict future closing process for TSLA and AAPL stock, through GRU, Q Learning and LSTM models. </vt:lpstr>
      <vt:lpstr>MOdel, clean up &amp; training Summary </vt:lpstr>
      <vt:lpstr>GRU - Gated Recurrent Unit</vt:lpstr>
      <vt:lpstr>PowerPoint Presentation</vt:lpstr>
      <vt:lpstr>PowerPoint Presentation</vt:lpstr>
      <vt:lpstr>GRU take aways</vt:lpstr>
      <vt:lpstr>LSTM</vt:lpstr>
      <vt:lpstr>PowerPoint Presentation</vt:lpstr>
      <vt:lpstr>PowerPoint Presentation</vt:lpstr>
      <vt:lpstr>PowerPoint Presentation</vt:lpstr>
      <vt:lpstr>Reinforcement LEarning is one of the most beautiful  branches in Artificial Intelligence  </vt:lpstr>
      <vt:lpstr>PowerPoint Presentation</vt:lpstr>
      <vt:lpstr>TSLA Stock Analysis </vt:lpstr>
      <vt:lpstr>AAPL Stock Analysis</vt:lpstr>
      <vt:lpstr>Stock Data Analysis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DATA ANALYSIS</dc:title>
  <dc:creator>dana smith</dc:creator>
  <cp:lastModifiedBy>dana smith</cp:lastModifiedBy>
  <cp:revision>5</cp:revision>
  <dcterms:modified xsi:type="dcterms:W3CDTF">2022-04-16T17:04:26Z</dcterms:modified>
</cp:coreProperties>
</file>