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41" r:id="rId3"/>
    <p:sldId id="442" r:id="rId4"/>
    <p:sldId id="452" r:id="rId5"/>
    <p:sldId id="453" r:id="rId6"/>
    <p:sldId id="456" r:id="rId7"/>
    <p:sldId id="457" r:id="rId8"/>
    <p:sldId id="458" r:id="rId9"/>
    <p:sldId id="475" r:id="rId10"/>
    <p:sldId id="477" r:id="rId11"/>
    <p:sldId id="478" r:id="rId12"/>
    <p:sldId id="479" r:id="rId13"/>
    <p:sldId id="481" r:id="rId14"/>
    <p:sldId id="482" r:id="rId15"/>
    <p:sldId id="484" r:id="rId16"/>
    <p:sldId id="480" r:id="rId17"/>
    <p:sldId id="491" r:id="rId18"/>
    <p:sldId id="521" r:id="rId19"/>
    <p:sldId id="522" r:id="rId20"/>
    <p:sldId id="523" r:id="rId21"/>
    <p:sldId id="524" r:id="rId22"/>
    <p:sldId id="525" r:id="rId23"/>
    <p:sldId id="526" r:id="rId24"/>
    <p:sldId id="528" r:id="rId25"/>
    <p:sldId id="529" r:id="rId26"/>
    <p:sldId id="397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327" r:id="rId39"/>
    <p:sldId id="325" r:id="rId40"/>
    <p:sldId id="328" r:id="rId41"/>
    <p:sldId id="530" r:id="rId4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20" autoAdjust="0"/>
  </p:normalViewPr>
  <p:slideViewPr>
    <p:cSldViewPr snapToGrid="0">
      <p:cViewPr varScale="1">
        <p:scale>
          <a:sx n="69" d="100"/>
          <a:sy n="69" d="100"/>
        </p:scale>
        <p:origin x="12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9A7C9-2306-47AD-9AA0-8EE2B4F38ED3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7C55C-763B-4EA3-BC1D-49672DABF2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155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55C-763B-4EA3-BC1D-49672DABF2EF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267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5f101e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5f101e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3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55C-763B-4EA3-BC1D-49672DABF2EF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44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55C-763B-4EA3-BC1D-49672DABF2EF}" type="slidenum">
              <a:rPr lang="es-CO" smtClean="0"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37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55C-763B-4EA3-BC1D-49672DABF2EF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890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55C-763B-4EA3-BC1D-49672DABF2EF}" type="slidenum">
              <a:rPr lang="es-CO" smtClean="0"/>
              <a:t>36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705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C55C-763B-4EA3-BC1D-49672DABF2EF}" type="slidenum">
              <a:rPr lang="es-CO" smtClean="0"/>
              <a:t>37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17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5f101e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5f101e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70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5f101e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5f101e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52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5f101e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5f101e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348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117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90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2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03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038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634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03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16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06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2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A77D-2152-4D11-9A8F-008C808B19BB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58AE-0543-4C72-9442-2285ECEEDF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56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ggle.it/" TargetMode="External"/><Relationship Id="rId2" Type="http://schemas.openxmlformats.org/officeDocument/2006/relationships/hyperlink" Target="https://coggle.it/diagram/Vxlydu1akQFeqo6-/t/inferen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43246"/>
            <a:ext cx="9144000" cy="913908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INFERENCIA ESTADÍSTICA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630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CO" b="1" dirty="0">
                <a:solidFill>
                  <a:schemeClr val="accent6">
                    <a:lumMod val="50000"/>
                  </a:schemeClr>
                </a:solidFill>
              </a:rPr>
              <a:t>Universidad de Nariño</a:t>
            </a:r>
          </a:p>
          <a:p>
            <a:endParaRPr lang="es-CO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CO" b="1" dirty="0"/>
              <a:t>Material preparado por:</a:t>
            </a:r>
          </a:p>
          <a:p>
            <a:r>
              <a:rPr lang="es-CO" b="1" dirty="0"/>
              <a:t>Giovany Babativa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0EB2C5-4B25-4A5B-BD2E-D980BE122FB5}"/>
              </a:ext>
            </a:extLst>
          </p:cNvPr>
          <p:cNvSpPr txBox="1">
            <a:spLocks/>
          </p:cNvSpPr>
          <p:nvPr/>
        </p:nvSpPr>
        <p:spPr>
          <a:xfrm>
            <a:off x="1739462" y="2638096"/>
            <a:ext cx="9144000" cy="617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solidFill>
                  <a:schemeClr val="accent6">
                    <a:lumMod val="50000"/>
                  </a:schemeClr>
                </a:solidFill>
              </a:rPr>
              <a:t>Maestría en estadística aplicada</a:t>
            </a:r>
          </a:p>
        </p:txBody>
      </p:sp>
    </p:spTree>
    <p:extLst>
      <p:ext uri="{BB962C8B-B14F-4D97-AF65-F5344CB8AC3E}">
        <p14:creationId xmlns:p14="http://schemas.microsoft.com/office/powerpoint/2010/main" val="40487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8284C8D-7DEC-4D56-A195-2650F922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8" y="278780"/>
            <a:ext cx="7683809" cy="635503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5590D3AB-6480-467D-BD60-F054B470BDCD}"/>
              </a:ext>
            </a:extLst>
          </p:cNvPr>
          <p:cNvGrpSpPr/>
          <p:nvPr/>
        </p:nvGrpSpPr>
        <p:grpSpPr>
          <a:xfrm>
            <a:off x="1441295" y="1261599"/>
            <a:ext cx="8118087" cy="2319453"/>
            <a:chOff x="2007220" y="4148254"/>
            <a:chExt cx="7384894" cy="197272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DFEE80CD-5BB6-4771-91D3-D46B7FB3F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3114" y="4149299"/>
              <a:ext cx="7239000" cy="1971675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E81AA06-8A82-4026-928D-CB96B78C773A}"/>
                </a:ext>
              </a:extLst>
            </p:cNvPr>
            <p:cNvSpPr/>
            <p:nvPr/>
          </p:nvSpPr>
          <p:spPr>
            <a:xfrm>
              <a:off x="2007220" y="4148254"/>
              <a:ext cx="2118731" cy="278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CF4C486-C08E-4817-8057-D25DEA811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68" y="4526161"/>
            <a:ext cx="10921264" cy="136815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5003FF0-F98C-4A6C-9352-C0635BD662E9}"/>
              </a:ext>
            </a:extLst>
          </p:cNvPr>
          <p:cNvSpPr/>
          <p:nvPr/>
        </p:nvSpPr>
        <p:spPr>
          <a:xfrm>
            <a:off x="434898" y="4560849"/>
            <a:ext cx="836341" cy="379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057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EJEMPLO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926C1-FA0A-469F-A474-941CEEE5F404}"/>
              </a:ext>
            </a:extLst>
          </p:cNvPr>
          <p:cNvSpPr txBox="1"/>
          <p:nvPr/>
        </p:nvSpPr>
        <p:spPr>
          <a:xfrm>
            <a:off x="89210" y="959005"/>
            <a:ext cx="12102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Considere una contienda electoral a la presidencia de Colombia, a pocos días de las elecciones hay 4 candidatos y se tiene la hipótesis de que las intenciones de voto son</a:t>
            </a:r>
            <a:endParaRPr lang="es-CO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B155A2-35DA-424B-A28F-70969D19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37" y="1374503"/>
            <a:ext cx="2047875" cy="4476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80BC7A-6421-42D1-8303-2A8A2E4F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20" y="2119428"/>
            <a:ext cx="3651280" cy="108097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14E3593-55FC-48BD-B0C6-2F7E93846E8A}"/>
              </a:ext>
            </a:extLst>
          </p:cNvPr>
          <p:cNvSpPr txBox="1"/>
          <p:nvPr/>
        </p:nvSpPr>
        <p:spPr>
          <a:xfrm>
            <a:off x="120806" y="3429000"/>
            <a:ext cx="12102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Suponga que se realizó una encuesta, a partir de un muestreo aleatorio simple, a n=556 personas y se observó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Se quiere contrastar la hipótesis</a:t>
            </a:r>
            <a:endParaRPr lang="es-CO" sz="24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064200-E4E8-4DFF-AD39-8134EB62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421" y="4449561"/>
            <a:ext cx="3478368" cy="5478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376C1F-339B-4571-BF91-E2015AF0C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643" y="5907258"/>
            <a:ext cx="1735131" cy="56607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72EE070-B4FA-47F1-9AD0-32028F27F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876" y="6024965"/>
            <a:ext cx="3051468" cy="4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4A74F2-0AD8-447A-B838-14B5FB85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1" y="1037065"/>
            <a:ext cx="5681593" cy="4851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B6D9E9-1BBE-4E21-B9BA-E35030DB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41" y="1967493"/>
            <a:ext cx="7262790" cy="17458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6C4463-2362-4E5D-BA53-5AC51C63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741" y="4657717"/>
            <a:ext cx="4564799" cy="88828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C11E017-9399-4D52-981B-A534BB4FA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023" y="5196467"/>
            <a:ext cx="1534018" cy="15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2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PERMUTACIÓN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A8DCBD-D7F8-4C28-AC3E-35BD1D44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2" y="896408"/>
            <a:ext cx="10555521" cy="18690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0BEA9C-15A7-43E1-AEBC-F8C48710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1" y="2854141"/>
            <a:ext cx="10555520" cy="350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PERMUTACIÓN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9D5A83-1C00-4984-88AE-DAE36DA8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1" y="1038149"/>
            <a:ext cx="10735775" cy="40914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7C4D75-5FF8-402D-B42F-F8183CF5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77" y="6070173"/>
            <a:ext cx="10182849" cy="6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4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ALGORITMO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642E03-5490-4BF7-AC25-B298871B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68" y="769441"/>
            <a:ext cx="10455686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ESQUEMA DE TRABAJO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BC0346-18AC-4464-B783-7029880D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89" y="1257414"/>
            <a:ext cx="9792059" cy="43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0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FLUJO DE TRABAJO - </a:t>
            </a:r>
            <a:r>
              <a:rPr lang="es-MX" sz="4400" b="1" dirty="0" err="1">
                <a:latin typeface="Candara" panose="020E0502030303020204" pitchFamily="34" charset="0"/>
              </a:rPr>
              <a:t>infer</a:t>
            </a:r>
            <a:endParaRPr lang="es-MX" sz="4400" b="1" dirty="0">
              <a:latin typeface="Candara" panose="020E0502030303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E9A60F-11B0-431D-A590-DD1CCC18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53" y="980843"/>
            <a:ext cx="9672275" cy="54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MAPA MENTAL DE PRUEBAS DE HIPÓTESIS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8E3748-3A59-47E7-887D-4FD49C5E96B9}"/>
              </a:ext>
            </a:extLst>
          </p:cNvPr>
          <p:cNvSpPr txBox="1"/>
          <p:nvPr/>
        </p:nvSpPr>
        <p:spPr>
          <a:xfrm>
            <a:off x="811250" y="3227605"/>
            <a:ext cx="99831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>
                <a:hlinkClick r:id="rId2"/>
              </a:rPr>
              <a:t>https://coggle.it/diagram/Vxlydu1akQFeqo6-/t/inference</a:t>
            </a:r>
            <a:endParaRPr lang="es-CO" sz="2800" dirty="0"/>
          </a:p>
          <a:p>
            <a:endParaRPr lang="es-CO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0A7278-B165-41C7-8065-3CCF6BA8262C}"/>
              </a:ext>
            </a:extLst>
          </p:cNvPr>
          <p:cNvSpPr txBox="1"/>
          <p:nvPr/>
        </p:nvSpPr>
        <p:spPr>
          <a:xfrm>
            <a:off x="811250" y="2402416"/>
            <a:ext cx="62168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dirty="0">
                <a:hlinkClick r:id="rId3"/>
              </a:rPr>
              <a:t>https://coggle.it/</a:t>
            </a:r>
            <a:endParaRPr lang="es-CO" sz="3200" dirty="0"/>
          </a:p>
          <a:p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75795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ELECCIÓN DEL PROCEDIMIENTO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7F1802-A9AC-47A6-904D-F1BDBFAA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273" y="769441"/>
            <a:ext cx="8573453" cy="5887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504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Program (con python) - Miriadax">
            <a:extLst>
              <a:ext uri="{FF2B5EF4-FFF2-40B4-BE49-F238E27FC236}">
                <a16:creationId xmlns:a16="http://schemas.microsoft.com/office/drawing/2014/main" id="{F93E3EB6-DB05-4886-901A-C49FCFBE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1650383"/>
            <a:ext cx="12192000" cy="51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5853" y="0"/>
            <a:ext cx="11820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HIPÓTESIS</a:t>
            </a:r>
          </a:p>
          <a:p>
            <a:r>
              <a:rPr lang="es-MX" sz="4400" b="1" dirty="0">
                <a:latin typeface="Candara" panose="020E0502030303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90640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PROCEDIMIENTOS PARAMÉTRICOS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C7296AB-F599-44C7-A5C7-D7658388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0195" y="825500"/>
            <a:ext cx="6260712" cy="5905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81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PROCEDIMIENTOS NO PARAMÉTRICOS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C1CC6E-0F7B-4889-B381-6F23D7B1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5373" y="619241"/>
            <a:ext cx="6675398" cy="6142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63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EJERCICIOS PROPUESTOS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A5F9C7-9C95-4CF8-9A28-EFB852A1475E}"/>
              </a:ext>
            </a:extLst>
          </p:cNvPr>
          <p:cNvSpPr txBox="1"/>
          <p:nvPr/>
        </p:nvSpPr>
        <p:spPr>
          <a:xfrm>
            <a:off x="200724" y="1237786"/>
            <a:ext cx="113630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MX" sz="3200" dirty="0"/>
              <a:t>Reproduzca el ejemplo de la Página 380. Realice: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MX" sz="3200" dirty="0"/>
              <a:t>Gráficos para verificar normalidad.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MX" sz="3200" dirty="0"/>
              <a:t>Realice un </a:t>
            </a:r>
            <a:r>
              <a:rPr lang="es-MX" sz="3200" dirty="0" err="1"/>
              <a:t>boxplot</a:t>
            </a:r>
            <a:r>
              <a:rPr lang="es-MX" sz="3200" dirty="0"/>
              <a:t> para revisar la dispersión.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MX" sz="3200" dirty="0"/>
              <a:t>Prueba de varianzas.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MX" sz="3200" dirty="0"/>
              <a:t>Prueba de diferencia de medias unilateral (haga el cálculo del </a:t>
            </a:r>
            <a:r>
              <a:rPr lang="es-MX" sz="3200" dirty="0" err="1"/>
              <a:t>p.value</a:t>
            </a:r>
            <a:r>
              <a:rPr lang="es-MX" sz="3200" dirty="0"/>
              <a:t> de forma manual y con </a:t>
            </a:r>
            <a:r>
              <a:rPr lang="es-MX" sz="3200" dirty="0" err="1"/>
              <a:t>t.test</a:t>
            </a:r>
            <a:r>
              <a:rPr lang="es-MX" sz="3200" dirty="0"/>
              <a:t> en R). ¿A qué se debe la diferencia con el libro?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MX" sz="3200" dirty="0"/>
              <a:t>Intervalo de confianza (clásico, </a:t>
            </a:r>
            <a:r>
              <a:rPr lang="es-MX" sz="3200" dirty="0" err="1"/>
              <a:t>boot</a:t>
            </a:r>
            <a:r>
              <a:rPr lang="es-MX" sz="3200" dirty="0"/>
              <a:t>. percentil, </a:t>
            </a:r>
            <a:r>
              <a:rPr lang="es-MX" sz="3200" dirty="0" err="1"/>
              <a:t>boot</a:t>
            </a:r>
            <a:r>
              <a:rPr lang="es-MX" sz="3200" dirty="0"/>
              <a:t>. se)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MX" sz="3200" dirty="0"/>
              <a:t>Prueba de permutación.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s-MX" sz="3200" dirty="0"/>
              <a:t>Haga una prueba U</a:t>
            </a:r>
          </a:p>
        </p:txBody>
      </p:sp>
    </p:spTree>
    <p:extLst>
      <p:ext uri="{BB962C8B-B14F-4D97-AF65-F5344CB8AC3E}">
        <p14:creationId xmlns:p14="http://schemas.microsoft.com/office/powerpoint/2010/main" val="244382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EJERCICIOS PROPUESTOS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A5F9C7-9C95-4CF8-9A28-EFB852A1475E}"/>
              </a:ext>
            </a:extLst>
          </p:cNvPr>
          <p:cNvSpPr txBox="1"/>
          <p:nvPr/>
        </p:nvSpPr>
        <p:spPr>
          <a:xfrm>
            <a:off x="278783" y="920621"/>
            <a:ext cx="113630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Realice los ejercicios, en cada caso especifique el sistema de hipótesis, estadístico de prueba, realice el cálculo manual y hágalo en R usando el método tradicional y un método de </a:t>
            </a:r>
            <a:r>
              <a:rPr lang="es-MX" sz="3200" dirty="0" err="1"/>
              <a:t>remuestreo</a:t>
            </a:r>
            <a:r>
              <a:rPr lang="es-MX" sz="3200" dirty="0"/>
              <a:t>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accent6">
                    <a:lumMod val="50000"/>
                  </a:schemeClr>
                </a:solidFill>
              </a:rPr>
              <a:t>10.55</a:t>
            </a:r>
            <a:r>
              <a:rPr lang="es-MX" sz="3200" dirty="0">
                <a:solidFill>
                  <a:schemeClr val="accent5"/>
                </a:solidFill>
              </a:rPr>
              <a:t>, 10.56, 10.58, 10.61, 10.65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accent6">
                    <a:lumMod val="50000"/>
                  </a:schemeClr>
                </a:solidFill>
              </a:rPr>
              <a:t>10.80</a:t>
            </a:r>
            <a:r>
              <a:rPr lang="es-MX" sz="3200" dirty="0">
                <a:solidFill>
                  <a:schemeClr val="accent5"/>
                </a:solidFill>
              </a:rPr>
              <a:t>, </a:t>
            </a:r>
            <a:r>
              <a:rPr lang="es-MX" sz="3200" dirty="0">
                <a:solidFill>
                  <a:schemeClr val="accent6">
                    <a:lumMod val="50000"/>
                  </a:schemeClr>
                </a:solidFill>
              </a:rPr>
              <a:t>10.82</a:t>
            </a:r>
            <a:r>
              <a:rPr lang="es-MX" sz="3200" dirty="0">
                <a:solidFill>
                  <a:schemeClr val="accent5"/>
                </a:solidFill>
              </a:rPr>
              <a:t>, 10.84,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accent5"/>
                </a:solidFill>
              </a:rPr>
              <a:t>10.87, 10.88, 10.89, </a:t>
            </a:r>
            <a:r>
              <a:rPr lang="es-MX" sz="3200" dirty="0">
                <a:solidFill>
                  <a:srgbClr val="FFC000"/>
                </a:solidFill>
              </a:rPr>
              <a:t>10.92, </a:t>
            </a:r>
            <a:r>
              <a:rPr lang="es-MX" sz="3200" dirty="0">
                <a:solidFill>
                  <a:srgbClr val="0070C0"/>
                </a:solidFill>
              </a:rPr>
              <a:t>10.103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accent5"/>
                </a:solidFill>
              </a:rPr>
              <a:t>10.100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accent5"/>
                </a:solidFill>
              </a:rPr>
              <a:t>10.101, 10.106, 10.108, 10.109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MX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2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BONDAD DE AJUSTE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F30105-7617-4C98-89B4-4B1770BB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6" y="1111066"/>
            <a:ext cx="10997645" cy="52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4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BONDAD DE AJUSTE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C50A350-0DB8-4BDB-AFCE-9EAAAD17CF0D}"/>
              </a:ext>
            </a:extLst>
          </p:cNvPr>
          <p:cNvGrpSpPr/>
          <p:nvPr/>
        </p:nvGrpSpPr>
        <p:grpSpPr>
          <a:xfrm>
            <a:off x="423746" y="1516183"/>
            <a:ext cx="10774018" cy="3825634"/>
            <a:chOff x="423746" y="1516183"/>
            <a:chExt cx="10774018" cy="3825634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A3EA027-97C5-4B77-9E20-ABA0B9768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977" y="1516183"/>
              <a:ext cx="10539787" cy="382563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38A91FD-3404-4EB0-A6F0-35A5F30BFBA2}"/>
                </a:ext>
              </a:extLst>
            </p:cNvPr>
            <p:cNvSpPr/>
            <p:nvPr/>
          </p:nvSpPr>
          <p:spPr>
            <a:xfrm>
              <a:off x="10359483" y="1694985"/>
              <a:ext cx="814039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39211A8-53BA-4FBB-B6C6-B2174391845E}"/>
                </a:ext>
              </a:extLst>
            </p:cNvPr>
            <p:cNvSpPr/>
            <p:nvPr/>
          </p:nvSpPr>
          <p:spPr>
            <a:xfrm>
              <a:off x="423746" y="3088888"/>
              <a:ext cx="1014761" cy="501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616192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1855" y="836124"/>
            <a:ext cx="32558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1" u="sng" dirty="0" err="1"/>
              <a:t>Kolmogorov</a:t>
            </a:r>
            <a:r>
              <a:rPr lang="es-MX" sz="2600" b="1" u="sng" dirty="0"/>
              <a:t> - </a:t>
            </a:r>
            <a:r>
              <a:rPr lang="es-MX" sz="2600" b="1" u="sng" dirty="0" err="1"/>
              <a:t>Smirnov</a:t>
            </a:r>
            <a:endParaRPr lang="es-MX" sz="2600" b="1" u="sng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4167" y="2214555"/>
            <a:ext cx="4734539" cy="393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>
            <a:off x="7096132" y="2571744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310578" y="2357430"/>
            <a:ext cx="205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Distribución teórica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6667504" y="3214686"/>
            <a:ext cx="164307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8310579" y="2988230"/>
            <a:ext cx="22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Distribución Empírica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095472" y="6215083"/>
            <a:ext cx="39488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dirty="0"/>
              <a:t>Gráficos Q-Q, </a:t>
            </a:r>
            <a:r>
              <a:rPr lang="es-MX" sz="2600" dirty="0" err="1"/>
              <a:t>Shapiro-Wilks</a:t>
            </a:r>
            <a:endParaRPr lang="es-MX" sz="26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953388" y="4143380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Ho: Normalidad</a:t>
            </a:r>
          </a:p>
          <a:p>
            <a:r>
              <a:rPr lang="es-MX" sz="2000" b="1" dirty="0"/>
              <a:t>K1:  No Normalidad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NORMALIDAD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KOLMOGOROV-SMIRNOV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E5B155-2DD6-4C7F-9E63-797A8820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8" y="1816304"/>
            <a:ext cx="10274029" cy="3507738"/>
          </a:xfrm>
          <a:prstGeom prst="rect">
            <a:avLst/>
          </a:prstGeom>
        </p:spPr>
      </p:pic>
      <p:sp>
        <p:nvSpPr>
          <p:cNvPr id="17" name="3 CuadroTexto">
            <a:extLst>
              <a:ext uri="{FF2B5EF4-FFF2-40B4-BE49-F238E27FC236}">
                <a16:creationId xmlns:a16="http://schemas.microsoft.com/office/drawing/2014/main" id="{6F5FBA82-B63D-44D8-B6CC-D9EAE6C89753}"/>
              </a:ext>
            </a:extLst>
          </p:cNvPr>
          <p:cNvSpPr txBox="1"/>
          <p:nvPr/>
        </p:nvSpPr>
        <p:spPr>
          <a:xfrm>
            <a:off x="201855" y="836124"/>
            <a:ext cx="33479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1" u="sng" dirty="0"/>
              <a:t>SISTEMA DE HIPÓTESIS</a:t>
            </a:r>
          </a:p>
        </p:txBody>
      </p:sp>
    </p:spTree>
    <p:extLst>
      <p:ext uri="{BB962C8B-B14F-4D97-AF65-F5344CB8AC3E}">
        <p14:creationId xmlns:p14="http://schemas.microsoft.com/office/powerpoint/2010/main" val="398899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KOLMOGOROV-SMIRNOV</a:t>
            </a:r>
          </a:p>
        </p:txBody>
      </p:sp>
      <p:sp>
        <p:nvSpPr>
          <p:cNvPr id="17" name="3 CuadroTexto">
            <a:extLst>
              <a:ext uri="{FF2B5EF4-FFF2-40B4-BE49-F238E27FC236}">
                <a16:creationId xmlns:a16="http://schemas.microsoft.com/office/drawing/2014/main" id="{6F5FBA82-B63D-44D8-B6CC-D9EAE6C89753}"/>
              </a:ext>
            </a:extLst>
          </p:cNvPr>
          <p:cNvSpPr txBox="1"/>
          <p:nvPr/>
        </p:nvSpPr>
        <p:spPr>
          <a:xfrm>
            <a:off x="201855" y="836124"/>
            <a:ext cx="359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1" u="sng" dirty="0"/>
              <a:t>ESTADÍSTICO DE PRUEBA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507BE9-DAB7-494C-8292-D2273E30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7" y="1966956"/>
            <a:ext cx="10153155" cy="43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15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KOLMOGOROV-SMIRNOV</a:t>
            </a:r>
          </a:p>
        </p:txBody>
      </p:sp>
      <p:sp>
        <p:nvSpPr>
          <p:cNvPr id="17" name="3 CuadroTexto">
            <a:extLst>
              <a:ext uri="{FF2B5EF4-FFF2-40B4-BE49-F238E27FC236}">
                <a16:creationId xmlns:a16="http://schemas.microsoft.com/office/drawing/2014/main" id="{6F5FBA82-B63D-44D8-B6CC-D9EAE6C89753}"/>
              </a:ext>
            </a:extLst>
          </p:cNvPr>
          <p:cNvSpPr txBox="1"/>
          <p:nvPr/>
        </p:nvSpPr>
        <p:spPr>
          <a:xfrm>
            <a:off x="201855" y="836124"/>
            <a:ext cx="359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1" u="sng" dirty="0"/>
              <a:t>ESTADÍSTICO DE PRUEBA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CE6145-3C06-4F10-83F4-1B855738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0" y="1395250"/>
            <a:ext cx="10220629" cy="52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0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5853" y="0"/>
            <a:ext cx="11820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PAQUETE </a:t>
            </a:r>
            <a:r>
              <a:rPr lang="es-MX" sz="4400" b="1" dirty="0" err="1">
                <a:latin typeface="Candara" panose="020E0502030303020204" pitchFamily="34" charset="0"/>
              </a:rPr>
              <a:t>infer</a:t>
            </a:r>
            <a:r>
              <a:rPr lang="es-MX" sz="4400" b="1" dirty="0">
                <a:latin typeface="Candara" panose="020E0502030303020204" pitchFamily="34" charset="0"/>
              </a:rPr>
              <a:t> – Flujo de trabajo</a:t>
            </a:r>
          </a:p>
        </p:txBody>
      </p:sp>
      <p:pic>
        <p:nvPicPr>
          <p:cNvPr id="2050" name="Picture 2" descr="Chapter 9 Hypothesis Testing | Statistical Inference via Data Science">
            <a:extLst>
              <a:ext uri="{FF2B5EF4-FFF2-40B4-BE49-F238E27FC236}">
                <a16:creationId xmlns:a16="http://schemas.microsoft.com/office/drawing/2014/main" id="{E8B3A94A-C54B-4B8B-9716-16288CC1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14" y="1291480"/>
            <a:ext cx="9790771" cy="54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71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KOLMOGOROV-SMIRNOV</a:t>
            </a:r>
          </a:p>
        </p:txBody>
      </p:sp>
      <p:sp>
        <p:nvSpPr>
          <p:cNvPr id="17" name="3 CuadroTexto">
            <a:extLst>
              <a:ext uri="{FF2B5EF4-FFF2-40B4-BE49-F238E27FC236}">
                <a16:creationId xmlns:a16="http://schemas.microsoft.com/office/drawing/2014/main" id="{6F5FBA82-B63D-44D8-B6CC-D9EAE6C89753}"/>
              </a:ext>
            </a:extLst>
          </p:cNvPr>
          <p:cNvSpPr txBox="1"/>
          <p:nvPr/>
        </p:nvSpPr>
        <p:spPr>
          <a:xfrm>
            <a:off x="201855" y="836124"/>
            <a:ext cx="3597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1" u="sng" dirty="0"/>
              <a:t>ESTADÍSTICO DE PRUEBA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644A2B-A8FC-482A-9F99-F19A7E70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1" y="1328567"/>
            <a:ext cx="10709417" cy="53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KOLMOGOROV-SMIRNOV</a:t>
            </a:r>
          </a:p>
        </p:txBody>
      </p:sp>
      <p:sp>
        <p:nvSpPr>
          <p:cNvPr id="17" name="3 CuadroTexto">
            <a:extLst>
              <a:ext uri="{FF2B5EF4-FFF2-40B4-BE49-F238E27FC236}">
                <a16:creationId xmlns:a16="http://schemas.microsoft.com/office/drawing/2014/main" id="{6F5FBA82-B63D-44D8-B6CC-D9EAE6C89753}"/>
              </a:ext>
            </a:extLst>
          </p:cNvPr>
          <p:cNvSpPr txBox="1"/>
          <p:nvPr/>
        </p:nvSpPr>
        <p:spPr>
          <a:xfrm>
            <a:off x="201855" y="836124"/>
            <a:ext cx="31115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1" u="sng" dirty="0"/>
              <a:t>REGIÓN DE RECHAZO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8CC298-AA2F-43B9-BB12-E9781E5A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31" y="1395250"/>
            <a:ext cx="9562627" cy="5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10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KOLMOGOROV-SMIRNOV</a:t>
            </a:r>
          </a:p>
        </p:txBody>
      </p:sp>
      <p:sp>
        <p:nvSpPr>
          <p:cNvPr id="17" name="3 CuadroTexto">
            <a:extLst>
              <a:ext uri="{FF2B5EF4-FFF2-40B4-BE49-F238E27FC236}">
                <a16:creationId xmlns:a16="http://schemas.microsoft.com/office/drawing/2014/main" id="{6F5FBA82-B63D-44D8-B6CC-D9EAE6C89753}"/>
              </a:ext>
            </a:extLst>
          </p:cNvPr>
          <p:cNvSpPr txBox="1"/>
          <p:nvPr/>
        </p:nvSpPr>
        <p:spPr>
          <a:xfrm>
            <a:off x="201855" y="836124"/>
            <a:ext cx="1450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1" u="sng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2BDB-A6B0-4D9B-A738-8D801A83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56" y="836124"/>
            <a:ext cx="9369001" cy="19842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C232D7-D825-4529-956C-E4C02017F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55" y="3109373"/>
            <a:ext cx="8001693" cy="33378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209F18-3271-4EA5-AFCF-33C1804B2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537" y="3215621"/>
            <a:ext cx="2171888" cy="4267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CB21FE-F12C-4A14-B2F0-53A09E0B4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537" y="3697600"/>
            <a:ext cx="3375953" cy="84589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95062C5-6976-412F-8ED2-FF1D6B8FF8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537" y="4519610"/>
            <a:ext cx="3711262" cy="76968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B814D57-776A-4E4D-968F-0492739D00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8883" y="5748527"/>
            <a:ext cx="3711262" cy="47469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1513BE3-E906-46A6-A02D-57AEB6859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8883" y="6331730"/>
            <a:ext cx="3757227" cy="4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2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KOLMOGOROV-SMIRNOV</a:t>
            </a:r>
          </a:p>
        </p:txBody>
      </p:sp>
      <p:sp>
        <p:nvSpPr>
          <p:cNvPr id="17" name="3 CuadroTexto">
            <a:extLst>
              <a:ext uri="{FF2B5EF4-FFF2-40B4-BE49-F238E27FC236}">
                <a16:creationId xmlns:a16="http://schemas.microsoft.com/office/drawing/2014/main" id="{6F5FBA82-B63D-44D8-B6CC-D9EAE6C89753}"/>
              </a:ext>
            </a:extLst>
          </p:cNvPr>
          <p:cNvSpPr txBox="1"/>
          <p:nvPr/>
        </p:nvSpPr>
        <p:spPr>
          <a:xfrm>
            <a:off x="201855" y="836124"/>
            <a:ext cx="1450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1" u="sng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2BDB-A6B0-4D9B-A738-8D801A83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56" y="836124"/>
            <a:ext cx="9369001" cy="19842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C232D7-D825-4529-956C-E4C02017F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55" y="3109373"/>
            <a:ext cx="8001693" cy="33378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209F18-3271-4EA5-AFCF-33C1804B2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537" y="3215621"/>
            <a:ext cx="2171888" cy="4267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CB21FE-F12C-4A14-B2F0-53A09E0B4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537" y="3697600"/>
            <a:ext cx="3375953" cy="84589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95062C5-6976-412F-8ED2-FF1D6B8FF8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537" y="4519610"/>
            <a:ext cx="3711262" cy="76968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B814D57-776A-4E4D-968F-0492739D00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8883" y="5748527"/>
            <a:ext cx="3711262" cy="47469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1513BE3-E906-46A6-A02D-57AEB6859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8883" y="6331730"/>
            <a:ext cx="3757227" cy="4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8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 LOCALIZACIÓN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57F25F-D906-40E1-855F-720AFDBE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5" y="1479095"/>
            <a:ext cx="10896249" cy="35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75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DEL RANGO SIGNADO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55575A-2496-4134-819B-590AC8F8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69" y="909853"/>
            <a:ext cx="10026010" cy="56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05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DEL RANGO SIGNADO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245519-CB9A-4EE0-A4FB-0CB5238B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5" y="1379640"/>
            <a:ext cx="10926210" cy="44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5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EE529CF2-0871-479E-B97D-AFA136480BD0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PRUEBAS DEL RANGO SIGNADO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80B014-476D-42E1-B9F6-128089E2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6" y="1188095"/>
            <a:ext cx="11160587" cy="44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9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9 CuadroTexto">
            <a:extLst>
              <a:ext uri="{FF2B5EF4-FFF2-40B4-BE49-F238E27FC236}">
                <a16:creationId xmlns:a16="http://schemas.microsoft.com/office/drawing/2014/main" id="{B9C3DEA9-445F-4B1D-9C51-5FCF3FCA1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23" y="1322960"/>
            <a:ext cx="868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CO" altLang="es-CO" sz="2400" b="0"/>
              <a:t>Considere el problema de Monty Hall: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19C7C0C-1548-42DF-A1B4-895D08D6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7" t="40475" r="51135" b="50183"/>
          <a:stretch>
            <a:fillRect/>
          </a:stretch>
        </p:blipFill>
        <p:spPr bwMode="auto">
          <a:xfrm>
            <a:off x="1019860" y="3033122"/>
            <a:ext cx="10343297" cy="167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6 CuadroTexto">
            <a:extLst>
              <a:ext uri="{FF2B5EF4-FFF2-40B4-BE49-F238E27FC236}">
                <a16:creationId xmlns:a16="http://schemas.microsoft.com/office/drawing/2014/main" id="{1D9127D3-4EEA-4407-9F06-A3114554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393" y="2192656"/>
            <a:ext cx="1717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CO" altLang="es-CO" sz="2400" dirty="0"/>
              <a:t>Caso 1.</a:t>
            </a:r>
          </a:p>
        </p:txBody>
      </p:sp>
      <p:sp>
        <p:nvSpPr>
          <p:cNvPr id="12" name="7 CuadroTexto">
            <a:extLst>
              <a:ext uri="{FF2B5EF4-FFF2-40B4-BE49-F238E27FC236}">
                <a16:creationId xmlns:a16="http://schemas.microsoft.com/office/drawing/2014/main" id="{9B294636-6B58-4A4B-BC1E-781C8E188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464" y="2180905"/>
            <a:ext cx="171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CO" altLang="es-CO" sz="2400" dirty="0"/>
              <a:t>Caso 2.</a:t>
            </a:r>
          </a:p>
        </p:txBody>
      </p:sp>
      <p:sp>
        <p:nvSpPr>
          <p:cNvPr id="13" name="8 CuadroTexto">
            <a:extLst>
              <a:ext uri="{FF2B5EF4-FFF2-40B4-BE49-F238E27FC236}">
                <a16:creationId xmlns:a16="http://schemas.microsoft.com/office/drawing/2014/main" id="{E6B0E9E3-6481-47E8-A6D1-F1C2AEEA8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598" y="2200708"/>
            <a:ext cx="171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CO" altLang="es-CO" sz="2400" dirty="0"/>
              <a:t>Caso 3.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8416DD-22A0-44F0-AECB-82B11B7A460A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INDEPENDENCIA</a:t>
            </a:r>
          </a:p>
        </p:txBody>
      </p:sp>
    </p:spTree>
    <p:extLst>
      <p:ext uri="{BB962C8B-B14F-4D97-AF65-F5344CB8AC3E}">
        <p14:creationId xmlns:p14="http://schemas.microsoft.com/office/powerpoint/2010/main" val="3064843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5135898-88AD-47CF-881F-AC6A4FF6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5" y="-194210"/>
            <a:ext cx="8472518" cy="1143000"/>
          </a:xfrm>
        </p:spPr>
        <p:txBody>
          <a:bodyPr>
            <a:norm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PRUEBA DE INDEPENDENCIA</a:t>
            </a:r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3DB585FA-D12B-4949-9198-DF0A98E37D12}"/>
              </a:ext>
            </a:extLst>
          </p:cNvPr>
          <p:cNvSpPr txBox="1"/>
          <p:nvPr/>
        </p:nvSpPr>
        <p:spPr>
          <a:xfrm>
            <a:off x="1619672" y="1795463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/>
              <a:t>Ho</a:t>
            </a:r>
            <a:r>
              <a:rPr lang="es-CO" sz="2200" dirty="0"/>
              <a:t>:   Independencia entre las dos variables</a:t>
            </a:r>
          </a:p>
          <a:p>
            <a:r>
              <a:rPr lang="es-CO" sz="2200" b="1" dirty="0"/>
              <a:t>Ha</a:t>
            </a:r>
            <a:r>
              <a:rPr lang="es-CO" sz="2200" dirty="0"/>
              <a:t>:    Las variables están asociadas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>
                <a:extLst>
                  <a:ext uri="{FF2B5EF4-FFF2-40B4-BE49-F238E27FC236}">
                    <a16:creationId xmlns:a16="http://schemas.microsoft.com/office/drawing/2014/main" id="{BDFC43AA-126E-4862-9419-38F4DD2C0A64}"/>
                  </a:ext>
                </a:extLst>
              </p:cNvPr>
              <p:cNvSpPr/>
              <p:nvPr/>
            </p:nvSpPr>
            <p:spPr>
              <a:xfrm>
                <a:off x="2828469" y="3645024"/>
                <a:ext cx="38985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i="1">
                              <a:latin typeface="Cambria Math"/>
                            </a:rPr>
                            <m:t>𝐴</m:t>
                          </m:r>
                          <m:r>
                            <a:rPr lang="es-CO" sz="2000" i="1">
                              <a:latin typeface="Cambria Math"/>
                            </a:rPr>
                            <m:t>∩</m:t>
                          </m:r>
                          <m:r>
                            <a:rPr lang="es-CO" sz="20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s-CO" sz="2000" i="1">
                          <a:latin typeface="Cambria Math"/>
                        </a:rPr>
                        <m:t>=</m:t>
                      </m:r>
                      <m:r>
                        <a:rPr lang="es-CO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s-CO" sz="2000" i="1">
                          <a:latin typeface="Cambria Math"/>
                        </a:rPr>
                        <m:t>∗</m:t>
                      </m:r>
                      <m:r>
                        <a:rPr lang="es-CO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" name="3 Rectángulo">
                <a:extLst>
                  <a:ext uri="{FF2B5EF4-FFF2-40B4-BE49-F238E27FC236}">
                    <a16:creationId xmlns:a16="http://schemas.microsoft.com/office/drawing/2014/main" id="{BDFC43AA-126E-4862-9419-38F4DD2C0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469" y="3645024"/>
                <a:ext cx="389854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>
            <a:extLst>
              <a:ext uri="{FF2B5EF4-FFF2-40B4-BE49-F238E27FC236}">
                <a16:creationId xmlns:a16="http://schemas.microsoft.com/office/drawing/2014/main" id="{CF382C89-A486-40CC-A00A-07AA30828BF4}"/>
              </a:ext>
            </a:extLst>
          </p:cNvPr>
          <p:cNvSpPr txBox="1"/>
          <p:nvPr/>
        </p:nvSpPr>
        <p:spPr>
          <a:xfrm>
            <a:off x="870698" y="2996952"/>
            <a:ext cx="8016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En Probabilidad, dos eventos A y B son independientes cuando se satisface:</a:t>
            </a: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62C281C9-4626-436F-84E2-E87740ABF803}"/>
              </a:ext>
            </a:extLst>
          </p:cNvPr>
          <p:cNvSpPr txBox="1"/>
          <p:nvPr/>
        </p:nvSpPr>
        <p:spPr>
          <a:xfrm>
            <a:off x="894364" y="4477182"/>
            <a:ext cx="1020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/>
              <a:t>Significa que la ocurrencia simultánea de ambos sucesos está determinada por el producto de las frecuencias marginales.</a:t>
            </a:r>
          </a:p>
        </p:txBody>
      </p:sp>
      <p:sp>
        <p:nvSpPr>
          <p:cNvPr id="7" name="8 CuadroTexto">
            <a:extLst>
              <a:ext uri="{FF2B5EF4-FFF2-40B4-BE49-F238E27FC236}">
                <a16:creationId xmlns:a16="http://schemas.microsoft.com/office/drawing/2014/main" id="{03AADE18-AB7B-4640-B069-07DE3BB8DF37}"/>
              </a:ext>
            </a:extLst>
          </p:cNvPr>
          <p:cNvSpPr txBox="1"/>
          <p:nvPr/>
        </p:nvSpPr>
        <p:spPr>
          <a:xfrm>
            <a:off x="366463" y="963305"/>
            <a:ext cx="375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Considere el </a:t>
            </a:r>
            <a:r>
              <a:rPr lang="es-CO" sz="2000" b="1" dirty="0"/>
              <a:t>sistema de hipótesis</a:t>
            </a:r>
            <a:r>
              <a:rPr lang="es-CO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3199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5853" y="0"/>
            <a:ext cx="11820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SISTEMA DE HIPÓTESIS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D178635-2A8E-4E65-AFB6-AF6BE9F97C48}"/>
              </a:ext>
            </a:extLst>
          </p:cNvPr>
          <p:cNvGrpSpPr/>
          <p:nvPr/>
        </p:nvGrpSpPr>
        <p:grpSpPr>
          <a:xfrm>
            <a:off x="397727" y="2032153"/>
            <a:ext cx="11396546" cy="2249915"/>
            <a:chOff x="185853" y="2032153"/>
            <a:chExt cx="11667893" cy="239116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3357505-245B-4612-A913-7E81C241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853" y="2032153"/>
              <a:ext cx="11667893" cy="2391167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2E24D0B-9EB4-430E-AB3B-DE9CF37A52E3}"/>
                </a:ext>
              </a:extLst>
            </p:cNvPr>
            <p:cNvSpPr/>
            <p:nvPr/>
          </p:nvSpPr>
          <p:spPr>
            <a:xfrm>
              <a:off x="10292576" y="3133493"/>
              <a:ext cx="1137424" cy="635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782729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AE3D9DD6-4988-4316-9502-C2294A1A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58" y="-211361"/>
            <a:ext cx="8472518" cy="1143000"/>
          </a:xfrm>
        </p:spPr>
        <p:txBody>
          <a:bodyPr>
            <a:norm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PRUEBA DE INDEPENDENCIA</a:t>
            </a:r>
          </a:p>
        </p:txBody>
      </p:sp>
      <p:sp>
        <p:nvSpPr>
          <p:cNvPr id="23" name="4 CuadroTexto">
            <a:extLst>
              <a:ext uri="{FF2B5EF4-FFF2-40B4-BE49-F238E27FC236}">
                <a16:creationId xmlns:a16="http://schemas.microsoft.com/office/drawing/2014/main" id="{35666C5E-FDF8-41D0-8222-8B84654E19DF}"/>
              </a:ext>
            </a:extLst>
          </p:cNvPr>
          <p:cNvSpPr txBox="1"/>
          <p:nvPr/>
        </p:nvSpPr>
        <p:spPr>
          <a:xfrm>
            <a:off x="450601" y="1005237"/>
            <a:ext cx="2310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Bajo Ho se satisface:</a:t>
            </a:r>
          </a:p>
        </p:txBody>
      </p:sp>
      <p:sp>
        <p:nvSpPr>
          <p:cNvPr id="24" name="5 CuadroTexto">
            <a:extLst>
              <a:ext uri="{FF2B5EF4-FFF2-40B4-BE49-F238E27FC236}">
                <a16:creationId xmlns:a16="http://schemas.microsoft.com/office/drawing/2014/main" id="{ED08AD64-A1E2-4F22-9F68-074CC4601D5D}"/>
              </a:ext>
            </a:extLst>
          </p:cNvPr>
          <p:cNvSpPr txBox="1"/>
          <p:nvPr/>
        </p:nvSpPr>
        <p:spPr>
          <a:xfrm>
            <a:off x="536145" y="240605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/>
              <a:t>Pearson propuso usar la </a:t>
            </a:r>
            <a:r>
              <a:rPr lang="es-CO" sz="2000" b="1" dirty="0"/>
              <a:t>estadística de prueba: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CDA176FB-BAB4-4BF9-A687-A40ADA76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33" y="1315590"/>
            <a:ext cx="2266966" cy="10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>
            <a:extLst>
              <a:ext uri="{FF2B5EF4-FFF2-40B4-BE49-F238E27FC236}">
                <a16:creationId xmlns:a16="http://schemas.microsoft.com/office/drawing/2014/main" id="{26D17F49-DEE6-4EB8-AC66-AFB55FEA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19" y="2910106"/>
            <a:ext cx="4029125" cy="151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9 CuadroTexto">
            <a:extLst>
              <a:ext uri="{FF2B5EF4-FFF2-40B4-BE49-F238E27FC236}">
                <a16:creationId xmlns:a16="http://schemas.microsoft.com/office/drawing/2014/main" id="{2D13A8DD-6E3E-4FBE-A369-678A395F7104}"/>
              </a:ext>
            </a:extLst>
          </p:cNvPr>
          <p:cNvSpPr txBox="1"/>
          <p:nvPr/>
        </p:nvSpPr>
        <p:spPr>
          <a:xfrm>
            <a:off x="536145" y="4494143"/>
            <a:ext cx="1125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/>
              <a:t>La cual se ajusta a una distribución </a:t>
            </a:r>
            <a:r>
              <a:rPr lang="es-CO" sz="2000" dirty="0" err="1"/>
              <a:t>chi</a:t>
            </a:r>
            <a:r>
              <a:rPr lang="es-CO" sz="2000" dirty="0"/>
              <a:t>-cuadrado y su </a:t>
            </a:r>
            <a:r>
              <a:rPr lang="es-CO" sz="2000" b="1" dirty="0"/>
              <a:t>región crítica</a:t>
            </a:r>
            <a:r>
              <a:rPr lang="es-CO" sz="2000" dirty="0"/>
              <a:t> es:</a:t>
            </a:r>
            <a:endParaRPr lang="es-CO" sz="2000" b="1" dirty="0"/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56C245B2-EF2B-448B-BED7-9D1471B2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46" y="5175389"/>
            <a:ext cx="6758183" cy="45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11 CuadroTexto">
            <a:extLst>
              <a:ext uri="{FF2B5EF4-FFF2-40B4-BE49-F238E27FC236}">
                <a16:creationId xmlns:a16="http://schemas.microsoft.com/office/drawing/2014/main" id="{AC5F3A5E-B8E9-4F24-8B13-8BB421564686}"/>
              </a:ext>
            </a:extLst>
          </p:cNvPr>
          <p:cNvSpPr txBox="1"/>
          <p:nvPr/>
        </p:nvSpPr>
        <p:spPr>
          <a:xfrm>
            <a:off x="616844" y="603957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/>
              <a:t>Criterio del p-valor. 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27764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AE3D9DD6-4988-4316-9502-C2294A1A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58" y="-211361"/>
            <a:ext cx="9879662" cy="1143000"/>
          </a:xfrm>
        </p:spPr>
        <p:txBody>
          <a:bodyPr>
            <a:norm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PROCEDIMIENTOS NO PARAMÉTRICOS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61605CA-02E2-4B38-AE5E-21E06BCED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9254" y="764208"/>
            <a:ext cx="6496980" cy="5978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124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5853" y="0"/>
            <a:ext cx="11820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REGIÓN DE RECHAZO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8FC598B-BCCD-4D60-9C3D-82358E3E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7" y="1644804"/>
            <a:ext cx="10253004" cy="52131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4BB959-0EEA-49B8-8D14-D3840D413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96" y="769440"/>
            <a:ext cx="10294271" cy="8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5853" y="0"/>
            <a:ext cx="11820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TIPOS DE ERROR</a:t>
            </a:r>
          </a:p>
        </p:txBody>
      </p:sp>
      <p:pic>
        <p:nvPicPr>
          <p:cNvPr id="5" name="Picture 2" descr="http://www.ugr.es/~bioestad/guiaspss/practica6/img/errores2.jpg">
            <a:extLst>
              <a:ext uri="{FF2B5EF4-FFF2-40B4-BE49-F238E27FC236}">
                <a16:creationId xmlns:a16="http://schemas.microsoft.com/office/drawing/2014/main" id="{4CE97526-82AE-4671-9058-C7E4B484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18" y="1309638"/>
            <a:ext cx="7233135" cy="365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91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5853" y="0"/>
            <a:ext cx="11820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POTENCIA DE UNA PRUEBA ESTADÍSTICA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CD0407D-EEB8-4CE8-BFCD-727ED42A4958}"/>
              </a:ext>
            </a:extLst>
          </p:cNvPr>
          <p:cNvGrpSpPr/>
          <p:nvPr/>
        </p:nvGrpSpPr>
        <p:grpSpPr>
          <a:xfrm>
            <a:off x="838569" y="1338146"/>
            <a:ext cx="10019580" cy="3557239"/>
            <a:chOff x="838569" y="1338146"/>
            <a:chExt cx="10019580" cy="3557239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51E7C45A-F30A-47BE-B6A1-7E936E7C54EC}"/>
                </a:ext>
              </a:extLst>
            </p:cNvPr>
            <p:cNvGrpSpPr/>
            <p:nvPr/>
          </p:nvGrpSpPr>
          <p:grpSpPr>
            <a:xfrm>
              <a:off x="838569" y="1371500"/>
              <a:ext cx="10019580" cy="3523885"/>
              <a:chOff x="838569" y="1371500"/>
              <a:chExt cx="10019580" cy="3523885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A4C52AC3-3614-4398-95C6-5A51AE144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569" y="1371500"/>
                <a:ext cx="10019580" cy="3523885"/>
              </a:xfrm>
              <a:prstGeom prst="rect">
                <a:avLst/>
              </a:prstGeom>
            </p:spPr>
          </p:pic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7B2AD17-A8FC-46FC-9F59-E0C56CC72AB9}"/>
                  </a:ext>
                </a:extLst>
              </p:cNvPr>
              <p:cNvSpPr/>
              <p:nvPr/>
            </p:nvSpPr>
            <p:spPr>
              <a:xfrm>
                <a:off x="9958039" y="2163337"/>
                <a:ext cx="858644" cy="624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9B23409-FA98-435A-B171-44430B4132B3}"/>
                  </a:ext>
                </a:extLst>
              </p:cNvPr>
              <p:cNvSpPr/>
              <p:nvPr/>
            </p:nvSpPr>
            <p:spPr>
              <a:xfrm>
                <a:off x="9999505" y="3542264"/>
                <a:ext cx="858644" cy="624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F8DDA37-9946-43F3-AA4C-735CCFA6FB21}"/>
                </a:ext>
              </a:extLst>
            </p:cNvPr>
            <p:cNvSpPr/>
            <p:nvPr/>
          </p:nvSpPr>
          <p:spPr>
            <a:xfrm>
              <a:off x="847493" y="1338146"/>
              <a:ext cx="691375" cy="446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82785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5853" y="0"/>
            <a:ext cx="11820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latin typeface="Candara" panose="020E0502030303020204" pitchFamily="34" charset="0"/>
              </a:rPr>
              <a:t>TIPOS DE HIPÓTESIS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5FB00C-DF96-40A9-8F27-DCAD1E3C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2" y="1342444"/>
            <a:ext cx="10941849" cy="4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6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8284C8D-7DEC-4D56-A195-2650F922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8" y="278780"/>
            <a:ext cx="7683809" cy="63550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31906D6-6F2B-41FA-A2E5-2D9C0B496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71" y="1127667"/>
            <a:ext cx="10324869" cy="2663748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5590D3AB-6480-467D-BD60-F054B470BDCD}"/>
              </a:ext>
            </a:extLst>
          </p:cNvPr>
          <p:cNvGrpSpPr/>
          <p:nvPr/>
        </p:nvGrpSpPr>
        <p:grpSpPr>
          <a:xfrm>
            <a:off x="1586261" y="4004799"/>
            <a:ext cx="8118087" cy="2319453"/>
            <a:chOff x="2007220" y="4148254"/>
            <a:chExt cx="7384894" cy="197272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DFEE80CD-5BB6-4771-91D3-D46B7FB3F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3114" y="4149299"/>
              <a:ext cx="7239000" cy="1971675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E81AA06-8A82-4026-928D-CB96B78C773A}"/>
                </a:ext>
              </a:extLst>
            </p:cNvPr>
            <p:cNvSpPr/>
            <p:nvPr/>
          </p:nvSpPr>
          <p:spPr>
            <a:xfrm>
              <a:off x="2007220" y="4148254"/>
              <a:ext cx="2118731" cy="278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8048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12980</TotalTime>
  <Words>514</Words>
  <Application>Microsoft Office PowerPoint</Application>
  <PresentationFormat>Panorámica</PresentationFormat>
  <Paragraphs>100</Paragraphs>
  <Slides>41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Candara</vt:lpstr>
      <vt:lpstr>Tema de Office</vt:lpstr>
      <vt:lpstr>INFERENCIA ESTADÍSTICA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PRUEBA DE INDEPENDENCIA</vt:lpstr>
      <vt:lpstr>PRUEBA DE INDEPENDENCIA</vt:lpstr>
      <vt:lpstr>PROCEDIMIENTOS NO PARAMÉTRICOS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Giovany B</dc:creator>
  <cp:lastModifiedBy>jgbabativam@usal.es</cp:lastModifiedBy>
  <cp:revision>253</cp:revision>
  <dcterms:created xsi:type="dcterms:W3CDTF">2020-02-12T19:19:52Z</dcterms:created>
  <dcterms:modified xsi:type="dcterms:W3CDTF">2021-10-02T16:00:08Z</dcterms:modified>
</cp:coreProperties>
</file>