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14C4B-24B2-6AF0-BF44-8ECFA4F1E16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18F0074-385D-CA6E-8CD4-BC3C5E5B9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EBCC0CC-C14C-8BE2-376C-CC442D2CFBE9}"/>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8496A1B9-5E1A-E42E-4E8B-88E1AB7281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3EC87EE-934C-0298-9D4C-07AF1BCCCB7B}"/>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183677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04F63-5C9F-8C04-456F-F8F004750D5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40AE37F-4F9B-37EC-8FDF-757801209FF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2D744B-56DC-B3EA-A455-6AA27D21F7C6}"/>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C3E7FAC4-E6BC-390F-AE7E-F902063CEA5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3871452-4534-ADAE-522B-ED2B0987B3A9}"/>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38259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41A8E4-C488-A71A-A7C0-E154B77D0F2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2E5078A-2E78-D9AA-E333-DFC4C4D8120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86676C4-BFCF-6914-0214-199492AA4045}"/>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90E8D240-4865-8E4C-AD18-640226047B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C5E36CA-78E8-57FA-AA39-9AE1DF16AF04}"/>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5764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C7F4B-D83D-3FBE-0422-F5BA917AC28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B6C8B05-6AC9-0AA9-64CF-05FF6F982BB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707DE5-0F88-1843-D153-3AB396C21CC8}"/>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E8F44B6E-4855-5201-6319-BDACB2C906F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2EC5822-E95E-A857-1ED2-964A74F46891}"/>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98865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33E1-9223-7339-3DFB-2C6D9417242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080EC5D-956E-BA99-4756-BB209DA85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EE07873-9802-89B9-2537-EEBC6EBE24AE}"/>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17851660-88B8-643C-7842-D5294695E52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7B9700-46D6-978A-D523-D14F92D6ADD6}"/>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78733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2F24F-47D4-1116-96CD-1A40BE516E9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2F1B315-3B34-567E-1893-407BF61BD92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3DCA03C-6A63-9FFF-4614-163065A2463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C21A211-EC4D-565F-6BAD-A64F075D661A}"/>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6" name="Espaço Reservado para Rodapé 5">
            <a:extLst>
              <a:ext uri="{FF2B5EF4-FFF2-40B4-BE49-F238E27FC236}">
                <a16:creationId xmlns:a16="http://schemas.microsoft.com/office/drawing/2014/main" id="{D77C9BC1-D8BC-EA71-50B4-C1B7D0172F4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163E68-545B-2F70-0E4F-22A5D50D1F0C}"/>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241646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20CB2-C064-C387-1CEF-D98768633DF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9525A0E-AC4E-70C8-7026-8662ABC8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1089806-4690-8F03-5A97-5F0DD61D730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08F22CC-42C3-AD43-2D5F-BC2262F3C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533D2FB-C12C-C8B6-7AC9-FF59968FA3F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C3F6C12-7F29-D5B5-A542-A2C7F31884CE}"/>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8" name="Espaço Reservado para Rodapé 7">
            <a:extLst>
              <a:ext uri="{FF2B5EF4-FFF2-40B4-BE49-F238E27FC236}">
                <a16:creationId xmlns:a16="http://schemas.microsoft.com/office/drawing/2014/main" id="{E6A25A6C-121F-28BD-46A7-41117612A81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C2FA31F-0E3D-4050-8274-703FFE1FF8B7}"/>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21759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F5381-A5C6-16C8-713B-B2447FE8E48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1EDBFBF-E3C8-A82A-C6F1-77BDFA50972D}"/>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4" name="Espaço Reservado para Rodapé 3">
            <a:extLst>
              <a:ext uri="{FF2B5EF4-FFF2-40B4-BE49-F238E27FC236}">
                <a16:creationId xmlns:a16="http://schemas.microsoft.com/office/drawing/2014/main" id="{703BCB23-5219-FA52-176F-C87B03B979D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56F9F62-0F56-D85A-DE9E-5A99BEAA6DBE}"/>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03165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AA65A23-4854-5BB4-BE4C-2A0FF1122149}"/>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3" name="Espaço Reservado para Rodapé 2">
            <a:extLst>
              <a:ext uri="{FF2B5EF4-FFF2-40B4-BE49-F238E27FC236}">
                <a16:creationId xmlns:a16="http://schemas.microsoft.com/office/drawing/2014/main" id="{C6DA4367-6372-807F-1871-157BB14E712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5EB2D5B-F6AA-7BF1-E938-7CA3890E651C}"/>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02345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17BA3-BC27-4E4B-3629-E321B01600C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7066835-A9AC-3A8E-34FB-FEF49C7300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D01E271-F27C-EEAE-0885-5DA9DEA77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1C4DF16-05AC-C48E-F7D9-0C589DB70AEB}"/>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6" name="Espaço Reservado para Rodapé 5">
            <a:extLst>
              <a:ext uri="{FF2B5EF4-FFF2-40B4-BE49-F238E27FC236}">
                <a16:creationId xmlns:a16="http://schemas.microsoft.com/office/drawing/2014/main" id="{28614806-E093-86E4-DB90-BD3E67B6ADD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0BC62B3-357A-091F-D2AE-1B938B7922FE}"/>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188734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D1CD3-70BB-019E-8D32-B2B683E9537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7F2FF90-652E-09CB-C14D-785996CCF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BCDEFDA-769E-556D-BC88-8F37DEBB4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06AC3B0-822A-E02C-5A3C-3909DDBE1CC8}"/>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6" name="Espaço Reservado para Rodapé 5">
            <a:extLst>
              <a:ext uri="{FF2B5EF4-FFF2-40B4-BE49-F238E27FC236}">
                <a16:creationId xmlns:a16="http://schemas.microsoft.com/office/drawing/2014/main" id="{BDBB7625-3BE6-0B4A-6EE6-565BDF399E6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8DF5053-D36D-F0EF-FF70-AF1350D13E9B}"/>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405485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64E925B-936C-D62D-E680-61C909DC1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0B16428-CFB0-721B-966E-FC1B831DB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3218EAB-1260-EAC2-7C31-EDBA849C4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024588CF-5746-EE9D-F90D-4D7A6B7AB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AEBC049-B99C-286D-BAC0-709C14D1B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745F0-D38A-43B8-B099-FA4A926155B2}" type="slidenum">
              <a:rPr lang="pt-BR" smtClean="0"/>
              <a:t>‹nº›</a:t>
            </a:fld>
            <a:endParaRPr lang="pt-BR"/>
          </a:p>
        </p:txBody>
      </p:sp>
    </p:spTree>
    <p:extLst>
      <p:ext uri="{BB962C8B-B14F-4D97-AF65-F5344CB8AC3E}">
        <p14:creationId xmlns:p14="http://schemas.microsoft.com/office/powerpoint/2010/main" val="167523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Fogos de artifício à noite&#10;&#10;Descrição gerada automaticamente">
            <a:extLst>
              <a:ext uri="{FF2B5EF4-FFF2-40B4-BE49-F238E27FC236}">
                <a16:creationId xmlns:a16="http://schemas.microsoft.com/office/drawing/2014/main" id="{AB06C4A3-0D86-73FE-9FEB-C8B823A07F0F}"/>
              </a:ext>
            </a:extLst>
          </p:cNvPr>
          <p:cNvPicPr>
            <a:picLocks noChangeAspect="1"/>
          </p:cNvPicPr>
          <p:nvPr/>
        </p:nvPicPr>
        <p:blipFill rotWithShape="1">
          <a:blip r:embed="rId2">
            <a:extLst>
              <a:ext uri="{28A0092B-C50C-407E-A947-70E740481C1C}">
                <a14:useLocalDpi xmlns:a14="http://schemas.microsoft.com/office/drawing/2010/main" val="0"/>
              </a:ext>
            </a:extLst>
          </a:blip>
          <a:srcRect l="5820" r="1196"/>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19" name="Freeform: Shape 11">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3">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4E1BED-8168-5119-2A43-DA5B01CC159C}"/>
              </a:ext>
            </a:extLst>
          </p:cNvPr>
          <p:cNvSpPr>
            <a:spLocks noGrp="1"/>
          </p:cNvSpPr>
          <p:nvPr>
            <p:ph type="ctrTitle"/>
          </p:nvPr>
        </p:nvSpPr>
        <p:spPr>
          <a:xfrm>
            <a:off x="7191207" y="1111065"/>
            <a:ext cx="4375151" cy="2665509"/>
          </a:xfrm>
        </p:spPr>
        <p:txBody>
          <a:bodyPr>
            <a:normAutofit fontScale="90000"/>
          </a:bodyPr>
          <a:lstStyle/>
          <a:p>
            <a:pPr algn="r"/>
            <a:r>
              <a:rPr lang="pt-BR" sz="5400" dirty="0">
                <a:solidFill>
                  <a:schemeClr val="bg1"/>
                </a:solidFill>
                <a:latin typeface="Constantia" panose="02030602050306030303" pitchFamily="18" charset="0"/>
              </a:rPr>
              <a:t>UFO </a:t>
            </a:r>
            <a:r>
              <a:rPr lang="pt-BR" sz="5400" dirty="0" err="1">
                <a:solidFill>
                  <a:schemeClr val="bg1"/>
                </a:solidFill>
                <a:latin typeface="Constantia" panose="02030602050306030303" pitchFamily="18" charset="0"/>
              </a:rPr>
              <a:t>Sightings</a:t>
            </a:r>
            <a:r>
              <a:rPr lang="pt-BR" sz="5400" dirty="0">
                <a:solidFill>
                  <a:schemeClr val="bg1"/>
                </a:solidFill>
                <a:latin typeface="Constantia" panose="02030602050306030303" pitchFamily="18" charset="0"/>
              </a:rPr>
              <a:t> – Análise de dados</a:t>
            </a:r>
          </a:p>
        </p:txBody>
      </p:sp>
      <p:sp>
        <p:nvSpPr>
          <p:cNvPr id="3" name="Subtítulo 2">
            <a:extLst>
              <a:ext uri="{FF2B5EF4-FFF2-40B4-BE49-F238E27FC236}">
                <a16:creationId xmlns:a16="http://schemas.microsoft.com/office/drawing/2014/main" id="{8B9BB34C-1E63-392A-2A25-AD12C6AD7C96}"/>
              </a:ext>
            </a:extLst>
          </p:cNvPr>
          <p:cNvSpPr>
            <a:spLocks noGrp="1"/>
          </p:cNvSpPr>
          <p:nvPr>
            <p:ph type="subTitle" idx="1"/>
          </p:nvPr>
        </p:nvSpPr>
        <p:spPr>
          <a:xfrm>
            <a:off x="6458686" y="4356921"/>
            <a:ext cx="5107672" cy="884538"/>
          </a:xfrm>
        </p:spPr>
        <p:txBody>
          <a:bodyPr>
            <a:normAutofit/>
          </a:bodyPr>
          <a:lstStyle/>
          <a:p>
            <a:pPr algn="r"/>
            <a:r>
              <a:rPr lang="pt-BR" sz="1800" dirty="0">
                <a:solidFill>
                  <a:schemeClr val="bg1"/>
                </a:solidFill>
                <a:latin typeface="Arial" panose="020B0604020202020204" pitchFamily="34" charset="0"/>
                <a:cs typeface="Arial" panose="020B0604020202020204" pitchFamily="34" charset="0"/>
              </a:rPr>
              <a:t>Análise e exploração de avistamentos de </a:t>
            </a:r>
            <a:r>
              <a:rPr lang="pt-BR" sz="1800" dirty="0" err="1">
                <a:solidFill>
                  <a:schemeClr val="bg1"/>
                </a:solidFill>
                <a:latin typeface="Arial" panose="020B0604020202020204" pitchFamily="34" charset="0"/>
                <a:cs typeface="Arial" panose="020B0604020202020204" pitchFamily="34" charset="0"/>
              </a:rPr>
              <a:t>OVNIs</a:t>
            </a:r>
            <a:endParaRPr lang="pt-BR" sz="1800" dirty="0">
              <a:solidFill>
                <a:schemeClr val="bg1"/>
              </a:solidFill>
              <a:latin typeface="Arial" panose="020B0604020202020204" pitchFamily="34" charset="0"/>
              <a:cs typeface="Arial" panose="020B0604020202020204" pitchFamily="34" charset="0"/>
            </a:endParaRPr>
          </a:p>
          <a:p>
            <a:pPr algn="r"/>
            <a:endParaRPr lang="pt-BR" dirty="0">
              <a:solidFill>
                <a:schemeClr val="bg1"/>
              </a:solidFill>
            </a:endParaRPr>
          </a:p>
        </p:txBody>
      </p:sp>
      <p:cxnSp>
        <p:nvCxnSpPr>
          <p:cNvPr id="7" name="Conector reto 6">
            <a:extLst>
              <a:ext uri="{FF2B5EF4-FFF2-40B4-BE49-F238E27FC236}">
                <a16:creationId xmlns:a16="http://schemas.microsoft.com/office/drawing/2014/main" id="{7AF3E92A-06D4-8EE6-DC89-4945595EBA28}"/>
              </a:ext>
            </a:extLst>
          </p:cNvPr>
          <p:cNvCxnSpPr>
            <a:cxnSpLocks/>
          </p:cNvCxnSpPr>
          <p:nvPr/>
        </p:nvCxnSpPr>
        <p:spPr>
          <a:xfrm>
            <a:off x="6249304" y="4769706"/>
            <a:ext cx="5470358" cy="0"/>
          </a:xfrm>
          <a:prstGeom prst="line">
            <a:avLst/>
          </a:prstGeom>
          <a:ln>
            <a:solidFill>
              <a:schemeClr val="bg1"/>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1228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962526" y="4796008"/>
            <a:ext cx="4967927" cy="1323439"/>
          </a:xfrm>
        </p:spPr>
        <p:txBody>
          <a:bodyPr anchor="t">
            <a:noAutofit/>
          </a:bodyPr>
          <a:lstStyle/>
          <a:p>
            <a:pPr algn="ctr"/>
            <a:r>
              <a:rPr lang="pt-BR" sz="3700" b="1" dirty="0">
                <a:solidFill>
                  <a:schemeClr val="bg1"/>
                </a:solidFill>
              </a:rPr>
              <a:t>Avistamentos no mundo</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26" y="184533"/>
            <a:ext cx="10363199" cy="4219167"/>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6261548" y="4921946"/>
            <a:ext cx="4593443" cy="1715747"/>
          </a:xfrm>
        </p:spPr>
        <p:txBody>
          <a:bodyPr>
            <a:normAutofit/>
          </a:bodyPr>
          <a:lstStyle/>
          <a:p>
            <a:r>
              <a:rPr lang="pt-BR" sz="2400" dirty="0">
                <a:solidFill>
                  <a:schemeClr val="bg1">
                    <a:alpha val="80000"/>
                  </a:schemeClr>
                </a:solidFill>
              </a:rPr>
              <a:t>Grande maioria na América do norte.</a:t>
            </a:r>
          </a:p>
          <a:p>
            <a:r>
              <a:rPr lang="pt-BR" sz="2400" dirty="0">
                <a:solidFill>
                  <a:schemeClr val="bg1">
                    <a:alpha val="80000"/>
                  </a:schemeClr>
                </a:solidFill>
              </a:rPr>
              <a:t>Maior parte dos avistamentos no hemisfério norte.</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177539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Autofit/>
          </a:bodyPr>
          <a:lstStyle/>
          <a:p>
            <a:pPr algn="ctr"/>
            <a:r>
              <a:rPr lang="pt-BR" sz="3700" b="1" dirty="0">
                <a:solidFill>
                  <a:schemeClr val="bg1"/>
                </a:solidFill>
              </a:rPr>
              <a:t>Avistamentos no mundo</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827" y="1404489"/>
            <a:ext cx="6275035" cy="4238328"/>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pt-BR" sz="2400" dirty="0">
                <a:solidFill>
                  <a:schemeClr val="bg1">
                    <a:alpha val="80000"/>
                  </a:schemeClr>
                </a:solidFill>
              </a:rPr>
              <a:t>92% nos Estados Unidos.</a:t>
            </a:r>
          </a:p>
          <a:p>
            <a:r>
              <a:rPr lang="pt-BR" sz="2400" dirty="0">
                <a:solidFill>
                  <a:schemeClr val="bg1">
                    <a:alpha val="80000"/>
                  </a:schemeClr>
                </a:solidFill>
              </a:rPr>
              <a:t>4,2% no Canada.</a:t>
            </a:r>
          </a:p>
          <a:p>
            <a:r>
              <a:rPr lang="pt-BR" sz="2400" dirty="0">
                <a:solidFill>
                  <a:schemeClr val="bg1">
                    <a:alpha val="80000"/>
                  </a:schemeClr>
                </a:solidFill>
              </a:rPr>
              <a:t>2,7% no Reino Unido.</a:t>
            </a:r>
          </a:p>
          <a:p>
            <a:r>
              <a:rPr lang="pt-BR" sz="2400" dirty="0">
                <a:solidFill>
                  <a:schemeClr val="bg1">
                    <a:alpha val="80000"/>
                  </a:schemeClr>
                </a:solidFill>
              </a:rPr>
              <a:t>0.8% na Australia.</a:t>
            </a:r>
          </a:p>
          <a:p>
            <a:r>
              <a:rPr lang="pt-BR" sz="2400" dirty="0">
                <a:solidFill>
                  <a:schemeClr val="bg1">
                    <a:alpha val="80000"/>
                  </a:schemeClr>
                </a:solidFill>
              </a:rPr>
              <a:t>0,1% na Alemanha.</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326642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Autofit/>
          </a:bodyPr>
          <a:lstStyle/>
          <a:p>
            <a:pPr algn="ctr"/>
            <a:r>
              <a:rPr lang="pt-BR" sz="3700" b="1" dirty="0">
                <a:solidFill>
                  <a:schemeClr val="bg1"/>
                </a:solidFill>
              </a:rPr>
              <a:t>Avistamentos no mundo</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827" y="1404489"/>
            <a:ext cx="6275035" cy="4238328"/>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069221"/>
            <a:ext cx="4593443" cy="2752263"/>
          </a:xfrm>
        </p:spPr>
        <p:txBody>
          <a:bodyPr>
            <a:normAutofit/>
          </a:bodyPr>
          <a:lstStyle/>
          <a:p>
            <a:pPr marL="0" indent="0">
              <a:buNone/>
            </a:pPr>
            <a:r>
              <a:rPr lang="pt-BR" sz="2400" dirty="0">
                <a:solidFill>
                  <a:schemeClr val="bg1">
                    <a:alpha val="80000"/>
                  </a:schemeClr>
                </a:solidFill>
              </a:rPr>
              <a:t>“Cerca de dois terços dos americanos (65%) dizem que seu melhor palpite é que existe vida inteligente em outros planetas, de acordo com uma pesquisa do </a:t>
            </a:r>
            <a:r>
              <a:rPr lang="pt-BR" sz="2400" dirty="0" err="1">
                <a:solidFill>
                  <a:schemeClr val="bg1">
                    <a:alpha val="80000"/>
                  </a:schemeClr>
                </a:solidFill>
              </a:rPr>
              <a:t>Pew</a:t>
            </a:r>
            <a:r>
              <a:rPr lang="pt-BR" sz="2400" dirty="0">
                <a:solidFill>
                  <a:schemeClr val="bg1">
                    <a:alpha val="80000"/>
                  </a:schemeClr>
                </a:solidFill>
              </a:rPr>
              <a:t> </a:t>
            </a:r>
            <a:r>
              <a:rPr lang="pt-BR" sz="2400" dirty="0" err="1">
                <a:solidFill>
                  <a:schemeClr val="bg1">
                    <a:alpha val="80000"/>
                  </a:schemeClr>
                </a:solidFill>
              </a:rPr>
              <a:t>Research</a:t>
            </a:r>
            <a:r>
              <a:rPr lang="pt-BR" sz="2400" dirty="0">
                <a:solidFill>
                  <a:schemeClr val="bg1">
                    <a:alpha val="80000"/>
                  </a:schemeClr>
                </a:solidFill>
              </a:rPr>
              <a:t> Center realizada pouco antes do lançamento da avaliação do governo. “</a:t>
            </a:r>
            <a:endParaRPr lang="en-US" sz="2400" dirty="0">
              <a:solidFill>
                <a:schemeClr val="bg1">
                  <a:alpha val="80000"/>
                </a:schemeClr>
              </a:solidFill>
            </a:endParaRP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pic>
        <p:nvPicPr>
          <p:cNvPr id="5" name="Imagem 4" descr="Código QR&#10;&#10;Descrição gerada automaticamente">
            <a:extLst>
              <a:ext uri="{FF2B5EF4-FFF2-40B4-BE49-F238E27FC236}">
                <a16:creationId xmlns:a16="http://schemas.microsoft.com/office/drawing/2014/main" id="{1239910E-01EF-34D4-7A3D-4C3B0951E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015" y="5509346"/>
            <a:ext cx="1220202" cy="1220202"/>
          </a:xfrm>
          <a:prstGeom prst="rect">
            <a:avLst/>
          </a:prstGeom>
        </p:spPr>
      </p:pic>
    </p:spTree>
    <p:extLst>
      <p:ext uri="{BB962C8B-B14F-4D97-AF65-F5344CB8AC3E}">
        <p14:creationId xmlns:p14="http://schemas.microsoft.com/office/powerpoint/2010/main" val="144384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962526" y="4796008"/>
            <a:ext cx="4967927" cy="1323439"/>
          </a:xfrm>
        </p:spPr>
        <p:txBody>
          <a:bodyPr anchor="t">
            <a:noAutofit/>
          </a:bodyPr>
          <a:lstStyle/>
          <a:p>
            <a:pPr algn="ctr"/>
            <a:r>
              <a:rPr lang="pt-BR" sz="3700" b="1" dirty="0">
                <a:solidFill>
                  <a:schemeClr val="bg1"/>
                </a:solidFill>
              </a:rPr>
              <a:t>Avistamentos nos</a:t>
            </a:r>
            <a:br>
              <a:rPr lang="pt-BR" sz="3700" b="1" dirty="0">
                <a:solidFill>
                  <a:schemeClr val="bg1"/>
                </a:solidFill>
              </a:rPr>
            </a:br>
            <a:r>
              <a:rPr lang="pt-BR" sz="3700" b="1" dirty="0">
                <a:solidFill>
                  <a:schemeClr val="bg1"/>
                </a:solidFill>
              </a:rPr>
              <a:t>Estados Unidos</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30379" y="159973"/>
            <a:ext cx="7331242" cy="4219167"/>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6261548" y="4921946"/>
            <a:ext cx="4593443" cy="1715747"/>
          </a:xfrm>
        </p:spPr>
        <p:txBody>
          <a:bodyPr>
            <a:normAutofit/>
          </a:bodyPr>
          <a:lstStyle/>
          <a:p>
            <a:r>
              <a:rPr lang="en-US" sz="2400" dirty="0">
                <a:solidFill>
                  <a:schemeClr val="bg1">
                    <a:alpha val="80000"/>
                  </a:schemeClr>
                </a:solidFill>
              </a:rPr>
              <a:t>Grande </a:t>
            </a:r>
            <a:r>
              <a:rPr lang="en-US" sz="2400" dirty="0" err="1">
                <a:solidFill>
                  <a:schemeClr val="bg1">
                    <a:alpha val="80000"/>
                  </a:schemeClr>
                </a:solidFill>
              </a:rPr>
              <a:t>maioria</a:t>
            </a:r>
            <a:r>
              <a:rPr lang="en-US" sz="2400" dirty="0">
                <a:solidFill>
                  <a:schemeClr val="bg1">
                    <a:alpha val="80000"/>
                  </a:schemeClr>
                </a:solidFill>
              </a:rPr>
              <a:t> </a:t>
            </a:r>
            <a:r>
              <a:rPr lang="en-US" sz="2400" dirty="0" err="1">
                <a:solidFill>
                  <a:schemeClr val="bg1">
                    <a:alpha val="80000"/>
                  </a:schemeClr>
                </a:solidFill>
              </a:rPr>
              <a:t>na</a:t>
            </a:r>
            <a:r>
              <a:rPr lang="en-US" sz="2400" dirty="0">
                <a:solidFill>
                  <a:schemeClr val="bg1">
                    <a:alpha val="80000"/>
                  </a:schemeClr>
                </a:solidFill>
              </a:rPr>
              <a:t> </a:t>
            </a:r>
            <a:r>
              <a:rPr lang="en-US" sz="2400" dirty="0" err="1">
                <a:solidFill>
                  <a:schemeClr val="bg1">
                    <a:alpha val="80000"/>
                  </a:schemeClr>
                </a:solidFill>
              </a:rPr>
              <a:t>parte</a:t>
            </a:r>
            <a:r>
              <a:rPr lang="en-US" sz="2400" dirty="0">
                <a:solidFill>
                  <a:schemeClr val="bg1">
                    <a:alpha val="80000"/>
                  </a:schemeClr>
                </a:solidFill>
              </a:rPr>
              <a:t> </a:t>
            </a:r>
            <a:r>
              <a:rPr lang="en-US" sz="2400" dirty="0" err="1">
                <a:solidFill>
                  <a:schemeClr val="bg1">
                    <a:alpha val="80000"/>
                  </a:schemeClr>
                </a:solidFill>
              </a:rPr>
              <a:t>leste</a:t>
            </a:r>
            <a:r>
              <a:rPr lang="en-US" sz="2400" dirty="0">
                <a:solidFill>
                  <a:schemeClr val="bg1">
                    <a:alpha val="80000"/>
                  </a:schemeClr>
                </a:solidFill>
              </a:rPr>
              <a:t> do </a:t>
            </a:r>
            <a:r>
              <a:rPr lang="en-US" sz="2400" dirty="0" err="1">
                <a:solidFill>
                  <a:schemeClr val="bg1">
                    <a:alpha val="80000"/>
                  </a:schemeClr>
                </a:solidFill>
              </a:rPr>
              <a:t>país</a:t>
            </a:r>
            <a:r>
              <a:rPr lang="en-US" sz="2400" dirty="0">
                <a:solidFill>
                  <a:schemeClr val="bg1">
                    <a:alpha val="80000"/>
                  </a:schemeClr>
                </a:solidFill>
              </a:rPr>
              <a:t>.</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352189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Autofit/>
          </a:bodyPr>
          <a:lstStyle/>
          <a:p>
            <a:pPr algn="ctr"/>
            <a:r>
              <a:rPr lang="pt-BR" sz="3700" b="1" dirty="0">
                <a:solidFill>
                  <a:schemeClr val="bg1"/>
                </a:solidFill>
              </a:rPr>
              <a:t>Avistamentos nos</a:t>
            </a:r>
            <a:br>
              <a:rPr lang="pt-BR" sz="3700" b="1" dirty="0">
                <a:solidFill>
                  <a:schemeClr val="bg1"/>
                </a:solidFill>
              </a:rPr>
            </a:br>
            <a:r>
              <a:rPr lang="pt-BR" sz="3700" b="1" dirty="0">
                <a:solidFill>
                  <a:schemeClr val="bg1"/>
                </a:solidFill>
              </a:rPr>
              <a:t>Estados Unidos</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8701" y="1331336"/>
            <a:ext cx="6579969" cy="4259496"/>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en-US" sz="2400" dirty="0">
                <a:solidFill>
                  <a:schemeClr val="bg1">
                    <a:alpha val="80000"/>
                  </a:schemeClr>
                </a:solidFill>
              </a:rPr>
              <a:t>California com 13% dos </a:t>
            </a:r>
            <a:r>
              <a:rPr lang="en-US" sz="2400" dirty="0" err="1">
                <a:solidFill>
                  <a:schemeClr val="bg1">
                    <a:alpha val="80000"/>
                  </a:schemeClr>
                </a:solidFill>
              </a:rPr>
              <a:t>avistamentos</a:t>
            </a:r>
            <a:endParaRPr lang="en-US" sz="2400" dirty="0">
              <a:solidFill>
                <a:schemeClr val="bg1">
                  <a:alpha val="80000"/>
                </a:schemeClr>
              </a:solidFill>
            </a:endParaRPr>
          </a:p>
          <a:p>
            <a:r>
              <a:rPr lang="en-US" sz="2400" dirty="0" err="1">
                <a:solidFill>
                  <a:schemeClr val="bg1">
                    <a:alpha val="80000"/>
                  </a:schemeClr>
                </a:solidFill>
              </a:rPr>
              <a:t>Os</a:t>
            </a:r>
            <a:r>
              <a:rPr lang="en-US" sz="2400" dirty="0">
                <a:solidFill>
                  <a:schemeClr val="bg1">
                    <a:alpha val="80000"/>
                  </a:schemeClr>
                </a:solidFill>
              </a:rPr>
              <a:t> </a:t>
            </a:r>
            <a:r>
              <a:rPr lang="en-US" sz="2400" dirty="0" err="1">
                <a:solidFill>
                  <a:schemeClr val="bg1">
                    <a:alpha val="80000"/>
                  </a:schemeClr>
                </a:solidFill>
              </a:rPr>
              <a:t>estados</a:t>
            </a:r>
            <a:r>
              <a:rPr lang="en-US" sz="2400" dirty="0">
                <a:solidFill>
                  <a:schemeClr val="bg1">
                    <a:alpha val="80000"/>
                  </a:schemeClr>
                </a:solidFill>
              </a:rPr>
              <a:t> com </a:t>
            </a:r>
            <a:r>
              <a:rPr lang="en-US" sz="2400" dirty="0" err="1">
                <a:solidFill>
                  <a:schemeClr val="bg1">
                    <a:alpha val="80000"/>
                  </a:schemeClr>
                </a:solidFill>
              </a:rPr>
              <a:t>mais</a:t>
            </a:r>
            <a:r>
              <a:rPr lang="en-US" sz="2400" dirty="0">
                <a:solidFill>
                  <a:schemeClr val="bg1">
                    <a:alpha val="80000"/>
                  </a:schemeClr>
                </a:solidFill>
              </a:rPr>
              <a:t> </a:t>
            </a:r>
            <a:r>
              <a:rPr lang="en-US" sz="2400" dirty="0" err="1">
                <a:solidFill>
                  <a:schemeClr val="bg1">
                    <a:alpha val="80000"/>
                  </a:schemeClr>
                </a:solidFill>
              </a:rPr>
              <a:t>avistamentos</a:t>
            </a:r>
            <a:r>
              <a:rPr lang="en-US" sz="2400" dirty="0">
                <a:solidFill>
                  <a:schemeClr val="bg1">
                    <a:alpha val="80000"/>
                  </a:schemeClr>
                </a:solidFill>
              </a:rPr>
              <a:t> </a:t>
            </a:r>
            <a:r>
              <a:rPr lang="en-US" sz="2400" dirty="0" err="1">
                <a:solidFill>
                  <a:schemeClr val="bg1">
                    <a:alpha val="80000"/>
                  </a:schemeClr>
                </a:solidFill>
              </a:rPr>
              <a:t>são</a:t>
            </a:r>
            <a:r>
              <a:rPr lang="en-US" sz="2400" dirty="0">
                <a:solidFill>
                  <a:schemeClr val="bg1">
                    <a:alpha val="80000"/>
                  </a:schemeClr>
                </a:solidFill>
              </a:rPr>
              <a:t> de </a:t>
            </a:r>
            <a:r>
              <a:rPr lang="en-US" sz="2400" dirty="0" err="1">
                <a:solidFill>
                  <a:schemeClr val="bg1">
                    <a:alpha val="80000"/>
                  </a:schemeClr>
                </a:solidFill>
              </a:rPr>
              <a:t>clima</a:t>
            </a:r>
            <a:r>
              <a:rPr lang="en-US" sz="2400" dirty="0">
                <a:solidFill>
                  <a:schemeClr val="bg1">
                    <a:alpha val="80000"/>
                  </a:schemeClr>
                </a:solidFill>
              </a:rPr>
              <a:t> </a:t>
            </a:r>
            <a:r>
              <a:rPr lang="en-US" sz="2400" dirty="0" err="1">
                <a:solidFill>
                  <a:schemeClr val="bg1">
                    <a:alpha val="80000"/>
                  </a:schemeClr>
                </a:solidFill>
              </a:rPr>
              <a:t>quente</a:t>
            </a:r>
            <a:r>
              <a:rPr lang="en-US" sz="2400" dirty="0">
                <a:solidFill>
                  <a:schemeClr val="bg1">
                    <a:alpha val="80000"/>
                  </a:schemeClr>
                </a:solidFill>
              </a:rPr>
              <a:t> </a:t>
            </a:r>
            <a:r>
              <a:rPr lang="en-US" sz="2400" dirty="0" err="1">
                <a:solidFill>
                  <a:schemeClr val="bg1">
                    <a:alpha val="80000"/>
                  </a:schemeClr>
                </a:solidFill>
              </a:rPr>
              <a:t>ou</a:t>
            </a:r>
            <a:r>
              <a:rPr lang="en-US" sz="2400" dirty="0">
                <a:solidFill>
                  <a:schemeClr val="bg1">
                    <a:alpha val="80000"/>
                  </a:schemeClr>
                </a:solidFill>
              </a:rPr>
              <a:t> </a:t>
            </a:r>
            <a:r>
              <a:rPr lang="en-US" sz="2400" dirty="0" err="1">
                <a:solidFill>
                  <a:schemeClr val="bg1">
                    <a:alpha val="80000"/>
                  </a:schemeClr>
                </a:solidFill>
              </a:rPr>
              <a:t>oceânico</a:t>
            </a:r>
            <a:r>
              <a:rPr lang="en-US" sz="2400" dirty="0">
                <a:solidFill>
                  <a:schemeClr val="bg1">
                    <a:alpha val="80000"/>
                  </a:schemeClr>
                </a:solidFill>
              </a:rPr>
              <a:t>.</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317414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7">
            <a:extLst>
              <a:ext uri="{FF2B5EF4-FFF2-40B4-BE49-F238E27FC236}">
                <a16:creationId xmlns:a16="http://schemas.microsoft.com/office/drawing/2014/main" id="{3E237F72-D370-DB27-4324-78ED0A05E4CF}"/>
              </a:ext>
            </a:extLst>
          </p:cNvPr>
          <p:cNvSpPr>
            <a:spLocks noGrp="1"/>
          </p:cNvSpPr>
          <p:nvPr>
            <p:ph type="title"/>
          </p:nvPr>
        </p:nvSpPr>
        <p:spPr>
          <a:xfrm>
            <a:off x="3900487" y="582559"/>
            <a:ext cx="4391025" cy="1323439"/>
          </a:xfrm>
        </p:spPr>
        <p:txBody>
          <a:bodyPr anchor="t">
            <a:normAutofit/>
          </a:bodyPr>
          <a:lstStyle/>
          <a:p>
            <a:r>
              <a:rPr lang="pt-BR" sz="4000" dirty="0">
                <a:solidFill>
                  <a:schemeClr val="bg1"/>
                </a:solidFill>
                <a:latin typeface="Constantia" panose="02030602050306030303" pitchFamily="18" charset="0"/>
              </a:rPr>
              <a:t>UFO </a:t>
            </a:r>
            <a:r>
              <a:rPr lang="pt-BR" dirty="0" err="1">
                <a:solidFill>
                  <a:schemeClr val="bg1"/>
                </a:solidFill>
                <a:latin typeface="Constantia" panose="02030602050306030303" pitchFamily="18" charset="0"/>
              </a:rPr>
              <a:t>Sightings</a:t>
            </a:r>
            <a:endParaRPr lang="pt-BR" dirty="0">
              <a:solidFill>
                <a:schemeClr val="bg1"/>
              </a:solidFill>
            </a:endParaRPr>
          </a:p>
        </p:txBody>
      </p:sp>
      <p:pic>
        <p:nvPicPr>
          <p:cNvPr id="11" name="Imagem 10">
            <a:extLst>
              <a:ext uri="{FF2B5EF4-FFF2-40B4-BE49-F238E27FC236}">
                <a16:creationId xmlns:a16="http://schemas.microsoft.com/office/drawing/2014/main" id="{E89453C3-FE3E-D6AC-BC7C-F1E1B7B02A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69844" y="2395309"/>
            <a:ext cx="3002628" cy="3002628"/>
          </a:xfrm>
          <a:prstGeom prst="rect">
            <a:avLst/>
          </a:prstGeom>
        </p:spPr>
      </p:pic>
      <p:sp>
        <p:nvSpPr>
          <p:cNvPr id="17" name="Retângulo: Cantos Arredondados 16">
            <a:extLst>
              <a:ext uri="{FF2B5EF4-FFF2-40B4-BE49-F238E27FC236}">
                <a16:creationId xmlns:a16="http://schemas.microsoft.com/office/drawing/2014/main" id="{AD62BC6A-C09B-F6FB-30FA-60413470919C}"/>
              </a:ext>
            </a:extLst>
          </p:cNvPr>
          <p:cNvSpPr/>
          <p:nvPr/>
        </p:nvSpPr>
        <p:spPr>
          <a:xfrm>
            <a:off x="4116242" y="2238220"/>
            <a:ext cx="3336506" cy="3332410"/>
          </a:xfrm>
          <a:prstGeom prst="roundRect">
            <a:avLst/>
          </a:prstGeom>
          <a:noFill/>
          <a:ln w="762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558F05A6-5F0A-0989-43D7-49077FB51FFD}"/>
              </a:ext>
            </a:extLst>
          </p:cNvPr>
          <p:cNvSpPr>
            <a:spLocks noGrp="1"/>
          </p:cNvSpPr>
          <p:nvPr>
            <p:ph idx="1"/>
          </p:nvPr>
        </p:nvSpPr>
        <p:spPr>
          <a:xfrm>
            <a:off x="4224763" y="1891987"/>
            <a:ext cx="2851484" cy="612775"/>
          </a:xfrm>
        </p:spPr>
        <p:txBody>
          <a:bodyPr/>
          <a:lstStyle/>
          <a:p>
            <a:pPr marL="0" indent="0" algn="ctr">
              <a:buNone/>
            </a:pPr>
            <a:r>
              <a:rPr lang="pt-BR" dirty="0" err="1">
                <a:solidFill>
                  <a:schemeClr val="bg1"/>
                </a:solidFill>
              </a:rPr>
              <a:t>Github</a:t>
            </a:r>
            <a:endParaRPr lang="pt-BR" dirty="0">
              <a:solidFill>
                <a:schemeClr val="bg1"/>
              </a:solidFill>
            </a:endParaRPr>
          </a:p>
        </p:txBody>
      </p:sp>
      <p:pic>
        <p:nvPicPr>
          <p:cNvPr id="8" name="Imagem 7">
            <a:extLst>
              <a:ext uri="{FF2B5EF4-FFF2-40B4-BE49-F238E27FC236}">
                <a16:creationId xmlns:a16="http://schemas.microsoft.com/office/drawing/2014/main" id="{9889B25E-07FD-ECCB-7FC0-ECB91724EE97}"/>
              </a:ext>
            </a:extLst>
          </p:cNvPr>
          <p:cNvPicPr>
            <a:picLocks noChangeAspect="1"/>
          </p:cNvPicPr>
          <p:nvPr/>
        </p:nvPicPr>
        <p:blipFill>
          <a:blip r:embed="rId3"/>
          <a:stretch>
            <a:fillRect/>
          </a:stretch>
        </p:blipFill>
        <p:spPr>
          <a:xfrm>
            <a:off x="6306676" y="1945866"/>
            <a:ext cx="466725" cy="409575"/>
          </a:xfrm>
          <a:prstGeom prst="rect">
            <a:avLst/>
          </a:prstGeom>
        </p:spPr>
      </p:pic>
    </p:spTree>
    <p:extLst>
      <p:ext uri="{BB962C8B-B14F-4D97-AF65-F5344CB8AC3E}">
        <p14:creationId xmlns:p14="http://schemas.microsoft.com/office/powerpoint/2010/main" val="226839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7">
            <a:extLst>
              <a:ext uri="{FF2B5EF4-FFF2-40B4-BE49-F238E27FC236}">
                <a16:creationId xmlns:a16="http://schemas.microsoft.com/office/drawing/2014/main" id="{3E237F72-D370-DB27-4324-78ED0A05E4CF}"/>
              </a:ext>
            </a:extLst>
          </p:cNvPr>
          <p:cNvSpPr>
            <a:spLocks noGrp="1"/>
          </p:cNvSpPr>
          <p:nvPr>
            <p:ph type="title"/>
          </p:nvPr>
        </p:nvSpPr>
        <p:spPr>
          <a:xfrm>
            <a:off x="838200" y="1593626"/>
            <a:ext cx="4391025" cy="1323439"/>
          </a:xfrm>
        </p:spPr>
        <p:txBody>
          <a:bodyPr anchor="t">
            <a:normAutofit/>
          </a:bodyPr>
          <a:lstStyle/>
          <a:p>
            <a:r>
              <a:rPr lang="pt-BR" sz="4000" dirty="0">
                <a:solidFill>
                  <a:schemeClr val="bg1"/>
                </a:solidFill>
                <a:latin typeface="Constantia" panose="02030602050306030303" pitchFamily="18" charset="0"/>
              </a:rPr>
              <a:t>UFO </a:t>
            </a:r>
            <a:r>
              <a:rPr lang="pt-BR" dirty="0" err="1">
                <a:solidFill>
                  <a:schemeClr val="bg1"/>
                </a:solidFill>
                <a:latin typeface="Constantia" panose="02030602050306030303" pitchFamily="18" charset="0"/>
              </a:rPr>
              <a:t>Sightings</a:t>
            </a:r>
            <a:endParaRPr lang="pt-BR" dirty="0">
              <a:solidFill>
                <a:schemeClr val="bg1"/>
              </a:solidFill>
            </a:endParaRPr>
          </a:p>
        </p:txBody>
      </p:sp>
      <p:pic>
        <p:nvPicPr>
          <p:cNvPr id="11" name="Imagem 10" descr="Código QR&#10;&#10;Descrição gerada automaticamente">
            <a:extLst>
              <a:ext uri="{FF2B5EF4-FFF2-40B4-BE49-F238E27FC236}">
                <a16:creationId xmlns:a16="http://schemas.microsoft.com/office/drawing/2014/main" id="{E89453C3-FE3E-D6AC-BC7C-F1E1B7B02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337" y="1768881"/>
            <a:ext cx="3320237" cy="3320237"/>
          </a:xfrm>
          <a:prstGeom prst="rect">
            <a:avLst/>
          </a:prstGeom>
        </p:spPr>
      </p:pic>
      <p:sp>
        <p:nvSpPr>
          <p:cNvPr id="17" name="Retângulo: Cantos Arredondados 16">
            <a:extLst>
              <a:ext uri="{FF2B5EF4-FFF2-40B4-BE49-F238E27FC236}">
                <a16:creationId xmlns:a16="http://schemas.microsoft.com/office/drawing/2014/main" id="{AD62BC6A-C09B-F6FB-30FA-60413470919C}"/>
              </a:ext>
            </a:extLst>
          </p:cNvPr>
          <p:cNvSpPr/>
          <p:nvPr/>
        </p:nvSpPr>
        <p:spPr>
          <a:xfrm>
            <a:off x="7042736" y="1540362"/>
            <a:ext cx="3689432" cy="3721449"/>
          </a:xfrm>
          <a:prstGeom prst="roundRect">
            <a:avLst/>
          </a:prstGeom>
          <a:noFill/>
          <a:ln w="762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ontent Placeholder 11">
            <a:extLst>
              <a:ext uri="{FF2B5EF4-FFF2-40B4-BE49-F238E27FC236}">
                <a16:creationId xmlns:a16="http://schemas.microsoft.com/office/drawing/2014/main" id="{360A2D65-E63E-7814-1EF3-5E60612D0F06}"/>
              </a:ext>
            </a:extLst>
          </p:cNvPr>
          <p:cNvSpPr>
            <a:spLocks noGrp="1"/>
          </p:cNvSpPr>
          <p:nvPr>
            <p:ph idx="1"/>
          </p:nvPr>
        </p:nvSpPr>
        <p:spPr>
          <a:xfrm>
            <a:off x="838200" y="2646947"/>
            <a:ext cx="4744454" cy="3384884"/>
          </a:xfrm>
        </p:spPr>
        <p:txBody>
          <a:bodyPr>
            <a:noAutofit/>
          </a:bodyPr>
          <a:lstStyle/>
          <a:p>
            <a:pPr marL="0" indent="0">
              <a:buNone/>
            </a:pPr>
            <a:r>
              <a:rPr lang="pt-BR" sz="2400" dirty="0">
                <a:solidFill>
                  <a:schemeClr val="bg1">
                    <a:alpha val="80000"/>
                  </a:schemeClr>
                </a:solidFill>
              </a:rPr>
              <a:t>O </a:t>
            </a:r>
            <a:r>
              <a:rPr lang="pt-BR" sz="2400" dirty="0" err="1">
                <a:solidFill>
                  <a:schemeClr val="bg1">
                    <a:alpha val="80000"/>
                  </a:schemeClr>
                </a:solidFill>
              </a:rPr>
              <a:t>dataset</a:t>
            </a:r>
            <a:r>
              <a:rPr lang="pt-BR" sz="2400" dirty="0">
                <a:solidFill>
                  <a:schemeClr val="bg1">
                    <a:alpha val="80000"/>
                  </a:schemeClr>
                </a:solidFill>
              </a:rPr>
              <a:t> UFO </a:t>
            </a:r>
            <a:r>
              <a:rPr lang="pt-BR" sz="2400" dirty="0" err="1">
                <a:solidFill>
                  <a:schemeClr val="bg1">
                    <a:alpha val="80000"/>
                  </a:schemeClr>
                </a:solidFill>
              </a:rPr>
              <a:t>Sightings</a:t>
            </a:r>
            <a:r>
              <a:rPr lang="pt-BR" sz="2400" dirty="0">
                <a:solidFill>
                  <a:schemeClr val="bg1">
                    <a:alpha val="80000"/>
                  </a:schemeClr>
                </a:solidFill>
              </a:rPr>
              <a:t> disponível no </a:t>
            </a:r>
            <a:r>
              <a:rPr lang="pt-BR" sz="2400" dirty="0" err="1">
                <a:solidFill>
                  <a:schemeClr val="bg1">
                    <a:alpha val="80000"/>
                  </a:schemeClr>
                </a:solidFill>
              </a:rPr>
              <a:t>Kaggle</a:t>
            </a:r>
            <a:r>
              <a:rPr lang="pt-BR" sz="2400" dirty="0">
                <a:solidFill>
                  <a:schemeClr val="bg1">
                    <a:alpha val="80000"/>
                  </a:schemeClr>
                </a:solidFill>
              </a:rPr>
              <a:t> é uma rica fonte de dados sobre avistamentos de </a:t>
            </a:r>
            <a:r>
              <a:rPr lang="pt-BR" sz="2400" dirty="0" err="1">
                <a:solidFill>
                  <a:schemeClr val="bg1">
                    <a:alpha val="80000"/>
                  </a:schemeClr>
                </a:solidFill>
              </a:rPr>
              <a:t>OVNIs</a:t>
            </a:r>
            <a:r>
              <a:rPr lang="pt-BR" sz="2400" dirty="0">
                <a:solidFill>
                  <a:schemeClr val="bg1">
                    <a:alpha val="80000"/>
                  </a:schemeClr>
                </a:solidFill>
              </a:rPr>
              <a:t>, contendo informações desde 1920. Coletados de diversas fontes, esses dados incluem detalhes como data, hora, localização geográfica, formato dos objetos avistados e descrições detalhadas das ocorrências.</a:t>
            </a:r>
            <a:endParaRPr lang="en-US" sz="2400" dirty="0">
              <a:solidFill>
                <a:schemeClr val="bg1">
                  <a:alpha val="80000"/>
                </a:schemeClr>
              </a:solidFill>
            </a:endParaRPr>
          </a:p>
        </p:txBody>
      </p:sp>
    </p:spTree>
    <p:extLst>
      <p:ext uri="{BB962C8B-B14F-4D97-AF65-F5344CB8AC3E}">
        <p14:creationId xmlns:p14="http://schemas.microsoft.com/office/powerpoint/2010/main" val="78166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391025" cy="1323439"/>
          </a:xfrm>
        </p:spPr>
        <p:txBody>
          <a:bodyPr anchor="t">
            <a:normAutofit/>
          </a:bodyPr>
          <a:lstStyle/>
          <a:p>
            <a:r>
              <a:rPr lang="pt-BR" sz="3700" dirty="0">
                <a:solidFill>
                  <a:schemeClr val="bg1"/>
                </a:solidFill>
              </a:rPr>
              <a:t>Avistamentos por ano</a:t>
            </a:r>
            <a:br>
              <a:rPr lang="pt-BR" sz="3700" dirty="0">
                <a:solidFill>
                  <a:schemeClr val="bg1"/>
                </a:solidFill>
              </a:rPr>
            </a:br>
            <a:endParaRPr lang="pt-BR" sz="3700" dirty="0">
              <a:solidFill>
                <a:schemeClr val="bg1"/>
              </a:solidFill>
            </a:endParaRPr>
          </a:p>
        </p:txBody>
      </p:sp>
      <p:pic>
        <p:nvPicPr>
          <p:cNvPr id="10" name="Imagem 9" descr="Interface gráfica do usuário, Aplicativo, Tabela, Excel&#10;&#10;Descrição gerada automaticamente">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83" y="1217676"/>
            <a:ext cx="6422244" cy="4422647"/>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164742"/>
            <a:ext cx="4593443" cy="2454300"/>
          </a:xfrm>
        </p:spPr>
        <p:txBody>
          <a:bodyPr>
            <a:normAutofit/>
          </a:bodyPr>
          <a:lstStyle/>
          <a:p>
            <a:r>
              <a:rPr lang="en-US" sz="2400" dirty="0">
                <a:solidFill>
                  <a:schemeClr val="bg1">
                    <a:alpha val="80000"/>
                  </a:schemeClr>
                </a:solidFill>
              </a:rPr>
              <a:t>Mais </a:t>
            </a:r>
            <a:r>
              <a:rPr lang="pt-BR" sz="2400" dirty="0">
                <a:solidFill>
                  <a:schemeClr val="bg1">
                    <a:alpha val="80000"/>
                  </a:schemeClr>
                </a:solidFill>
              </a:rPr>
              <a:t>avistamentos</a:t>
            </a:r>
            <a:r>
              <a:rPr lang="en-US" sz="2400" dirty="0">
                <a:solidFill>
                  <a:schemeClr val="bg1">
                    <a:alpha val="80000"/>
                  </a:schemeClr>
                </a:solidFill>
              </a:rPr>
              <a:t> de OVNIs </a:t>
            </a:r>
            <a:r>
              <a:rPr lang="en-US" sz="2400" dirty="0" err="1">
                <a:solidFill>
                  <a:schemeClr val="bg1">
                    <a:alpha val="80000"/>
                  </a:schemeClr>
                </a:solidFill>
              </a:rPr>
              <a:t>na</a:t>
            </a:r>
            <a:r>
              <a:rPr lang="en-US" sz="2400" dirty="0">
                <a:solidFill>
                  <a:schemeClr val="bg1">
                    <a:alpha val="80000"/>
                  </a:schemeClr>
                </a:solidFill>
              </a:rPr>
              <a:t> </a:t>
            </a:r>
            <a:r>
              <a:rPr lang="pt-BR" sz="2400" dirty="0">
                <a:solidFill>
                  <a:schemeClr val="bg1">
                    <a:alpha val="80000"/>
                  </a:schemeClr>
                </a:solidFill>
              </a:rPr>
              <a:t>atualidade.</a:t>
            </a:r>
          </a:p>
          <a:p>
            <a:r>
              <a:rPr lang="pt-BR" sz="2400" dirty="0">
                <a:solidFill>
                  <a:schemeClr val="bg1">
                    <a:alpha val="80000"/>
                  </a:schemeClr>
                </a:solidFill>
              </a:rPr>
              <a:t>Maior quantidade de avistamentos em 2012.</a:t>
            </a:r>
          </a:p>
          <a:p>
            <a:pPr marL="0" indent="0">
              <a:buNone/>
            </a:pPr>
            <a:endParaRPr lang="pt-BR" sz="2400" dirty="0">
              <a:solidFill>
                <a:schemeClr val="bg1">
                  <a:alpha val="80000"/>
                </a:schemeClr>
              </a:solidFill>
            </a:endParaRPr>
          </a:p>
          <a:p>
            <a:endParaRPr lang="en-US" sz="2400" dirty="0">
              <a:solidFill>
                <a:schemeClr val="bg1">
                  <a:alpha val="80000"/>
                </a:schemeClr>
              </a:solidFill>
            </a:endParaRPr>
          </a:p>
        </p:txBody>
      </p:sp>
      <p:pic>
        <p:nvPicPr>
          <p:cNvPr id="13" name="Imagem 12">
            <a:extLst>
              <a:ext uri="{FF2B5EF4-FFF2-40B4-BE49-F238E27FC236}">
                <a16:creationId xmlns:a16="http://schemas.microsoft.com/office/drawing/2014/main" id="{6DCB19C4-959A-837A-E90B-C200C7919279}"/>
              </a:ext>
            </a:extLst>
          </p:cNvPr>
          <p:cNvPicPr>
            <a:picLocks noChangeAspect="1"/>
          </p:cNvPicPr>
          <p:nvPr/>
        </p:nvPicPr>
        <p:blipFill>
          <a:blip r:embed="rId3"/>
          <a:stretch>
            <a:fillRect/>
          </a:stretch>
        </p:blipFill>
        <p:spPr>
          <a:xfrm>
            <a:off x="11032320" y="6107415"/>
            <a:ext cx="695325" cy="542925"/>
          </a:xfrm>
          <a:prstGeom prst="rect">
            <a:avLst/>
          </a:prstGeom>
        </p:spPr>
      </p:pic>
    </p:spTree>
    <p:extLst>
      <p:ext uri="{BB962C8B-B14F-4D97-AF65-F5344CB8AC3E}">
        <p14:creationId xmlns:p14="http://schemas.microsoft.com/office/powerpoint/2010/main" val="394296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r>
              <a:rPr lang="pt-BR" sz="3700" dirty="0">
                <a:solidFill>
                  <a:schemeClr val="bg1"/>
                </a:solidFill>
              </a:rPr>
              <a:t>Ocorrências por hora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1483" y="1428044"/>
            <a:ext cx="6422244" cy="4001911"/>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164742"/>
            <a:ext cx="4593443" cy="2454300"/>
          </a:xfrm>
        </p:spPr>
        <p:txBody>
          <a:bodyPr>
            <a:normAutofit/>
          </a:bodyPr>
          <a:lstStyle/>
          <a:p>
            <a:r>
              <a:rPr lang="pt-BR" sz="2400" dirty="0">
                <a:solidFill>
                  <a:schemeClr val="bg1">
                    <a:alpha val="80000"/>
                  </a:schemeClr>
                </a:solidFill>
              </a:rPr>
              <a:t>Maiores avistamentos na parte da noite.</a:t>
            </a:r>
          </a:p>
          <a:p>
            <a:r>
              <a:rPr lang="pt-BR" sz="2400" dirty="0">
                <a:solidFill>
                  <a:schemeClr val="bg1">
                    <a:alpha val="80000"/>
                  </a:schemeClr>
                </a:solidFill>
              </a:rPr>
              <a:t>Grande número de avistamentos as 23h.</a:t>
            </a:r>
          </a:p>
        </p:txBody>
      </p:sp>
      <p:pic>
        <p:nvPicPr>
          <p:cNvPr id="4" name="Imagem 3">
            <a:extLst>
              <a:ext uri="{FF2B5EF4-FFF2-40B4-BE49-F238E27FC236}">
                <a16:creationId xmlns:a16="http://schemas.microsoft.com/office/drawing/2014/main" id="{2F20DE61-7E8A-327E-FAD6-03A8F3C8F241}"/>
              </a:ext>
            </a:extLst>
          </p:cNvPr>
          <p:cNvPicPr>
            <a:picLocks noChangeAspect="1"/>
          </p:cNvPicPr>
          <p:nvPr/>
        </p:nvPicPr>
        <p:blipFill>
          <a:blip r:embed="rId3"/>
          <a:stretch>
            <a:fillRect/>
          </a:stretch>
        </p:blipFill>
        <p:spPr>
          <a:xfrm>
            <a:off x="11031454" y="6107415"/>
            <a:ext cx="695325" cy="542925"/>
          </a:xfrm>
          <a:prstGeom prst="rect">
            <a:avLst/>
          </a:prstGeom>
        </p:spPr>
      </p:pic>
    </p:spTree>
    <p:extLst>
      <p:ext uri="{BB962C8B-B14F-4D97-AF65-F5344CB8AC3E}">
        <p14:creationId xmlns:p14="http://schemas.microsoft.com/office/powerpoint/2010/main" val="201973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r>
              <a:rPr lang="pt-BR" sz="3700" dirty="0">
                <a:solidFill>
                  <a:schemeClr val="bg1"/>
                </a:solidFill>
              </a:rPr>
              <a:t>Ocorrências por hora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1483" y="1428044"/>
            <a:ext cx="6422244" cy="4001911"/>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2566736"/>
            <a:ext cx="4593443" cy="3256547"/>
          </a:xfrm>
        </p:spPr>
        <p:txBody>
          <a:bodyPr>
            <a:normAutofit fontScale="92500" lnSpcReduction="20000"/>
          </a:bodyPr>
          <a:lstStyle/>
          <a:p>
            <a:pPr marL="0" indent="0">
              <a:buNone/>
            </a:pPr>
            <a:r>
              <a:rPr lang="pt-BR" sz="2400" dirty="0">
                <a:solidFill>
                  <a:schemeClr val="bg1">
                    <a:alpha val="80000"/>
                  </a:schemeClr>
                </a:solidFill>
              </a:rPr>
              <a:t>“Pilotos de aviões que sobrevoavam Porto Alegre, no Rio Grande do Sul, por volta das 23h do sábado, 5, relataram ter avistado objeto voador não identificado (óvni). As descrições são de luzes que “se cruzavam” ao sul da cidade. As conversas com a controladoria de tráfego aéreo foram gravadas por um canal do YouTube que registra a comunicação da Central de Controle do Aeroporto Salgado Filho.”</a:t>
            </a:r>
            <a:endParaRPr lang="en-US" sz="2400" dirty="0">
              <a:solidFill>
                <a:schemeClr val="bg1">
                  <a:alpha val="80000"/>
                </a:schemeClr>
              </a:solidFill>
            </a:endParaRPr>
          </a:p>
        </p:txBody>
      </p:sp>
      <p:pic>
        <p:nvPicPr>
          <p:cNvPr id="4" name="Imagem 3" descr="Código QR&#10;&#10;Descrição gerada automaticamente">
            <a:extLst>
              <a:ext uri="{FF2B5EF4-FFF2-40B4-BE49-F238E27FC236}">
                <a16:creationId xmlns:a16="http://schemas.microsoft.com/office/drawing/2014/main" id="{6504DD17-3155-2142-2914-EE1529DD3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6697" y="5390200"/>
            <a:ext cx="1323439" cy="1323439"/>
          </a:xfrm>
          <a:prstGeom prst="rect">
            <a:avLst/>
          </a:prstGeom>
        </p:spPr>
      </p:pic>
    </p:spTree>
    <p:extLst>
      <p:ext uri="{BB962C8B-B14F-4D97-AF65-F5344CB8AC3E}">
        <p14:creationId xmlns:p14="http://schemas.microsoft.com/office/powerpoint/2010/main" val="316137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pPr algn="ctr"/>
            <a:r>
              <a:rPr lang="pt-BR" sz="3700" b="1" dirty="0">
                <a:solidFill>
                  <a:schemeClr val="bg1"/>
                </a:solidFill>
              </a:rPr>
              <a:t>Ocorrências por hora</a:t>
            </a:r>
            <a:br>
              <a:rPr lang="pt-BR" sz="3700" b="1" dirty="0">
                <a:solidFill>
                  <a:schemeClr val="bg1"/>
                </a:solidFill>
              </a:rPr>
            </a:br>
            <a:endParaRPr lang="pt-BR" sz="3700" b="1"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673" y="1428044"/>
            <a:ext cx="6529137" cy="4001911"/>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164742"/>
            <a:ext cx="4593443" cy="2454300"/>
          </a:xfrm>
        </p:spPr>
        <p:txBody>
          <a:bodyPr>
            <a:normAutofit/>
          </a:bodyPr>
          <a:lstStyle/>
          <a:p>
            <a:r>
              <a:rPr lang="pt-BR" sz="2400" dirty="0">
                <a:solidFill>
                  <a:schemeClr val="bg1">
                    <a:alpha val="80000"/>
                  </a:schemeClr>
                </a:solidFill>
              </a:rPr>
              <a:t>Maior tempo de avistamento as 17h.</a:t>
            </a:r>
          </a:p>
          <a:p>
            <a:r>
              <a:rPr lang="pt-BR" sz="2400" dirty="0">
                <a:solidFill>
                  <a:schemeClr val="bg1">
                    <a:alpha val="80000"/>
                  </a:schemeClr>
                </a:solidFill>
              </a:rPr>
              <a:t>Media de tempo no céu de 2h.</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17330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fontScale="90000"/>
          </a:bodyPr>
          <a:lstStyle/>
          <a:p>
            <a:pPr algn="ctr"/>
            <a:r>
              <a:rPr lang="pt-BR" sz="3700" b="1" dirty="0">
                <a:solidFill>
                  <a:schemeClr val="bg1"/>
                </a:solidFill>
              </a:rPr>
              <a:t>Tempo de avistamento </a:t>
            </a:r>
            <a:br>
              <a:rPr lang="pt-BR" sz="3700" b="1" dirty="0">
                <a:solidFill>
                  <a:schemeClr val="bg1"/>
                </a:solidFill>
              </a:rPr>
            </a:br>
            <a:r>
              <a:rPr lang="pt-BR" sz="3700" b="1" dirty="0">
                <a:solidFill>
                  <a:schemeClr val="bg1"/>
                </a:solidFill>
              </a:rPr>
              <a:t>por</a:t>
            </a:r>
            <a:br>
              <a:rPr lang="pt-BR" sz="3700" b="1" dirty="0">
                <a:solidFill>
                  <a:schemeClr val="bg1"/>
                </a:solidFill>
              </a:rPr>
            </a:br>
            <a:r>
              <a:rPr lang="pt-BR" sz="3700" b="1" dirty="0">
                <a:solidFill>
                  <a:schemeClr val="bg1"/>
                </a:solidFill>
              </a:rPr>
              <a:t>Forma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674" y="1428044"/>
            <a:ext cx="6315189" cy="4393440"/>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pt-BR" sz="2400" dirty="0">
                <a:solidFill>
                  <a:schemeClr val="bg1">
                    <a:alpha val="80000"/>
                  </a:schemeClr>
                </a:solidFill>
              </a:rPr>
              <a:t>O OVNI tipo cone passa mais tempo no céu.</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256068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fontScale="90000"/>
          </a:bodyPr>
          <a:lstStyle/>
          <a:p>
            <a:pPr algn="ctr"/>
            <a:r>
              <a:rPr lang="pt-BR" sz="3700" b="1" dirty="0">
                <a:solidFill>
                  <a:schemeClr val="bg1"/>
                </a:solidFill>
              </a:rPr>
              <a:t>Tempo de avistamento </a:t>
            </a:r>
            <a:br>
              <a:rPr lang="pt-BR" sz="3700" b="1" dirty="0">
                <a:solidFill>
                  <a:schemeClr val="bg1"/>
                </a:solidFill>
              </a:rPr>
            </a:br>
            <a:r>
              <a:rPr lang="pt-BR" sz="3700" b="1" dirty="0">
                <a:solidFill>
                  <a:schemeClr val="bg1"/>
                </a:solidFill>
              </a:rPr>
              <a:t>por</a:t>
            </a:r>
            <a:br>
              <a:rPr lang="pt-BR" sz="3700" b="1" dirty="0">
                <a:solidFill>
                  <a:schemeClr val="bg1"/>
                </a:solidFill>
              </a:rPr>
            </a:br>
            <a:r>
              <a:rPr lang="pt-BR" sz="3700" b="1" dirty="0">
                <a:solidFill>
                  <a:schemeClr val="bg1"/>
                </a:solidFill>
              </a:rPr>
              <a:t>Forma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674" y="1428044"/>
            <a:ext cx="6315189" cy="4393440"/>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pPr marL="0" indent="0">
              <a:buNone/>
            </a:pPr>
            <a:r>
              <a:rPr lang="pt-BR" sz="2400" dirty="0">
                <a:solidFill>
                  <a:schemeClr val="bg1">
                    <a:alpha val="80000"/>
                  </a:schemeClr>
                </a:solidFill>
              </a:rPr>
              <a:t>“Dos 650 casos analisados ​​pela AARO, 52% envolviam objetos cônicos ou esféricos, que ficavam no ar por um grande período., testemunhou </a:t>
            </a:r>
            <a:r>
              <a:rPr lang="pt-BR" sz="2400" dirty="0" err="1">
                <a:solidFill>
                  <a:schemeClr val="bg1">
                    <a:alpha val="80000"/>
                  </a:schemeClr>
                </a:solidFill>
              </a:rPr>
              <a:t>Kirkpatrick</a:t>
            </a:r>
            <a:r>
              <a:rPr lang="pt-BR" sz="2400" dirty="0">
                <a:solidFill>
                  <a:schemeClr val="bg1">
                    <a:alpha val="80000"/>
                  </a:schemeClr>
                </a:solidFill>
              </a:rPr>
              <a:t> . O restante eram “todos os tipos de formas diferentes”. “</a:t>
            </a:r>
            <a:endParaRPr lang="en-US" sz="2400" dirty="0">
              <a:solidFill>
                <a:schemeClr val="bg1">
                  <a:alpha val="80000"/>
                </a:schemeClr>
              </a:solidFill>
            </a:endParaRP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pic>
        <p:nvPicPr>
          <p:cNvPr id="5" name="Imagem 4" descr="Código QR&#10;&#10;Descrição gerada automaticamente">
            <a:extLst>
              <a:ext uri="{FF2B5EF4-FFF2-40B4-BE49-F238E27FC236}">
                <a16:creationId xmlns:a16="http://schemas.microsoft.com/office/drawing/2014/main" id="{8661D4A8-C504-7F73-75F0-227832D83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0013" y="5378422"/>
            <a:ext cx="1323439" cy="1323439"/>
          </a:xfrm>
          <a:prstGeom prst="rect">
            <a:avLst/>
          </a:prstGeom>
        </p:spPr>
      </p:pic>
    </p:spTree>
    <p:extLst>
      <p:ext uri="{BB962C8B-B14F-4D97-AF65-F5344CB8AC3E}">
        <p14:creationId xmlns:p14="http://schemas.microsoft.com/office/powerpoint/2010/main" val="9172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pPr algn="ctr"/>
            <a:r>
              <a:rPr lang="pt-BR" sz="3700" b="1" dirty="0">
                <a:solidFill>
                  <a:schemeClr val="bg1"/>
                </a:solidFill>
              </a:rPr>
              <a:t>Tipos de avistamentos</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827" y="1428044"/>
            <a:ext cx="6234881" cy="4393440"/>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pt-BR" sz="2400" dirty="0">
                <a:solidFill>
                  <a:schemeClr val="bg1">
                    <a:alpha val="80000"/>
                  </a:schemeClr>
                </a:solidFill>
              </a:rPr>
              <a:t>A maioria dos avistamentos são do tipo luz. </a:t>
            </a:r>
          </a:p>
          <a:p>
            <a:r>
              <a:rPr lang="pt-BR" sz="2400" dirty="0">
                <a:solidFill>
                  <a:schemeClr val="bg1">
                    <a:alpha val="80000"/>
                  </a:schemeClr>
                </a:solidFill>
              </a:rPr>
              <a:t>O tipo cone aparece poucas vezes.</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223238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427</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Constantia</vt:lpstr>
      <vt:lpstr>Tema do Office</vt:lpstr>
      <vt:lpstr>UFO Sightings – Análise de dados</vt:lpstr>
      <vt:lpstr>UFO Sightings</vt:lpstr>
      <vt:lpstr>Avistamentos por ano </vt:lpstr>
      <vt:lpstr>Ocorrências por hora </vt:lpstr>
      <vt:lpstr>Ocorrências por hora </vt:lpstr>
      <vt:lpstr>Ocorrências por hora </vt:lpstr>
      <vt:lpstr>Tempo de avistamento  por Forma </vt:lpstr>
      <vt:lpstr>Tempo de avistamento  por Forma </vt:lpstr>
      <vt:lpstr>Tipos de avistamentos </vt:lpstr>
      <vt:lpstr>Avistamentos no mundo </vt:lpstr>
      <vt:lpstr>Avistamentos no mundo </vt:lpstr>
      <vt:lpstr>Avistamentos no mundo </vt:lpstr>
      <vt:lpstr>Avistamentos nos Estados Unidos </vt:lpstr>
      <vt:lpstr>Avistamentos nos Estados Unidos </vt:lpstr>
      <vt:lpstr>UFO Sightings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UFO Sightings – Análise de dados</dc:title>
  <dc:creator>João Gustavo</dc:creator>
  <cp:lastModifiedBy>João Gustavo</cp:lastModifiedBy>
  <cp:revision>3</cp:revision>
  <dcterms:created xsi:type="dcterms:W3CDTF">2023-07-25T03:34:57Z</dcterms:created>
  <dcterms:modified xsi:type="dcterms:W3CDTF">2023-07-25T19:30:40Z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2023-07-25T06:29:20Z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dd918170-3dd7-460d-add5-7066ea437560</vt:lpwstr>
  </property>
  <property fmtid="{D5CDD505-2E9C-101B-9397-08002B2CF9AE}" pid="7" name="MSIP_Label_defa4170-0d19-0005-0004-bc88714345d2_ActionId">
    <vt:lpwstr>26db51d1-c1b0-499c-b011-57ae28682cc5</vt:lpwstr>
  </property>
  <property fmtid="{D5CDD505-2E9C-101B-9397-08002B2CF9AE}" pid="8" name="MSIP_Label_defa4170-0d19-0005-0004-bc88714345d2_ContentBits">
    <vt:lpwstr>0</vt:lpwstr>
  </property>
</Properties>
</file>