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4"/>
  </p:notesMasterIdLst>
  <p:handoutMasterIdLst>
    <p:handoutMasterId r:id="rId25"/>
  </p:handoutMasterIdLst>
  <p:sldIdLst>
    <p:sldId id="258" r:id="rId5"/>
    <p:sldId id="294" r:id="rId6"/>
    <p:sldId id="308" r:id="rId7"/>
    <p:sldId id="262" r:id="rId8"/>
    <p:sldId id="293" r:id="rId9"/>
    <p:sldId id="307" r:id="rId10"/>
    <p:sldId id="295" r:id="rId11"/>
    <p:sldId id="296" r:id="rId12"/>
    <p:sldId id="297" r:id="rId13"/>
    <p:sldId id="298" r:id="rId14"/>
    <p:sldId id="299" r:id="rId15"/>
    <p:sldId id="300" r:id="rId16"/>
    <p:sldId id="305" r:id="rId17"/>
    <p:sldId id="301" r:id="rId18"/>
    <p:sldId id="302" r:id="rId19"/>
    <p:sldId id="306" r:id="rId20"/>
    <p:sldId id="304" r:id="rId21"/>
    <p:sldId id="303"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317" autoAdjust="0"/>
  </p:normalViewPr>
  <p:slideViewPr>
    <p:cSldViewPr snapToGrid="0">
      <p:cViewPr varScale="1">
        <p:scale>
          <a:sx n="132" d="100"/>
          <a:sy n="132" d="100"/>
        </p:scale>
        <p:origin x="1350" y="132"/>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4/12/2023</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4/12/2023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2685196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Naïve Bayes model was used to classify the data. Keep in mind that the variables included were those with the potential of explaining attrition. To measure and asses the model’s performance, accuracy, sensitivity and specificity scores were collected. Just as a reminder, accuracy refers to the proportion of correctly classified instances. Sensitivity refers to the proportion of true positives and specificity refers to the proportion of true negatives.</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363603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4/12/2023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4/12/2023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4/12/2023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4/12/2023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4/12/2023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4/12/2023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4/12/2023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4/12/2023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4/12/2023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4/12/2023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4/12/2023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4/12/2023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4/12/2023</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4/12/2023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4/12/2023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4/12/2023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4/12/2023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4/12/2023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4/12/2023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4/12/2023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4/12/2023</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normAutofit fontScale="90000"/>
          </a:bodyPr>
          <a:lstStyle/>
          <a:p>
            <a:r>
              <a:rPr lang="en-US" dirty="0"/>
              <a:t>Frito Lay Employee Retention Insights</a:t>
            </a: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p:txBody>
          <a:bodyPr/>
          <a:lstStyle/>
          <a:p>
            <a:r>
              <a:rPr lang="en-US" dirty="0" err="1">
                <a:latin typeface="+mj-lt"/>
              </a:rPr>
              <a:t>DDsanalytics</a:t>
            </a:r>
            <a:endParaRPr lang="en-US" dirty="0">
              <a:latin typeface="+mj-lt"/>
            </a:endParaRPr>
          </a:p>
          <a:p>
            <a:r>
              <a:rPr lang="en-US" dirty="0">
                <a:latin typeface="+mj-lt"/>
              </a:rPr>
              <a:t>Jae Chung</a:t>
            </a:r>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FDD9-C4F7-77EC-8F8C-7536EB3427BF}"/>
              </a:ext>
            </a:extLst>
          </p:cNvPr>
          <p:cNvSpPr>
            <a:spLocks noGrp="1"/>
          </p:cNvSpPr>
          <p:nvPr>
            <p:ph type="title"/>
          </p:nvPr>
        </p:nvSpPr>
        <p:spPr/>
        <p:txBody>
          <a:bodyPr/>
          <a:lstStyle/>
          <a:p>
            <a:r>
              <a:rPr lang="en-US" dirty="0"/>
              <a:t>Overtime</a:t>
            </a:r>
          </a:p>
        </p:txBody>
      </p:sp>
      <p:pic>
        <p:nvPicPr>
          <p:cNvPr id="5" name="Content Placeholder 4">
            <a:extLst>
              <a:ext uri="{FF2B5EF4-FFF2-40B4-BE49-F238E27FC236}">
                <a16:creationId xmlns:a16="http://schemas.microsoft.com/office/drawing/2014/main" id="{550F7FA8-E3C7-93A5-EFE9-1273FD7B0CDC}"/>
              </a:ext>
            </a:extLst>
          </p:cNvPr>
          <p:cNvPicPr>
            <a:picLocks noGrp="1" noChangeAspect="1"/>
          </p:cNvPicPr>
          <p:nvPr>
            <p:ph idx="1"/>
          </p:nvPr>
        </p:nvPicPr>
        <p:blipFill>
          <a:blip r:embed="rId2"/>
          <a:stretch>
            <a:fillRect/>
          </a:stretch>
        </p:blipFill>
        <p:spPr>
          <a:xfrm>
            <a:off x="3081307" y="2108200"/>
            <a:ext cx="6090345" cy="3760788"/>
          </a:xfrm>
        </p:spPr>
      </p:pic>
      <p:sp>
        <p:nvSpPr>
          <p:cNvPr id="6" name="Content Placeholder 2">
            <a:extLst>
              <a:ext uri="{FF2B5EF4-FFF2-40B4-BE49-F238E27FC236}">
                <a16:creationId xmlns:a16="http://schemas.microsoft.com/office/drawing/2014/main" id="{1756D1B0-08A6-7801-A774-4565E02F53F3}"/>
              </a:ext>
            </a:extLst>
          </p:cNvPr>
          <p:cNvSpPr txBox="1">
            <a:spLocks/>
          </p:cNvSpPr>
          <p:nvPr/>
        </p:nvSpPr>
        <p:spPr>
          <a:xfrm>
            <a:off x="4607168" y="3594179"/>
            <a:ext cx="765210" cy="394415"/>
          </a:xfrm>
          <a:prstGeom prst="rect">
            <a:avLst/>
          </a:prstGeom>
        </p:spPr>
        <p:txBody>
          <a:bodyPr vert="horz" lIns="0" tIns="45720" rIns="0" bIns="45720" rtlCol="0">
            <a:normAutofit lnSpcReduction="10000"/>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7" name="TextBox 6">
            <a:extLst>
              <a:ext uri="{FF2B5EF4-FFF2-40B4-BE49-F238E27FC236}">
                <a16:creationId xmlns:a16="http://schemas.microsoft.com/office/drawing/2014/main" id="{9EED4E54-9CB3-2BE2-2174-CE398F07EE31}"/>
              </a:ext>
            </a:extLst>
          </p:cNvPr>
          <p:cNvSpPr txBox="1"/>
          <p:nvPr/>
        </p:nvSpPr>
        <p:spPr>
          <a:xfrm>
            <a:off x="4450510" y="3698631"/>
            <a:ext cx="765210" cy="307777"/>
          </a:xfrm>
          <a:prstGeom prst="rect">
            <a:avLst/>
          </a:prstGeom>
          <a:noFill/>
        </p:spPr>
        <p:txBody>
          <a:bodyPr wrap="square" rtlCol="0">
            <a:spAutoFit/>
          </a:bodyPr>
          <a:lstStyle/>
          <a:p>
            <a:pPr algn="ctr"/>
            <a:r>
              <a:rPr lang="en-US" sz="1400" dirty="0"/>
              <a:t>90.29%</a:t>
            </a:r>
          </a:p>
        </p:txBody>
      </p:sp>
      <p:sp>
        <p:nvSpPr>
          <p:cNvPr id="8" name="TextBox 7">
            <a:extLst>
              <a:ext uri="{FF2B5EF4-FFF2-40B4-BE49-F238E27FC236}">
                <a16:creationId xmlns:a16="http://schemas.microsoft.com/office/drawing/2014/main" id="{DD8D3DD2-8B96-D364-E55C-6090B5F78822}"/>
              </a:ext>
            </a:extLst>
          </p:cNvPr>
          <p:cNvSpPr txBox="1"/>
          <p:nvPr/>
        </p:nvSpPr>
        <p:spPr>
          <a:xfrm>
            <a:off x="4450510" y="5105400"/>
            <a:ext cx="765210" cy="307777"/>
          </a:xfrm>
          <a:prstGeom prst="rect">
            <a:avLst/>
          </a:prstGeom>
          <a:noFill/>
        </p:spPr>
        <p:txBody>
          <a:bodyPr wrap="square" rtlCol="0">
            <a:spAutoFit/>
          </a:bodyPr>
          <a:lstStyle/>
          <a:p>
            <a:pPr algn="ctr"/>
            <a:r>
              <a:rPr lang="en-US" sz="1400" dirty="0"/>
              <a:t>9.71%</a:t>
            </a:r>
          </a:p>
        </p:txBody>
      </p:sp>
      <p:sp>
        <p:nvSpPr>
          <p:cNvPr id="9" name="TextBox 8">
            <a:extLst>
              <a:ext uri="{FF2B5EF4-FFF2-40B4-BE49-F238E27FC236}">
                <a16:creationId xmlns:a16="http://schemas.microsoft.com/office/drawing/2014/main" id="{6C6D6B73-1E9C-B7B1-0E22-2DAE48CDBAC2}"/>
              </a:ext>
            </a:extLst>
          </p:cNvPr>
          <p:cNvSpPr txBox="1"/>
          <p:nvPr/>
        </p:nvSpPr>
        <p:spPr>
          <a:xfrm>
            <a:off x="6735958" y="3390854"/>
            <a:ext cx="765210" cy="307777"/>
          </a:xfrm>
          <a:prstGeom prst="rect">
            <a:avLst/>
          </a:prstGeom>
          <a:noFill/>
        </p:spPr>
        <p:txBody>
          <a:bodyPr wrap="square" rtlCol="0">
            <a:spAutoFit/>
          </a:bodyPr>
          <a:lstStyle/>
          <a:p>
            <a:pPr algn="ctr"/>
            <a:r>
              <a:rPr lang="en-US" sz="1400" dirty="0"/>
              <a:t>68.25%</a:t>
            </a:r>
          </a:p>
        </p:txBody>
      </p:sp>
      <p:sp>
        <p:nvSpPr>
          <p:cNvPr id="10" name="TextBox 9">
            <a:extLst>
              <a:ext uri="{FF2B5EF4-FFF2-40B4-BE49-F238E27FC236}">
                <a16:creationId xmlns:a16="http://schemas.microsoft.com/office/drawing/2014/main" id="{66049550-B2B0-A8D9-3570-04858A18E6D4}"/>
              </a:ext>
            </a:extLst>
          </p:cNvPr>
          <p:cNvSpPr txBox="1"/>
          <p:nvPr/>
        </p:nvSpPr>
        <p:spPr>
          <a:xfrm>
            <a:off x="6735958" y="4797623"/>
            <a:ext cx="765210" cy="307777"/>
          </a:xfrm>
          <a:prstGeom prst="rect">
            <a:avLst/>
          </a:prstGeom>
          <a:noFill/>
        </p:spPr>
        <p:txBody>
          <a:bodyPr wrap="square" rtlCol="0">
            <a:spAutoFit/>
          </a:bodyPr>
          <a:lstStyle/>
          <a:p>
            <a:pPr algn="ctr"/>
            <a:r>
              <a:rPr lang="en-US" sz="1400" dirty="0"/>
              <a:t>31.75%</a:t>
            </a:r>
          </a:p>
        </p:txBody>
      </p:sp>
    </p:spTree>
    <p:extLst>
      <p:ext uri="{BB962C8B-B14F-4D97-AF65-F5344CB8AC3E}">
        <p14:creationId xmlns:p14="http://schemas.microsoft.com/office/powerpoint/2010/main" val="629283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0178E9F-C29C-3B82-597E-FF0C9D7BE16C}"/>
              </a:ext>
            </a:extLst>
          </p:cNvPr>
          <p:cNvPicPr>
            <a:picLocks noChangeAspect="1"/>
          </p:cNvPicPr>
          <p:nvPr/>
        </p:nvPicPr>
        <p:blipFill>
          <a:blip r:embed="rId2"/>
          <a:stretch>
            <a:fillRect/>
          </a:stretch>
        </p:blipFill>
        <p:spPr>
          <a:xfrm>
            <a:off x="3041631" y="2102521"/>
            <a:ext cx="6108738" cy="3772146"/>
          </a:xfrm>
          <a:prstGeom prst="rect">
            <a:avLst/>
          </a:prstGeom>
        </p:spPr>
      </p:pic>
      <p:sp>
        <p:nvSpPr>
          <p:cNvPr id="2" name="Title 1">
            <a:extLst>
              <a:ext uri="{FF2B5EF4-FFF2-40B4-BE49-F238E27FC236}">
                <a16:creationId xmlns:a16="http://schemas.microsoft.com/office/drawing/2014/main" id="{5AEBFDD9-C4F7-77EC-8F8C-7536EB3427BF}"/>
              </a:ext>
            </a:extLst>
          </p:cNvPr>
          <p:cNvSpPr>
            <a:spLocks noGrp="1"/>
          </p:cNvSpPr>
          <p:nvPr>
            <p:ph type="title"/>
          </p:nvPr>
        </p:nvSpPr>
        <p:spPr/>
        <p:txBody>
          <a:bodyPr/>
          <a:lstStyle/>
          <a:p>
            <a:r>
              <a:rPr lang="en-US" dirty="0"/>
              <a:t>Monthly Income</a:t>
            </a:r>
          </a:p>
        </p:txBody>
      </p:sp>
      <p:sp>
        <p:nvSpPr>
          <p:cNvPr id="6" name="Content Placeholder 2">
            <a:extLst>
              <a:ext uri="{FF2B5EF4-FFF2-40B4-BE49-F238E27FC236}">
                <a16:creationId xmlns:a16="http://schemas.microsoft.com/office/drawing/2014/main" id="{1756D1B0-08A6-7801-A774-4565E02F53F3}"/>
              </a:ext>
            </a:extLst>
          </p:cNvPr>
          <p:cNvSpPr txBox="1">
            <a:spLocks/>
          </p:cNvSpPr>
          <p:nvPr/>
        </p:nvSpPr>
        <p:spPr>
          <a:xfrm>
            <a:off x="4607168" y="3594179"/>
            <a:ext cx="765210" cy="394415"/>
          </a:xfrm>
          <a:prstGeom prst="rect">
            <a:avLst/>
          </a:prstGeom>
        </p:spPr>
        <p:txBody>
          <a:bodyPr vert="horz" lIns="0" tIns="45720" rIns="0" bIns="45720" rtlCol="0">
            <a:normAutofit lnSpcReduction="10000"/>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472373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FDD9-C4F7-77EC-8F8C-7536EB3427BF}"/>
              </a:ext>
            </a:extLst>
          </p:cNvPr>
          <p:cNvSpPr>
            <a:spLocks noGrp="1"/>
          </p:cNvSpPr>
          <p:nvPr>
            <p:ph type="title"/>
          </p:nvPr>
        </p:nvSpPr>
        <p:spPr/>
        <p:txBody>
          <a:bodyPr/>
          <a:lstStyle/>
          <a:p>
            <a:r>
              <a:rPr lang="en-US" dirty="0"/>
              <a:t>Job Role</a:t>
            </a:r>
          </a:p>
        </p:txBody>
      </p:sp>
      <p:sp>
        <p:nvSpPr>
          <p:cNvPr id="6" name="Content Placeholder 2">
            <a:extLst>
              <a:ext uri="{FF2B5EF4-FFF2-40B4-BE49-F238E27FC236}">
                <a16:creationId xmlns:a16="http://schemas.microsoft.com/office/drawing/2014/main" id="{1756D1B0-08A6-7801-A774-4565E02F53F3}"/>
              </a:ext>
            </a:extLst>
          </p:cNvPr>
          <p:cNvSpPr txBox="1">
            <a:spLocks/>
          </p:cNvSpPr>
          <p:nvPr/>
        </p:nvSpPr>
        <p:spPr>
          <a:xfrm>
            <a:off x="4607168" y="3594179"/>
            <a:ext cx="765210" cy="394415"/>
          </a:xfrm>
          <a:prstGeom prst="rect">
            <a:avLst/>
          </a:prstGeom>
        </p:spPr>
        <p:txBody>
          <a:bodyPr vert="horz" lIns="0" tIns="45720" rIns="0" bIns="45720" rtlCol="0">
            <a:normAutofit lnSpcReduction="10000"/>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B188F9BB-5EA1-A10E-8935-AB776AFB1F7B}"/>
              </a:ext>
            </a:extLst>
          </p:cNvPr>
          <p:cNvPicPr>
            <a:picLocks noChangeAspect="1"/>
          </p:cNvPicPr>
          <p:nvPr/>
        </p:nvPicPr>
        <p:blipFill>
          <a:blip r:embed="rId2"/>
          <a:stretch>
            <a:fillRect/>
          </a:stretch>
        </p:blipFill>
        <p:spPr>
          <a:xfrm>
            <a:off x="2044937" y="2047415"/>
            <a:ext cx="8102126" cy="3882358"/>
          </a:xfrm>
          <a:prstGeom prst="rect">
            <a:avLst/>
          </a:prstGeom>
        </p:spPr>
      </p:pic>
      <p:sp>
        <p:nvSpPr>
          <p:cNvPr id="5" name="TextBox 4">
            <a:extLst>
              <a:ext uri="{FF2B5EF4-FFF2-40B4-BE49-F238E27FC236}">
                <a16:creationId xmlns:a16="http://schemas.microsoft.com/office/drawing/2014/main" id="{FC0566F7-F724-D455-7DD3-F0EC13093C21}"/>
              </a:ext>
            </a:extLst>
          </p:cNvPr>
          <p:cNvSpPr txBox="1"/>
          <p:nvPr/>
        </p:nvSpPr>
        <p:spPr>
          <a:xfrm>
            <a:off x="2387247" y="4966491"/>
            <a:ext cx="731089" cy="253916"/>
          </a:xfrm>
          <a:prstGeom prst="rect">
            <a:avLst/>
          </a:prstGeom>
          <a:noFill/>
        </p:spPr>
        <p:txBody>
          <a:bodyPr wrap="square" rtlCol="0">
            <a:spAutoFit/>
          </a:bodyPr>
          <a:lstStyle/>
          <a:p>
            <a:pPr algn="ctr"/>
            <a:r>
              <a:rPr lang="en-US" sz="1050" dirty="0"/>
              <a:t>89.47%</a:t>
            </a:r>
          </a:p>
        </p:txBody>
      </p:sp>
      <p:sp>
        <p:nvSpPr>
          <p:cNvPr id="7" name="TextBox 6">
            <a:extLst>
              <a:ext uri="{FF2B5EF4-FFF2-40B4-BE49-F238E27FC236}">
                <a16:creationId xmlns:a16="http://schemas.microsoft.com/office/drawing/2014/main" id="{E0163FE8-7A44-4CCB-665E-61B9A2C39B43}"/>
              </a:ext>
            </a:extLst>
          </p:cNvPr>
          <p:cNvSpPr txBox="1"/>
          <p:nvPr/>
        </p:nvSpPr>
        <p:spPr>
          <a:xfrm>
            <a:off x="2387247" y="5281441"/>
            <a:ext cx="731089" cy="253916"/>
          </a:xfrm>
          <a:prstGeom prst="rect">
            <a:avLst/>
          </a:prstGeom>
          <a:noFill/>
        </p:spPr>
        <p:txBody>
          <a:bodyPr wrap="square" rtlCol="0">
            <a:spAutoFit/>
          </a:bodyPr>
          <a:lstStyle/>
          <a:p>
            <a:pPr algn="ctr"/>
            <a:r>
              <a:rPr lang="en-US" sz="1050" dirty="0"/>
              <a:t>10.53%</a:t>
            </a:r>
          </a:p>
        </p:txBody>
      </p:sp>
      <p:sp>
        <p:nvSpPr>
          <p:cNvPr id="8" name="TextBox 7">
            <a:extLst>
              <a:ext uri="{FF2B5EF4-FFF2-40B4-BE49-F238E27FC236}">
                <a16:creationId xmlns:a16="http://schemas.microsoft.com/office/drawing/2014/main" id="{E76D85F7-055D-79E2-2ED7-99D7EA0D0B22}"/>
              </a:ext>
            </a:extLst>
          </p:cNvPr>
          <p:cNvSpPr txBox="1"/>
          <p:nvPr/>
        </p:nvSpPr>
        <p:spPr>
          <a:xfrm>
            <a:off x="3190279" y="4606266"/>
            <a:ext cx="731089" cy="253916"/>
          </a:xfrm>
          <a:prstGeom prst="rect">
            <a:avLst/>
          </a:prstGeom>
          <a:noFill/>
        </p:spPr>
        <p:txBody>
          <a:bodyPr wrap="square" rtlCol="0">
            <a:spAutoFit/>
          </a:bodyPr>
          <a:lstStyle/>
          <a:p>
            <a:pPr algn="ctr"/>
            <a:r>
              <a:rPr lang="en-US" sz="1050" dirty="0"/>
              <a:t>77.78%</a:t>
            </a:r>
          </a:p>
        </p:txBody>
      </p:sp>
      <p:sp>
        <p:nvSpPr>
          <p:cNvPr id="9" name="TextBox 8">
            <a:extLst>
              <a:ext uri="{FF2B5EF4-FFF2-40B4-BE49-F238E27FC236}">
                <a16:creationId xmlns:a16="http://schemas.microsoft.com/office/drawing/2014/main" id="{55A65276-676F-CA2A-EC53-99BB9DCB4B93}"/>
              </a:ext>
            </a:extLst>
          </p:cNvPr>
          <p:cNvSpPr txBox="1"/>
          <p:nvPr/>
        </p:nvSpPr>
        <p:spPr>
          <a:xfrm>
            <a:off x="3190279" y="4860182"/>
            <a:ext cx="731089" cy="253916"/>
          </a:xfrm>
          <a:prstGeom prst="rect">
            <a:avLst/>
          </a:prstGeom>
          <a:noFill/>
        </p:spPr>
        <p:txBody>
          <a:bodyPr wrap="square" rtlCol="0">
            <a:spAutoFit/>
          </a:bodyPr>
          <a:lstStyle/>
          <a:p>
            <a:pPr algn="ctr"/>
            <a:r>
              <a:rPr lang="en-US" sz="1050" dirty="0"/>
              <a:t>22.22%</a:t>
            </a:r>
          </a:p>
        </p:txBody>
      </p:sp>
      <p:sp>
        <p:nvSpPr>
          <p:cNvPr id="10" name="TextBox 9">
            <a:extLst>
              <a:ext uri="{FF2B5EF4-FFF2-40B4-BE49-F238E27FC236}">
                <a16:creationId xmlns:a16="http://schemas.microsoft.com/office/drawing/2014/main" id="{143188EB-9B81-AF28-87FF-930BF27DDE32}"/>
              </a:ext>
            </a:extLst>
          </p:cNvPr>
          <p:cNvSpPr txBox="1"/>
          <p:nvPr/>
        </p:nvSpPr>
        <p:spPr>
          <a:xfrm>
            <a:off x="3993311" y="4705267"/>
            <a:ext cx="731089" cy="253916"/>
          </a:xfrm>
          <a:prstGeom prst="rect">
            <a:avLst/>
          </a:prstGeom>
          <a:noFill/>
        </p:spPr>
        <p:txBody>
          <a:bodyPr wrap="square" rtlCol="0">
            <a:spAutoFit/>
          </a:bodyPr>
          <a:lstStyle/>
          <a:p>
            <a:pPr algn="ctr"/>
            <a:r>
              <a:rPr lang="en-US" sz="1050" dirty="0"/>
              <a:t>80.39%</a:t>
            </a:r>
          </a:p>
        </p:txBody>
      </p:sp>
      <p:sp>
        <p:nvSpPr>
          <p:cNvPr id="11" name="TextBox 10">
            <a:extLst>
              <a:ext uri="{FF2B5EF4-FFF2-40B4-BE49-F238E27FC236}">
                <a16:creationId xmlns:a16="http://schemas.microsoft.com/office/drawing/2014/main" id="{B328C47E-50C6-6877-50A7-712713784EFA}"/>
              </a:ext>
            </a:extLst>
          </p:cNvPr>
          <p:cNvSpPr txBox="1"/>
          <p:nvPr/>
        </p:nvSpPr>
        <p:spPr>
          <a:xfrm>
            <a:off x="3993310" y="4959183"/>
            <a:ext cx="731089" cy="253916"/>
          </a:xfrm>
          <a:prstGeom prst="rect">
            <a:avLst/>
          </a:prstGeom>
          <a:noFill/>
        </p:spPr>
        <p:txBody>
          <a:bodyPr wrap="square" rtlCol="0">
            <a:spAutoFit/>
          </a:bodyPr>
          <a:lstStyle/>
          <a:p>
            <a:pPr algn="ctr"/>
            <a:r>
              <a:rPr lang="en-US" sz="1050" dirty="0"/>
              <a:t>19.61%</a:t>
            </a:r>
          </a:p>
        </p:txBody>
      </p:sp>
      <p:sp>
        <p:nvSpPr>
          <p:cNvPr id="12" name="TextBox 11">
            <a:extLst>
              <a:ext uri="{FF2B5EF4-FFF2-40B4-BE49-F238E27FC236}">
                <a16:creationId xmlns:a16="http://schemas.microsoft.com/office/drawing/2014/main" id="{07B024B6-5B65-0DCA-9303-ECAA1A354524}"/>
              </a:ext>
            </a:extLst>
          </p:cNvPr>
          <p:cNvSpPr txBox="1"/>
          <p:nvPr/>
        </p:nvSpPr>
        <p:spPr>
          <a:xfrm>
            <a:off x="4796341" y="5086141"/>
            <a:ext cx="731089" cy="253916"/>
          </a:xfrm>
          <a:prstGeom prst="rect">
            <a:avLst/>
          </a:prstGeom>
          <a:noFill/>
        </p:spPr>
        <p:txBody>
          <a:bodyPr wrap="square" rtlCol="0">
            <a:spAutoFit/>
          </a:bodyPr>
          <a:lstStyle/>
          <a:p>
            <a:pPr algn="ctr"/>
            <a:r>
              <a:rPr lang="en-US" sz="1050" dirty="0"/>
              <a:t>92.16%</a:t>
            </a:r>
          </a:p>
        </p:txBody>
      </p:sp>
      <p:sp>
        <p:nvSpPr>
          <p:cNvPr id="14" name="TextBox 13">
            <a:extLst>
              <a:ext uri="{FF2B5EF4-FFF2-40B4-BE49-F238E27FC236}">
                <a16:creationId xmlns:a16="http://schemas.microsoft.com/office/drawing/2014/main" id="{15386A0D-4529-43E6-F7FF-F4F0A40F7484}"/>
              </a:ext>
            </a:extLst>
          </p:cNvPr>
          <p:cNvSpPr txBox="1"/>
          <p:nvPr/>
        </p:nvSpPr>
        <p:spPr>
          <a:xfrm>
            <a:off x="4796341" y="5340057"/>
            <a:ext cx="731089" cy="253916"/>
          </a:xfrm>
          <a:prstGeom prst="rect">
            <a:avLst/>
          </a:prstGeom>
          <a:noFill/>
        </p:spPr>
        <p:txBody>
          <a:bodyPr wrap="square" rtlCol="0">
            <a:spAutoFit/>
          </a:bodyPr>
          <a:lstStyle/>
          <a:p>
            <a:pPr algn="ctr"/>
            <a:r>
              <a:rPr lang="en-US" sz="1050" dirty="0"/>
              <a:t>7.84%</a:t>
            </a:r>
          </a:p>
        </p:txBody>
      </p:sp>
      <p:sp>
        <p:nvSpPr>
          <p:cNvPr id="15" name="TextBox 14">
            <a:extLst>
              <a:ext uri="{FF2B5EF4-FFF2-40B4-BE49-F238E27FC236}">
                <a16:creationId xmlns:a16="http://schemas.microsoft.com/office/drawing/2014/main" id="{64A91402-2994-A9CD-5C35-42422655F592}"/>
              </a:ext>
            </a:extLst>
          </p:cNvPr>
          <p:cNvSpPr txBox="1"/>
          <p:nvPr/>
        </p:nvSpPr>
        <p:spPr>
          <a:xfrm>
            <a:off x="5605232" y="5408399"/>
            <a:ext cx="731089" cy="253916"/>
          </a:xfrm>
          <a:prstGeom prst="rect">
            <a:avLst/>
          </a:prstGeom>
          <a:noFill/>
        </p:spPr>
        <p:txBody>
          <a:bodyPr wrap="square" rtlCol="0">
            <a:spAutoFit/>
          </a:bodyPr>
          <a:lstStyle/>
          <a:p>
            <a:pPr algn="ctr"/>
            <a:r>
              <a:rPr lang="en-US" sz="1050" dirty="0"/>
              <a:t>2.30%</a:t>
            </a:r>
          </a:p>
        </p:txBody>
      </p:sp>
      <p:sp>
        <p:nvSpPr>
          <p:cNvPr id="16" name="TextBox 15">
            <a:extLst>
              <a:ext uri="{FF2B5EF4-FFF2-40B4-BE49-F238E27FC236}">
                <a16:creationId xmlns:a16="http://schemas.microsoft.com/office/drawing/2014/main" id="{DE9BECE2-25D6-79A2-3CBA-3B1017F706B9}"/>
              </a:ext>
            </a:extLst>
          </p:cNvPr>
          <p:cNvSpPr txBox="1"/>
          <p:nvPr/>
        </p:nvSpPr>
        <p:spPr>
          <a:xfrm>
            <a:off x="5599372" y="5114098"/>
            <a:ext cx="731089" cy="253916"/>
          </a:xfrm>
          <a:prstGeom prst="rect">
            <a:avLst/>
          </a:prstGeom>
          <a:noFill/>
        </p:spPr>
        <p:txBody>
          <a:bodyPr wrap="square" rtlCol="0">
            <a:spAutoFit/>
          </a:bodyPr>
          <a:lstStyle/>
          <a:p>
            <a:pPr algn="ctr"/>
            <a:r>
              <a:rPr lang="en-US" sz="1050" dirty="0"/>
              <a:t>97.70%</a:t>
            </a:r>
          </a:p>
        </p:txBody>
      </p:sp>
      <p:sp>
        <p:nvSpPr>
          <p:cNvPr id="17" name="TextBox 16">
            <a:extLst>
              <a:ext uri="{FF2B5EF4-FFF2-40B4-BE49-F238E27FC236}">
                <a16:creationId xmlns:a16="http://schemas.microsoft.com/office/drawing/2014/main" id="{43A53327-B153-2B0A-AB8F-586A8725124A}"/>
              </a:ext>
            </a:extLst>
          </p:cNvPr>
          <p:cNvSpPr txBox="1"/>
          <p:nvPr/>
        </p:nvSpPr>
        <p:spPr>
          <a:xfrm>
            <a:off x="6414123" y="5114098"/>
            <a:ext cx="731089" cy="253916"/>
          </a:xfrm>
          <a:prstGeom prst="rect">
            <a:avLst/>
          </a:prstGeom>
          <a:noFill/>
        </p:spPr>
        <p:txBody>
          <a:bodyPr wrap="square" rtlCol="0">
            <a:spAutoFit/>
          </a:bodyPr>
          <a:lstStyle/>
          <a:p>
            <a:pPr algn="ctr"/>
            <a:r>
              <a:rPr lang="en-US" sz="1050" dirty="0"/>
              <a:t>98.04%</a:t>
            </a:r>
          </a:p>
        </p:txBody>
      </p:sp>
      <p:sp>
        <p:nvSpPr>
          <p:cNvPr id="18" name="TextBox 17">
            <a:extLst>
              <a:ext uri="{FF2B5EF4-FFF2-40B4-BE49-F238E27FC236}">
                <a16:creationId xmlns:a16="http://schemas.microsoft.com/office/drawing/2014/main" id="{E2EA17F1-2B47-CCCA-D427-35756030E5FF}"/>
              </a:ext>
            </a:extLst>
          </p:cNvPr>
          <p:cNvSpPr txBox="1"/>
          <p:nvPr/>
        </p:nvSpPr>
        <p:spPr>
          <a:xfrm>
            <a:off x="6414122" y="5408399"/>
            <a:ext cx="731089" cy="253916"/>
          </a:xfrm>
          <a:prstGeom prst="rect">
            <a:avLst/>
          </a:prstGeom>
          <a:noFill/>
        </p:spPr>
        <p:txBody>
          <a:bodyPr wrap="square" rtlCol="0">
            <a:spAutoFit/>
          </a:bodyPr>
          <a:lstStyle/>
          <a:p>
            <a:pPr algn="ctr"/>
            <a:r>
              <a:rPr lang="en-US" sz="1050" dirty="0"/>
              <a:t>1.96%</a:t>
            </a:r>
          </a:p>
        </p:txBody>
      </p:sp>
      <p:sp>
        <p:nvSpPr>
          <p:cNvPr id="19" name="TextBox 18">
            <a:extLst>
              <a:ext uri="{FF2B5EF4-FFF2-40B4-BE49-F238E27FC236}">
                <a16:creationId xmlns:a16="http://schemas.microsoft.com/office/drawing/2014/main" id="{F5E1831B-3DD9-7025-231A-D5A3F50D57BA}"/>
              </a:ext>
            </a:extLst>
          </p:cNvPr>
          <p:cNvSpPr txBox="1"/>
          <p:nvPr/>
        </p:nvSpPr>
        <p:spPr>
          <a:xfrm>
            <a:off x="7223017" y="4731676"/>
            <a:ext cx="731089" cy="253916"/>
          </a:xfrm>
          <a:prstGeom prst="rect">
            <a:avLst/>
          </a:prstGeom>
          <a:noFill/>
        </p:spPr>
        <p:txBody>
          <a:bodyPr wrap="square" rtlCol="0">
            <a:spAutoFit/>
          </a:bodyPr>
          <a:lstStyle/>
          <a:p>
            <a:pPr algn="ctr"/>
            <a:r>
              <a:rPr lang="en-US" sz="1050" dirty="0"/>
              <a:t>81.40%</a:t>
            </a:r>
          </a:p>
        </p:txBody>
      </p:sp>
      <p:sp>
        <p:nvSpPr>
          <p:cNvPr id="20" name="TextBox 19">
            <a:extLst>
              <a:ext uri="{FF2B5EF4-FFF2-40B4-BE49-F238E27FC236}">
                <a16:creationId xmlns:a16="http://schemas.microsoft.com/office/drawing/2014/main" id="{9B0A4DDF-DDA7-8D7A-5ADB-FD176749A688}"/>
              </a:ext>
            </a:extLst>
          </p:cNvPr>
          <p:cNvSpPr txBox="1"/>
          <p:nvPr/>
        </p:nvSpPr>
        <p:spPr>
          <a:xfrm>
            <a:off x="7223017" y="4966491"/>
            <a:ext cx="731089" cy="253916"/>
          </a:xfrm>
          <a:prstGeom prst="rect">
            <a:avLst/>
          </a:prstGeom>
          <a:noFill/>
        </p:spPr>
        <p:txBody>
          <a:bodyPr wrap="square" rtlCol="0">
            <a:spAutoFit/>
          </a:bodyPr>
          <a:lstStyle/>
          <a:p>
            <a:pPr algn="ctr"/>
            <a:r>
              <a:rPr lang="en-US" sz="1050" dirty="0"/>
              <a:t>18.60%</a:t>
            </a:r>
          </a:p>
        </p:txBody>
      </p:sp>
      <p:sp>
        <p:nvSpPr>
          <p:cNvPr id="21" name="TextBox 20">
            <a:extLst>
              <a:ext uri="{FF2B5EF4-FFF2-40B4-BE49-F238E27FC236}">
                <a16:creationId xmlns:a16="http://schemas.microsoft.com/office/drawing/2014/main" id="{90D32CD5-9873-5120-06E8-6E0E6EA8F6AD}"/>
              </a:ext>
            </a:extLst>
          </p:cNvPr>
          <p:cNvSpPr txBox="1"/>
          <p:nvPr/>
        </p:nvSpPr>
        <p:spPr>
          <a:xfrm>
            <a:off x="8031909" y="4773609"/>
            <a:ext cx="731089" cy="253916"/>
          </a:xfrm>
          <a:prstGeom prst="rect">
            <a:avLst/>
          </a:prstGeom>
          <a:noFill/>
        </p:spPr>
        <p:txBody>
          <a:bodyPr wrap="square" rtlCol="0">
            <a:spAutoFit/>
          </a:bodyPr>
          <a:lstStyle/>
          <a:p>
            <a:pPr algn="ctr"/>
            <a:r>
              <a:rPr lang="en-US" sz="1050" dirty="0"/>
              <a:t>83.50%</a:t>
            </a:r>
          </a:p>
        </p:txBody>
      </p:sp>
      <p:sp>
        <p:nvSpPr>
          <p:cNvPr id="22" name="TextBox 21">
            <a:extLst>
              <a:ext uri="{FF2B5EF4-FFF2-40B4-BE49-F238E27FC236}">
                <a16:creationId xmlns:a16="http://schemas.microsoft.com/office/drawing/2014/main" id="{3DF9409F-A73D-6CFA-3C2C-3C30DEAF9D9E}"/>
              </a:ext>
            </a:extLst>
          </p:cNvPr>
          <p:cNvSpPr txBox="1"/>
          <p:nvPr/>
        </p:nvSpPr>
        <p:spPr>
          <a:xfrm>
            <a:off x="8026047" y="5027525"/>
            <a:ext cx="731089" cy="253916"/>
          </a:xfrm>
          <a:prstGeom prst="rect">
            <a:avLst/>
          </a:prstGeom>
          <a:noFill/>
        </p:spPr>
        <p:txBody>
          <a:bodyPr wrap="square" rtlCol="0">
            <a:spAutoFit/>
          </a:bodyPr>
          <a:lstStyle/>
          <a:p>
            <a:pPr algn="ctr"/>
            <a:r>
              <a:rPr lang="en-US" sz="1050" dirty="0"/>
              <a:t>16.50%</a:t>
            </a:r>
          </a:p>
        </p:txBody>
      </p:sp>
      <p:sp>
        <p:nvSpPr>
          <p:cNvPr id="23" name="TextBox 22">
            <a:extLst>
              <a:ext uri="{FF2B5EF4-FFF2-40B4-BE49-F238E27FC236}">
                <a16:creationId xmlns:a16="http://schemas.microsoft.com/office/drawing/2014/main" id="{761FCF55-2635-A1AC-1870-3C24E4358F4F}"/>
              </a:ext>
            </a:extLst>
          </p:cNvPr>
          <p:cNvSpPr txBox="1"/>
          <p:nvPr/>
        </p:nvSpPr>
        <p:spPr>
          <a:xfrm>
            <a:off x="8834940" y="3861636"/>
            <a:ext cx="731089" cy="253916"/>
          </a:xfrm>
          <a:prstGeom prst="rect">
            <a:avLst/>
          </a:prstGeom>
          <a:noFill/>
        </p:spPr>
        <p:txBody>
          <a:bodyPr wrap="square" rtlCol="0">
            <a:spAutoFit/>
          </a:bodyPr>
          <a:lstStyle/>
          <a:p>
            <a:pPr algn="ctr"/>
            <a:r>
              <a:rPr lang="en-US" sz="1050" dirty="0"/>
              <a:t>54.72%</a:t>
            </a:r>
          </a:p>
        </p:txBody>
      </p:sp>
      <p:sp>
        <p:nvSpPr>
          <p:cNvPr id="24" name="TextBox 23">
            <a:extLst>
              <a:ext uri="{FF2B5EF4-FFF2-40B4-BE49-F238E27FC236}">
                <a16:creationId xmlns:a16="http://schemas.microsoft.com/office/drawing/2014/main" id="{9315C7EC-3724-BC15-DEB4-6F2A9E491336}"/>
              </a:ext>
            </a:extLst>
          </p:cNvPr>
          <p:cNvSpPr txBox="1"/>
          <p:nvPr/>
        </p:nvSpPr>
        <p:spPr>
          <a:xfrm>
            <a:off x="8834940" y="4115552"/>
            <a:ext cx="731089" cy="253916"/>
          </a:xfrm>
          <a:prstGeom prst="rect">
            <a:avLst/>
          </a:prstGeom>
          <a:noFill/>
        </p:spPr>
        <p:txBody>
          <a:bodyPr wrap="square" rtlCol="0">
            <a:spAutoFit/>
          </a:bodyPr>
          <a:lstStyle/>
          <a:p>
            <a:pPr algn="ctr"/>
            <a:r>
              <a:rPr lang="en-US" sz="1050" dirty="0"/>
              <a:t>45.28%</a:t>
            </a:r>
          </a:p>
        </p:txBody>
      </p:sp>
    </p:spTree>
    <p:extLst>
      <p:ext uri="{BB962C8B-B14F-4D97-AF65-F5344CB8AC3E}">
        <p14:creationId xmlns:p14="http://schemas.microsoft.com/office/powerpoint/2010/main" val="37889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E618D0-9274-8D98-740D-841FFD8E42DA}"/>
              </a:ext>
            </a:extLst>
          </p:cNvPr>
          <p:cNvSpPr>
            <a:spLocks noGrp="1"/>
          </p:cNvSpPr>
          <p:nvPr>
            <p:ph type="title"/>
          </p:nvPr>
        </p:nvSpPr>
        <p:spPr/>
        <p:txBody>
          <a:bodyPr/>
          <a:lstStyle/>
          <a:p>
            <a:r>
              <a:rPr lang="en-US" dirty="0"/>
              <a:t>Predictive Models</a:t>
            </a:r>
          </a:p>
        </p:txBody>
      </p:sp>
    </p:spTree>
    <p:extLst>
      <p:ext uri="{BB962C8B-B14F-4D97-AF65-F5344CB8AC3E}">
        <p14:creationId xmlns:p14="http://schemas.microsoft.com/office/powerpoint/2010/main" val="1271646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B0A44-5420-BA83-43BF-2B61AFE1AE04}"/>
              </a:ext>
            </a:extLst>
          </p:cNvPr>
          <p:cNvSpPr>
            <a:spLocks noGrp="1"/>
          </p:cNvSpPr>
          <p:nvPr>
            <p:ph type="title"/>
          </p:nvPr>
        </p:nvSpPr>
        <p:spPr/>
        <p:txBody>
          <a:bodyPr/>
          <a:lstStyle/>
          <a:p>
            <a:r>
              <a:rPr lang="en-US" dirty="0"/>
              <a:t>Naïve Bayes</a:t>
            </a:r>
          </a:p>
        </p:txBody>
      </p:sp>
      <p:sp>
        <p:nvSpPr>
          <p:cNvPr id="3" name="Content Placeholder 2">
            <a:extLst>
              <a:ext uri="{FF2B5EF4-FFF2-40B4-BE49-F238E27FC236}">
                <a16:creationId xmlns:a16="http://schemas.microsoft.com/office/drawing/2014/main" id="{863580EF-A9BE-A940-439A-766FD63F1AEE}"/>
              </a:ext>
            </a:extLst>
          </p:cNvPr>
          <p:cNvSpPr>
            <a:spLocks noGrp="1"/>
          </p:cNvSpPr>
          <p:nvPr>
            <p:ph idx="1"/>
          </p:nvPr>
        </p:nvSpPr>
        <p:spPr/>
        <p:txBody>
          <a:bodyPr/>
          <a:lstStyle/>
          <a:p>
            <a:r>
              <a:rPr lang="en-US" dirty="0"/>
              <a:t>Naïve Bayes model was used for classification</a:t>
            </a:r>
          </a:p>
          <a:p>
            <a:r>
              <a:rPr lang="en-US" dirty="0"/>
              <a:t>Included only variables potentially explaining attrition</a:t>
            </a:r>
          </a:p>
          <a:p>
            <a:r>
              <a:rPr lang="en-US" dirty="0"/>
              <a:t>Accuracy, Sensitivity and Specificity was collected</a:t>
            </a:r>
          </a:p>
        </p:txBody>
      </p:sp>
    </p:spTree>
    <p:extLst>
      <p:ext uri="{BB962C8B-B14F-4D97-AF65-F5344CB8AC3E}">
        <p14:creationId xmlns:p14="http://schemas.microsoft.com/office/powerpoint/2010/main" val="99129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FB39-FC3E-EA18-2BCB-DC621F4A4FB7}"/>
              </a:ext>
            </a:extLst>
          </p:cNvPr>
          <p:cNvSpPr>
            <a:spLocks noGrp="1"/>
          </p:cNvSpPr>
          <p:nvPr>
            <p:ph type="title"/>
          </p:nvPr>
        </p:nvSpPr>
        <p:spPr/>
        <p:txBody>
          <a:bodyPr/>
          <a:lstStyle/>
          <a:p>
            <a:r>
              <a:rPr lang="en-US" dirty="0"/>
              <a:t>Naïve Bayes Results</a:t>
            </a:r>
          </a:p>
        </p:txBody>
      </p:sp>
      <p:graphicFrame>
        <p:nvGraphicFramePr>
          <p:cNvPr id="4" name="Table 4">
            <a:extLst>
              <a:ext uri="{FF2B5EF4-FFF2-40B4-BE49-F238E27FC236}">
                <a16:creationId xmlns:a16="http://schemas.microsoft.com/office/drawing/2014/main" id="{53DE253D-B2E4-24F7-AE2E-67F62A462D2C}"/>
              </a:ext>
            </a:extLst>
          </p:cNvPr>
          <p:cNvGraphicFramePr>
            <a:graphicFrameLocks noGrp="1"/>
          </p:cNvGraphicFramePr>
          <p:nvPr>
            <p:ph idx="1"/>
            <p:extLst>
              <p:ext uri="{D42A27DB-BD31-4B8C-83A1-F6EECF244321}">
                <p14:modId xmlns:p14="http://schemas.microsoft.com/office/powerpoint/2010/main" val="31731631"/>
              </p:ext>
            </p:extLst>
          </p:nvPr>
        </p:nvGraphicFramePr>
        <p:xfrm>
          <a:off x="1308295" y="2561492"/>
          <a:ext cx="3727939" cy="2168772"/>
        </p:xfrm>
        <a:graphic>
          <a:graphicData uri="http://schemas.openxmlformats.org/drawingml/2006/table">
            <a:tbl>
              <a:tblPr bandRow="1">
                <a:tableStyleId>{5C22544A-7EE6-4342-B048-85BDC9FD1C3A}</a:tableStyleId>
              </a:tblPr>
              <a:tblGrid>
                <a:gridCol w="2196340">
                  <a:extLst>
                    <a:ext uri="{9D8B030D-6E8A-4147-A177-3AD203B41FA5}">
                      <a16:colId xmlns:a16="http://schemas.microsoft.com/office/drawing/2014/main" val="3046147088"/>
                    </a:ext>
                  </a:extLst>
                </a:gridCol>
                <a:gridCol w="1531599">
                  <a:extLst>
                    <a:ext uri="{9D8B030D-6E8A-4147-A177-3AD203B41FA5}">
                      <a16:colId xmlns:a16="http://schemas.microsoft.com/office/drawing/2014/main" val="2465435094"/>
                    </a:ext>
                  </a:extLst>
                </a:gridCol>
              </a:tblGrid>
              <a:tr h="529884">
                <a:tc>
                  <a:txBody>
                    <a:bodyPr/>
                    <a:lstStyle/>
                    <a:p>
                      <a:endParaRPr lang="en-US" dirty="0"/>
                    </a:p>
                  </a:txBody>
                  <a:tcPr>
                    <a:solidFill>
                      <a:schemeClr val="accent1"/>
                    </a:solidFill>
                  </a:tcPr>
                </a:tc>
                <a:tc>
                  <a:txBody>
                    <a:bodyPr/>
                    <a:lstStyle/>
                    <a:p>
                      <a:pPr algn="ctr"/>
                      <a:r>
                        <a:rPr lang="en-US" dirty="0"/>
                        <a:t>Scores</a:t>
                      </a:r>
                    </a:p>
                  </a:txBody>
                  <a:tcPr>
                    <a:solidFill>
                      <a:schemeClr val="accent1"/>
                    </a:solidFill>
                  </a:tcPr>
                </a:tc>
                <a:extLst>
                  <a:ext uri="{0D108BD9-81ED-4DB2-BD59-A6C34878D82A}">
                    <a16:rowId xmlns:a16="http://schemas.microsoft.com/office/drawing/2014/main" val="1429631022"/>
                  </a:ext>
                </a:extLst>
              </a:tr>
              <a:tr h="546296">
                <a:tc>
                  <a:txBody>
                    <a:bodyPr/>
                    <a:lstStyle/>
                    <a:p>
                      <a:pPr algn="ctr"/>
                      <a:r>
                        <a:rPr lang="en-US" dirty="0"/>
                        <a:t>Accuracy</a:t>
                      </a:r>
                    </a:p>
                  </a:txBody>
                  <a:tcPr>
                    <a:solidFill>
                      <a:schemeClr val="accent1"/>
                    </a:solidFill>
                  </a:tcPr>
                </a:tc>
                <a:tc>
                  <a:txBody>
                    <a:bodyPr/>
                    <a:lstStyle/>
                    <a:p>
                      <a:pPr algn="ctr"/>
                      <a:r>
                        <a:rPr lang="en-US" dirty="0"/>
                        <a:t>.8391</a:t>
                      </a:r>
                    </a:p>
                  </a:txBody>
                  <a:tcPr/>
                </a:tc>
                <a:extLst>
                  <a:ext uri="{0D108BD9-81ED-4DB2-BD59-A6C34878D82A}">
                    <a16:rowId xmlns:a16="http://schemas.microsoft.com/office/drawing/2014/main" val="1851161610"/>
                  </a:ext>
                </a:extLst>
              </a:tr>
              <a:tr h="546296">
                <a:tc>
                  <a:txBody>
                    <a:bodyPr/>
                    <a:lstStyle/>
                    <a:p>
                      <a:pPr algn="ctr"/>
                      <a:r>
                        <a:rPr lang="en-US" dirty="0"/>
                        <a:t>Sensitivity</a:t>
                      </a:r>
                    </a:p>
                  </a:txBody>
                  <a:tcPr>
                    <a:solidFill>
                      <a:schemeClr val="accent1"/>
                    </a:solidFill>
                  </a:tcPr>
                </a:tc>
                <a:tc>
                  <a:txBody>
                    <a:bodyPr/>
                    <a:lstStyle/>
                    <a:p>
                      <a:pPr algn="ctr"/>
                      <a:r>
                        <a:rPr lang="en-US" dirty="0"/>
                        <a:t>.8664</a:t>
                      </a:r>
                    </a:p>
                  </a:txBody>
                  <a:tcPr/>
                </a:tc>
                <a:extLst>
                  <a:ext uri="{0D108BD9-81ED-4DB2-BD59-A6C34878D82A}">
                    <a16:rowId xmlns:a16="http://schemas.microsoft.com/office/drawing/2014/main" val="3256089607"/>
                  </a:ext>
                </a:extLst>
              </a:tr>
              <a:tr h="546296">
                <a:tc>
                  <a:txBody>
                    <a:bodyPr/>
                    <a:lstStyle/>
                    <a:p>
                      <a:pPr algn="ctr"/>
                      <a:r>
                        <a:rPr lang="en-US" dirty="0"/>
                        <a:t>Specificity</a:t>
                      </a:r>
                    </a:p>
                  </a:txBody>
                  <a:tcPr>
                    <a:solidFill>
                      <a:schemeClr val="accent1"/>
                    </a:solidFill>
                  </a:tcPr>
                </a:tc>
                <a:tc>
                  <a:txBody>
                    <a:bodyPr/>
                    <a:lstStyle/>
                    <a:p>
                      <a:pPr algn="ctr"/>
                      <a:r>
                        <a:rPr lang="en-US" dirty="0"/>
                        <a:t>.6207</a:t>
                      </a:r>
                    </a:p>
                  </a:txBody>
                  <a:tcPr/>
                </a:tc>
                <a:extLst>
                  <a:ext uri="{0D108BD9-81ED-4DB2-BD59-A6C34878D82A}">
                    <a16:rowId xmlns:a16="http://schemas.microsoft.com/office/drawing/2014/main" val="1342105321"/>
                  </a:ext>
                </a:extLst>
              </a:tr>
            </a:tbl>
          </a:graphicData>
        </a:graphic>
      </p:graphicFrame>
      <p:sp>
        <p:nvSpPr>
          <p:cNvPr id="5" name="Content Placeholder 2">
            <a:extLst>
              <a:ext uri="{FF2B5EF4-FFF2-40B4-BE49-F238E27FC236}">
                <a16:creationId xmlns:a16="http://schemas.microsoft.com/office/drawing/2014/main" id="{0806720C-E499-AB0F-A00C-1722C37918FF}"/>
              </a:ext>
            </a:extLst>
          </p:cNvPr>
          <p:cNvSpPr txBox="1">
            <a:spLocks/>
          </p:cNvSpPr>
          <p:nvPr/>
        </p:nvSpPr>
        <p:spPr>
          <a:xfrm>
            <a:off x="5660570" y="2713892"/>
            <a:ext cx="5665177" cy="3307600"/>
          </a:xfrm>
          <a:prstGeom prst="rect">
            <a:avLst/>
          </a:prstGeom>
        </p:spPr>
        <p:txBody>
          <a:bodyPr vert="horz" lIns="0" tIns="45720" rIns="0" bIns="45720" rtlCol="0">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This model had reasonable accuracy</a:t>
            </a:r>
          </a:p>
          <a:p>
            <a:r>
              <a:rPr lang="en-US" dirty="0"/>
              <a:t>Model is better at identifying positive instances than negative ones</a:t>
            </a:r>
          </a:p>
        </p:txBody>
      </p:sp>
    </p:spTree>
    <p:extLst>
      <p:ext uri="{BB962C8B-B14F-4D97-AF65-F5344CB8AC3E}">
        <p14:creationId xmlns:p14="http://schemas.microsoft.com/office/powerpoint/2010/main" val="3624893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EE0FC-3795-E884-A035-D20B9CF07910}"/>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D00721AB-AE1D-FD73-43B3-5BF8370569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706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E618D0-9274-8D98-740D-841FFD8E42DA}"/>
              </a:ext>
            </a:extLst>
          </p:cNvPr>
          <p:cNvSpPr>
            <a:spLocks noGrp="1"/>
          </p:cNvSpPr>
          <p:nvPr>
            <p:ph type="title"/>
          </p:nvPr>
        </p:nvSpPr>
        <p:spPr/>
        <p:txBody>
          <a:bodyPr/>
          <a:lstStyle/>
          <a:p>
            <a:r>
              <a:rPr lang="en-US" dirty="0"/>
              <a:t>Interesting Trends</a:t>
            </a:r>
          </a:p>
        </p:txBody>
      </p:sp>
    </p:spTree>
    <p:extLst>
      <p:ext uri="{BB962C8B-B14F-4D97-AF65-F5344CB8AC3E}">
        <p14:creationId xmlns:p14="http://schemas.microsoft.com/office/powerpoint/2010/main" val="121993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ABEF-6994-C629-26C8-B6404BE4370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B668F40-5810-A2BD-6E26-ABCC383DFE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4647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p:txBody>
      </p:sp>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1792EC-AC57-9E9E-6619-3D80B91043C2}"/>
              </a:ext>
            </a:extLst>
          </p:cNvPr>
          <p:cNvSpPr>
            <a:spLocks noGrp="1"/>
          </p:cNvSpPr>
          <p:nvPr>
            <p:ph type="title"/>
          </p:nvPr>
        </p:nvSpPr>
        <p:spPr/>
        <p:txBody>
          <a:bodyPr/>
          <a:lstStyle/>
          <a:p>
            <a:r>
              <a:rPr lang="en-US" dirty="0"/>
              <a:t>Agenda</a:t>
            </a:r>
          </a:p>
        </p:txBody>
      </p:sp>
      <p:sp>
        <p:nvSpPr>
          <p:cNvPr id="8" name="Content Placeholder 7">
            <a:extLst>
              <a:ext uri="{FF2B5EF4-FFF2-40B4-BE49-F238E27FC236}">
                <a16:creationId xmlns:a16="http://schemas.microsoft.com/office/drawing/2014/main" id="{6727D125-620B-99B8-8DE2-3A0BB2D1E114}"/>
              </a:ext>
            </a:extLst>
          </p:cNvPr>
          <p:cNvSpPr>
            <a:spLocks noGrp="1"/>
          </p:cNvSpPr>
          <p:nvPr>
            <p:ph idx="1"/>
          </p:nvPr>
        </p:nvSpPr>
        <p:spPr/>
        <p:txBody>
          <a:bodyPr/>
          <a:lstStyle/>
          <a:p>
            <a:r>
              <a:rPr lang="en-US" dirty="0"/>
              <a:t>About </a:t>
            </a:r>
            <a:r>
              <a:rPr lang="en-US" dirty="0" err="1"/>
              <a:t>DDSAnalytics</a:t>
            </a:r>
            <a:endParaRPr lang="en-US" dirty="0"/>
          </a:p>
          <a:p>
            <a:r>
              <a:rPr lang="en-US" dirty="0"/>
              <a:t>Top 3 Factors of Attrition</a:t>
            </a:r>
          </a:p>
          <a:p>
            <a:r>
              <a:rPr lang="en-US" dirty="0"/>
              <a:t>Predictive Models</a:t>
            </a:r>
          </a:p>
          <a:p>
            <a:r>
              <a:rPr lang="en-US" dirty="0"/>
              <a:t>Interesting Trends &amp; Takeaways</a:t>
            </a:r>
          </a:p>
        </p:txBody>
      </p:sp>
    </p:spTree>
    <p:extLst>
      <p:ext uri="{BB962C8B-B14F-4D97-AF65-F5344CB8AC3E}">
        <p14:creationId xmlns:p14="http://schemas.microsoft.com/office/powerpoint/2010/main" val="68914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E618D0-9274-8D98-740D-841FFD8E42DA}"/>
              </a:ext>
            </a:extLst>
          </p:cNvPr>
          <p:cNvSpPr>
            <a:spLocks noGrp="1"/>
          </p:cNvSpPr>
          <p:nvPr>
            <p:ph type="title"/>
          </p:nvPr>
        </p:nvSpPr>
        <p:spPr/>
        <p:txBody>
          <a:bodyPr/>
          <a:lstStyle/>
          <a:p>
            <a:r>
              <a:rPr lang="en-US" dirty="0"/>
              <a:t>About </a:t>
            </a:r>
            <a:r>
              <a:rPr lang="en-US" dirty="0" err="1"/>
              <a:t>DDSAnalytics</a:t>
            </a:r>
            <a:endParaRPr lang="en-US" dirty="0"/>
          </a:p>
        </p:txBody>
      </p:sp>
    </p:spTree>
    <p:extLst>
      <p:ext uri="{BB962C8B-B14F-4D97-AF65-F5344CB8AC3E}">
        <p14:creationId xmlns:p14="http://schemas.microsoft.com/office/powerpoint/2010/main" val="226464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About </a:t>
            </a:r>
            <a:r>
              <a:rPr lang="en-US" sz="4800" dirty="0" err="1">
                <a:solidFill>
                  <a:schemeClr val="tx1">
                    <a:lumMod val="75000"/>
                    <a:lumOff val="25000"/>
                  </a:schemeClr>
                </a:solidFill>
              </a:rPr>
              <a:t>DDSAnalytics</a:t>
            </a:r>
            <a:endParaRPr lang="en-US" sz="4800" dirty="0">
              <a:solidFill>
                <a:schemeClr val="tx1">
                  <a:lumMod val="75000"/>
                  <a:lumOff val="25000"/>
                </a:schemeClr>
              </a:solidFill>
            </a:endParaRP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20" y="10"/>
            <a:ext cx="4580077" cy="6857990"/>
          </a:xfrm>
          <a:prstGeom prst="rect">
            <a:avLst/>
          </a:prstGeom>
        </p:spPr>
      </p:pic>
      <p:cxnSp>
        <p:nvCxnSpPr>
          <p:cNvPr id="21" name="Straight Connector 2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5172074" y="2108201"/>
            <a:ext cx="5983606" cy="3760891"/>
          </a:xfrm>
        </p:spPr>
        <p:txBody>
          <a:bodyPr vert="horz" lIns="0" tIns="45720" rIns="0" bIns="45720" rtlCol="0">
            <a:normAutofit/>
          </a:bodyPr>
          <a:lstStyle/>
          <a:p>
            <a:r>
              <a:rPr lang="en-US" dirty="0">
                <a:latin typeface="+mj-lt"/>
              </a:rPr>
              <a:t>Talent Management Solutions</a:t>
            </a:r>
          </a:p>
          <a:p>
            <a:pPr lvl="1"/>
            <a:r>
              <a:rPr lang="en-US" dirty="0">
                <a:latin typeface="+mj-lt"/>
              </a:rPr>
              <a:t>Workforce Planning</a:t>
            </a:r>
          </a:p>
          <a:p>
            <a:pPr lvl="1"/>
            <a:r>
              <a:rPr lang="en-US" dirty="0">
                <a:latin typeface="+mj-lt"/>
              </a:rPr>
              <a:t>Employee Training Programs</a:t>
            </a:r>
          </a:p>
          <a:p>
            <a:pPr lvl="1"/>
            <a:r>
              <a:rPr lang="en-US" dirty="0">
                <a:latin typeface="+mj-lt"/>
              </a:rPr>
              <a:t>High-Potential Employees</a:t>
            </a:r>
          </a:p>
          <a:p>
            <a:pPr lvl="1"/>
            <a:r>
              <a:rPr lang="en-US" dirty="0">
                <a:latin typeface="+mj-lt"/>
              </a:rPr>
              <a:t>Prevention of Attrition</a:t>
            </a:r>
          </a:p>
        </p:txBody>
      </p:sp>
    </p:spTree>
    <p:extLst>
      <p:ext uri="{BB962C8B-B14F-4D97-AF65-F5344CB8AC3E}">
        <p14:creationId xmlns:p14="http://schemas.microsoft.com/office/powerpoint/2010/main" val="180767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About </a:t>
            </a:r>
            <a:r>
              <a:rPr lang="en-US" sz="4800" dirty="0" err="1">
                <a:solidFill>
                  <a:schemeClr val="tx1">
                    <a:lumMod val="75000"/>
                    <a:lumOff val="25000"/>
                  </a:schemeClr>
                </a:solidFill>
              </a:rPr>
              <a:t>DDSAnalytics</a:t>
            </a:r>
            <a:endParaRPr lang="en-US" sz="4800" dirty="0">
              <a:solidFill>
                <a:schemeClr val="tx1">
                  <a:lumMod val="75000"/>
                  <a:lumOff val="25000"/>
                </a:schemeClr>
              </a:solidFill>
            </a:endParaRP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20" y="10"/>
            <a:ext cx="4580077" cy="6857990"/>
          </a:xfrm>
          <a:prstGeom prst="rect">
            <a:avLst/>
          </a:prstGeom>
        </p:spPr>
      </p:pic>
      <p:cxnSp>
        <p:nvCxnSpPr>
          <p:cNvPr id="21" name="Straight Connector 2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5172074" y="2108201"/>
            <a:ext cx="5983606" cy="3760891"/>
          </a:xfrm>
        </p:spPr>
        <p:txBody>
          <a:bodyPr vert="horz" lIns="0" tIns="45720" rIns="0" bIns="45720" rtlCol="0">
            <a:normAutofit/>
          </a:bodyPr>
          <a:lstStyle/>
          <a:p>
            <a:r>
              <a:rPr lang="en-US" dirty="0">
                <a:latin typeface="+mj-lt"/>
              </a:rPr>
              <a:t>Talent Management Solutions</a:t>
            </a:r>
          </a:p>
          <a:p>
            <a:pPr lvl="1"/>
            <a:r>
              <a:rPr lang="en-US" dirty="0">
                <a:latin typeface="+mj-lt"/>
              </a:rPr>
              <a:t>Workforce Planning</a:t>
            </a:r>
          </a:p>
          <a:p>
            <a:pPr lvl="1"/>
            <a:r>
              <a:rPr lang="en-US" dirty="0">
                <a:latin typeface="+mj-lt"/>
              </a:rPr>
              <a:t>Employee Training Programs</a:t>
            </a:r>
          </a:p>
          <a:p>
            <a:pPr lvl="1"/>
            <a:r>
              <a:rPr lang="en-US" dirty="0">
                <a:latin typeface="+mj-lt"/>
              </a:rPr>
              <a:t>High-Potential Employees</a:t>
            </a:r>
          </a:p>
          <a:p>
            <a:pPr lvl="1"/>
            <a:r>
              <a:rPr lang="en-US" sz="2400" b="1" dirty="0">
                <a:latin typeface="+mj-lt"/>
              </a:rPr>
              <a:t>Prevention of Attrition</a:t>
            </a:r>
          </a:p>
        </p:txBody>
      </p:sp>
    </p:spTree>
    <p:extLst>
      <p:ext uri="{BB962C8B-B14F-4D97-AF65-F5344CB8AC3E}">
        <p14:creationId xmlns:p14="http://schemas.microsoft.com/office/powerpoint/2010/main" val="425537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E618D0-9274-8D98-740D-841FFD8E42DA}"/>
              </a:ext>
            </a:extLst>
          </p:cNvPr>
          <p:cNvSpPr>
            <a:spLocks noGrp="1"/>
          </p:cNvSpPr>
          <p:nvPr>
            <p:ph type="title"/>
          </p:nvPr>
        </p:nvSpPr>
        <p:spPr/>
        <p:txBody>
          <a:bodyPr/>
          <a:lstStyle/>
          <a:p>
            <a:r>
              <a:rPr lang="en-US" dirty="0"/>
              <a:t>Top 3 Factors of Attrition</a:t>
            </a:r>
          </a:p>
        </p:txBody>
      </p:sp>
    </p:spTree>
    <p:extLst>
      <p:ext uri="{BB962C8B-B14F-4D97-AF65-F5344CB8AC3E}">
        <p14:creationId xmlns:p14="http://schemas.microsoft.com/office/powerpoint/2010/main" val="196196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ADD7D7-5089-4A54-B92D-BB9FD809291F}"/>
              </a:ext>
            </a:extLst>
          </p:cNvPr>
          <p:cNvSpPr>
            <a:spLocks noGrp="1"/>
          </p:cNvSpPr>
          <p:nvPr>
            <p:ph type="title"/>
          </p:nvPr>
        </p:nvSpPr>
        <p:spPr/>
        <p:txBody>
          <a:bodyPr/>
          <a:lstStyle/>
          <a:p>
            <a:r>
              <a:rPr lang="en-US" dirty="0"/>
              <a:t>Data Cleanup</a:t>
            </a:r>
          </a:p>
        </p:txBody>
      </p:sp>
      <p:sp>
        <p:nvSpPr>
          <p:cNvPr id="6" name="Content Placeholder 5">
            <a:extLst>
              <a:ext uri="{FF2B5EF4-FFF2-40B4-BE49-F238E27FC236}">
                <a16:creationId xmlns:a16="http://schemas.microsoft.com/office/drawing/2014/main" id="{52149A87-7254-6DF6-F4EA-03B7339139C1}"/>
              </a:ext>
            </a:extLst>
          </p:cNvPr>
          <p:cNvSpPr>
            <a:spLocks noGrp="1"/>
          </p:cNvSpPr>
          <p:nvPr>
            <p:ph idx="1"/>
          </p:nvPr>
        </p:nvSpPr>
        <p:spPr/>
        <p:txBody>
          <a:bodyPr/>
          <a:lstStyle/>
          <a:p>
            <a:r>
              <a:rPr lang="en-US" dirty="0"/>
              <a:t>Established there was no missing data</a:t>
            </a:r>
          </a:p>
          <a:p>
            <a:r>
              <a:rPr lang="en-US" dirty="0"/>
              <a:t>Converted specific columns to be scaled for predictive process</a:t>
            </a:r>
          </a:p>
          <a:p>
            <a:r>
              <a:rPr lang="en-US" dirty="0"/>
              <a:t>Verified new “clean” dataset</a:t>
            </a:r>
          </a:p>
        </p:txBody>
      </p:sp>
    </p:spTree>
    <p:extLst>
      <p:ext uri="{BB962C8B-B14F-4D97-AF65-F5344CB8AC3E}">
        <p14:creationId xmlns:p14="http://schemas.microsoft.com/office/powerpoint/2010/main" val="283016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ADD7D7-5089-4A54-B92D-BB9FD809291F}"/>
              </a:ext>
            </a:extLst>
          </p:cNvPr>
          <p:cNvSpPr>
            <a:spLocks noGrp="1"/>
          </p:cNvSpPr>
          <p:nvPr>
            <p:ph type="title"/>
          </p:nvPr>
        </p:nvSpPr>
        <p:spPr/>
        <p:txBody>
          <a:bodyPr/>
          <a:lstStyle/>
          <a:p>
            <a:r>
              <a:rPr lang="en-US" dirty="0"/>
              <a:t>Correlation Plots</a:t>
            </a:r>
          </a:p>
        </p:txBody>
      </p:sp>
      <p:pic>
        <p:nvPicPr>
          <p:cNvPr id="3" name="Picture 2">
            <a:extLst>
              <a:ext uri="{FF2B5EF4-FFF2-40B4-BE49-F238E27FC236}">
                <a16:creationId xmlns:a16="http://schemas.microsoft.com/office/drawing/2014/main" id="{058692C5-1F0D-ABBF-0CC8-E0AEAE561960}"/>
              </a:ext>
            </a:extLst>
          </p:cNvPr>
          <p:cNvPicPr>
            <a:picLocks noChangeAspect="1"/>
          </p:cNvPicPr>
          <p:nvPr/>
        </p:nvPicPr>
        <p:blipFill>
          <a:blip r:embed="rId2"/>
          <a:stretch>
            <a:fillRect/>
          </a:stretch>
        </p:blipFill>
        <p:spPr>
          <a:xfrm>
            <a:off x="1236992" y="2111292"/>
            <a:ext cx="1283469" cy="799325"/>
          </a:xfrm>
          <a:prstGeom prst="rect">
            <a:avLst/>
          </a:prstGeom>
        </p:spPr>
      </p:pic>
      <p:pic>
        <p:nvPicPr>
          <p:cNvPr id="7" name="Picture 6">
            <a:extLst>
              <a:ext uri="{FF2B5EF4-FFF2-40B4-BE49-F238E27FC236}">
                <a16:creationId xmlns:a16="http://schemas.microsoft.com/office/drawing/2014/main" id="{E69BA329-F038-61DE-1925-0566B5B05BF0}"/>
              </a:ext>
            </a:extLst>
          </p:cNvPr>
          <p:cNvPicPr>
            <a:picLocks noChangeAspect="1"/>
          </p:cNvPicPr>
          <p:nvPr/>
        </p:nvPicPr>
        <p:blipFill>
          <a:blip r:embed="rId3"/>
          <a:stretch>
            <a:fillRect/>
          </a:stretch>
        </p:blipFill>
        <p:spPr>
          <a:xfrm>
            <a:off x="2520461" y="2111292"/>
            <a:ext cx="1283470" cy="797920"/>
          </a:xfrm>
          <a:prstGeom prst="rect">
            <a:avLst/>
          </a:prstGeom>
        </p:spPr>
      </p:pic>
      <p:pic>
        <p:nvPicPr>
          <p:cNvPr id="9" name="Picture 8">
            <a:extLst>
              <a:ext uri="{FF2B5EF4-FFF2-40B4-BE49-F238E27FC236}">
                <a16:creationId xmlns:a16="http://schemas.microsoft.com/office/drawing/2014/main" id="{A1F289E1-A4D8-FF81-063E-C0DCE3E388E7}"/>
              </a:ext>
            </a:extLst>
          </p:cNvPr>
          <p:cNvPicPr>
            <a:picLocks noChangeAspect="1"/>
          </p:cNvPicPr>
          <p:nvPr/>
        </p:nvPicPr>
        <p:blipFill>
          <a:blip r:embed="rId4"/>
          <a:stretch>
            <a:fillRect/>
          </a:stretch>
        </p:blipFill>
        <p:spPr>
          <a:xfrm>
            <a:off x="3803929" y="2109887"/>
            <a:ext cx="1296213" cy="797920"/>
          </a:xfrm>
          <a:prstGeom prst="rect">
            <a:avLst/>
          </a:prstGeom>
        </p:spPr>
      </p:pic>
      <p:pic>
        <p:nvPicPr>
          <p:cNvPr id="11" name="Picture 10">
            <a:extLst>
              <a:ext uri="{FF2B5EF4-FFF2-40B4-BE49-F238E27FC236}">
                <a16:creationId xmlns:a16="http://schemas.microsoft.com/office/drawing/2014/main" id="{5AF6979E-7D33-2070-0E33-37C6EA68CF2F}"/>
              </a:ext>
            </a:extLst>
          </p:cNvPr>
          <p:cNvPicPr>
            <a:picLocks noChangeAspect="1"/>
          </p:cNvPicPr>
          <p:nvPr/>
        </p:nvPicPr>
        <p:blipFill>
          <a:blip r:embed="rId5"/>
          <a:stretch>
            <a:fillRect/>
          </a:stretch>
        </p:blipFill>
        <p:spPr>
          <a:xfrm>
            <a:off x="5100142" y="2108482"/>
            <a:ext cx="1281852" cy="797920"/>
          </a:xfrm>
          <a:prstGeom prst="rect">
            <a:avLst/>
          </a:prstGeom>
        </p:spPr>
      </p:pic>
      <p:pic>
        <p:nvPicPr>
          <p:cNvPr id="13" name="Picture 12">
            <a:extLst>
              <a:ext uri="{FF2B5EF4-FFF2-40B4-BE49-F238E27FC236}">
                <a16:creationId xmlns:a16="http://schemas.microsoft.com/office/drawing/2014/main" id="{4FF9CE2C-444D-F270-7539-717C343D616C}"/>
              </a:ext>
            </a:extLst>
          </p:cNvPr>
          <p:cNvPicPr>
            <a:picLocks noChangeAspect="1"/>
          </p:cNvPicPr>
          <p:nvPr/>
        </p:nvPicPr>
        <p:blipFill>
          <a:blip r:embed="rId6"/>
          <a:stretch>
            <a:fillRect/>
          </a:stretch>
        </p:blipFill>
        <p:spPr>
          <a:xfrm>
            <a:off x="6396353" y="2108482"/>
            <a:ext cx="1291948" cy="797920"/>
          </a:xfrm>
          <a:prstGeom prst="rect">
            <a:avLst/>
          </a:prstGeom>
        </p:spPr>
      </p:pic>
      <p:pic>
        <p:nvPicPr>
          <p:cNvPr id="15" name="Picture 14">
            <a:extLst>
              <a:ext uri="{FF2B5EF4-FFF2-40B4-BE49-F238E27FC236}">
                <a16:creationId xmlns:a16="http://schemas.microsoft.com/office/drawing/2014/main" id="{DD6A80A5-19F5-87B3-3BA6-A14FDEE77F3D}"/>
              </a:ext>
            </a:extLst>
          </p:cNvPr>
          <p:cNvPicPr>
            <a:picLocks noChangeAspect="1"/>
          </p:cNvPicPr>
          <p:nvPr/>
        </p:nvPicPr>
        <p:blipFill>
          <a:blip r:embed="rId7"/>
          <a:stretch>
            <a:fillRect/>
          </a:stretch>
        </p:blipFill>
        <p:spPr>
          <a:xfrm>
            <a:off x="7678205" y="2108483"/>
            <a:ext cx="1281852" cy="800750"/>
          </a:xfrm>
          <a:prstGeom prst="rect">
            <a:avLst/>
          </a:prstGeom>
        </p:spPr>
      </p:pic>
      <p:pic>
        <p:nvPicPr>
          <p:cNvPr id="17" name="Picture 16">
            <a:extLst>
              <a:ext uri="{FF2B5EF4-FFF2-40B4-BE49-F238E27FC236}">
                <a16:creationId xmlns:a16="http://schemas.microsoft.com/office/drawing/2014/main" id="{86918BFF-4383-79DC-42E8-E40C7D4CB1BF}"/>
              </a:ext>
            </a:extLst>
          </p:cNvPr>
          <p:cNvPicPr>
            <a:picLocks noChangeAspect="1"/>
          </p:cNvPicPr>
          <p:nvPr/>
        </p:nvPicPr>
        <p:blipFill>
          <a:blip r:embed="rId8"/>
          <a:stretch>
            <a:fillRect/>
          </a:stretch>
        </p:blipFill>
        <p:spPr>
          <a:xfrm>
            <a:off x="8984512" y="2108482"/>
            <a:ext cx="1281557" cy="797920"/>
          </a:xfrm>
          <a:prstGeom prst="rect">
            <a:avLst/>
          </a:prstGeom>
        </p:spPr>
      </p:pic>
      <p:pic>
        <p:nvPicPr>
          <p:cNvPr id="19" name="Picture 18">
            <a:extLst>
              <a:ext uri="{FF2B5EF4-FFF2-40B4-BE49-F238E27FC236}">
                <a16:creationId xmlns:a16="http://schemas.microsoft.com/office/drawing/2014/main" id="{1DC98F72-DAAA-2E78-EA38-1F95AB83F4BD}"/>
              </a:ext>
            </a:extLst>
          </p:cNvPr>
          <p:cNvPicPr>
            <a:picLocks noChangeAspect="1"/>
          </p:cNvPicPr>
          <p:nvPr/>
        </p:nvPicPr>
        <p:blipFill>
          <a:blip r:embed="rId9"/>
          <a:stretch>
            <a:fillRect/>
          </a:stretch>
        </p:blipFill>
        <p:spPr>
          <a:xfrm>
            <a:off x="1248705" y="2906402"/>
            <a:ext cx="1291948" cy="799311"/>
          </a:xfrm>
          <a:prstGeom prst="rect">
            <a:avLst/>
          </a:prstGeom>
        </p:spPr>
      </p:pic>
      <p:pic>
        <p:nvPicPr>
          <p:cNvPr id="21" name="Picture 20">
            <a:extLst>
              <a:ext uri="{FF2B5EF4-FFF2-40B4-BE49-F238E27FC236}">
                <a16:creationId xmlns:a16="http://schemas.microsoft.com/office/drawing/2014/main" id="{E6AE9809-E211-D029-3B87-04C293155438}"/>
              </a:ext>
            </a:extLst>
          </p:cNvPr>
          <p:cNvPicPr>
            <a:picLocks noChangeAspect="1"/>
          </p:cNvPicPr>
          <p:nvPr/>
        </p:nvPicPr>
        <p:blipFill>
          <a:blip r:embed="rId10"/>
          <a:stretch>
            <a:fillRect/>
          </a:stretch>
        </p:blipFill>
        <p:spPr>
          <a:xfrm>
            <a:off x="2520462" y="2906402"/>
            <a:ext cx="1302044" cy="815221"/>
          </a:xfrm>
          <a:prstGeom prst="rect">
            <a:avLst/>
          </a:prstGeom>
        </p:spPr>
      </p:pic>
      <p:pic>
        <p:nvPicPr>
          <p:cNvPr id="23" name="Picture 22">
            <a:extLst>
              <a:ext uri="{FF2B5EF4-FFF2-40B4-BE49-F238E27FC236}">
                <a16:creationId xmlns:a16="http://schemas.microsoft.com/office/drawing/2014/main" id="{74A34544-3420-155E-5FB6-88DBD9D2078B}"/>
              </a:ext>
            </a:extLst>
          </p:cNvPr>
          <p:cNvPicPr>
            <a:picLocks noChangeAspect="1"/>
          </p:cNvPicPr>
          <p:nvPr/>
        </p:nvPicPr>
        <p:blipFill>
          <a:blip r:embed="rId11"/>
          <a:stretch>
            <a:fillRect/>
          </a:stretch>
        </p:blipFill>
        <p:spPr>
          <a:xfrm>
            <a:off x="3798097" y="2906401"/>
            <a:ext cx="1287686" cy="797061"/>
          </a:xfrm>
          <a:prstGeom prst="rect">
            <a:avLst/>
          </a:prstGeom>
        </p:spPr>
      </p:pic>
      <p:pic>
        <p:nvPicPr>
          <p:cNvPr id="25" name="Picture 24">
            <a:extLst>
              <a:ext uri="{FF2B5EF4-FFF2-40B4-BE49-F238E27FC236}">
                <a16:creationId xmlns:a16="http://schemas.microsoft.com/office/drawing/2014/main" id="{02CFCEFC-FD53-D01C-78ED-13E307A1AAA0}"/>
              </a:ext>
            </a:extLst>
          </p:cNvPr>
          <p:cNvPicPr>
            <a:picLocks noChangeAspect="1"/>
          </p:cNvPicPr>
          <p:nvPr/>
        </p:nvPicPr>
        <p:blipFill>
          <a:blip r:embed="rId12"/>
          <a:stretch>
            <a:fillRect/>
          </a:stretch>
        </p:blipFill>
        <p:spPr>
          <a:xfrm>
            <a:off x="5100828" y="2913636"/>
            <a:ext cx="1307231" cy="807987"/>
          </a:xfrm>
          <a:prstGeom prst="rect">
            <a:avLst/>
          </a:prstGeom>
        </p:spPr>
      </p:pic>
      <p:pic>
        <p:nvPicPr>
          <p:cNvPr id="27" name="Picture 26">
            <a:extLst>
              <a:ext uri="{FF2B5EF4-FFF2-40B4-BE49-F238E27FC236}">
                <a16:creationId xmlns:a16="http://schemas.microsoft.com/office/drawing/2014/main" id="{1EA1C1E2-8B85-F11E-FB0D-5DEC0F5E5C94}"/>
              </a:ext>
            </a:extLst>
          </p:cNvPr>
          <p:cNvPicPr>
            <a:picLocks noChangeAspect="1"/>
          </p:cNvPicPr>
          <p:nvPr/>
        </p:nvPicPr>
        <p:blipFill>
          <a:blip r:embed="rId13"/>
          <a:stretch>
            <a:fillRect/>
          </a:stretch>
        </p:blipFill>
        <p:spPr>
          <a:xfrm>
            <a:off x="6377778" y="2906402"/>
            <a:ext cx="1301667" cy="807988"/>
          </a:xfrm>
          <a:prstGeom prst="rect">
            <a:avLst/>
          </a:prstGeom>
        </p:spPr>
      </p:pic>
      <p:pic>
        <p:nvPicPr>
          <p:cNvPr id="29" name="Picture 28">
            <a:extLst>
              <a:ext uri="{FF2B5EF4-FFF2-40B4-BE49-F238E27FC236}">
                <a16:creationId xmlns:a16="http://schemas.microsoft.com/office/drawing/2014/main" id="{B65C6701-CBB6-DAF3-6E47-79B38294707E}"/>
              </a:ext>
            </a:extLst>
          </p:cNvPr>
          <p:cNvPicPr>
            <a:picLocks noChangeAspect="1"/>
          </p:cNvPicPr>
          <p:nvPr/>
        </p:nvPicPr>
        <p:blipFill>
          <a:blip r:embed="rId14"/>
          <a:stretch>
            <a:fillRect/>
          </a:stretch>
        </p:blipFill>
        <p:spPr>
          <a:xfrm>
            <a:off x="7680166" y="2906401"/>
            <a:ext cx="1283431" cy="797061"/>
          </a:xfrm>
          <a:prstGeom prst="rect">
            <a:avLst/>
          </a:prstGeom>
        </p:spPr>
      </p:pic>
      <p:pic>
        <p:nvPicPr>
          <p:cNvPr id="31" name="Picture 30">
            <a:extLst>
              <a:ext uri="{FF2B5EF4-FFF2-40B4-BE49-F238E27FC236}">
                <a16:creationId xmlns:a16="http://schemas.microsoft.com/office/drawing/2014/main" id="{16ADC4A4-8133-CE1D-B4E0-E33E86CDCD3D}"/>
              </a:ext>
            </a:extLst>
          </p:cNvPr>
          <p:cNvPicPr>
            <a:picLocks noChangeAspect="1"/>
          </p:cNvPicPr>
          <p:nvPr/>
        </p:nvPicPr>
        <p:blipFill>
          <a:blip r:embed="rId15"/>
          <a:stretch>
            <a:fillRect/>
          </a:stretch>
        </p:blipFill>
        <p:spPr>
          <a:xfrm>
            <a:off x="8956395" y="2918084"/>
            <a:ext cx="1301668" cy="803539"/>
          </a:xfrm>
          <a:prstGeom prst="rect">
            <a:avLst/>
          </a:prstGeom>
        </p:spPr>
      </p:pic>
      <p:pic>
        <p:nvPicPr>
          <p:cNvPr id="33" name="Picture 32">
            <a:extLst>
              <a:ext uri="{FF2B5EF4-FFF2-40B4-BE49-F238E27FC236}">
                <a16:creationId xmlns:a16="http://schemas.microsoft.com/office/drawing/2014/main" id="{57E61909-9B08-69E0-EE83-33CC35F74FCD}"/>
              </a:ext>
            </a:extLst>
          </p:cNvPr>
          <p:cNvPicPr>
            <a:picLocks noChangeAspect="1"/>
          </p:cNvPicPr>
          <p:nvPr/>
        </p:nvPicPr>
        <p:blipFill>
          <a:blip r:embed="rId16"/>
          <a:stretch>
            <a:fillRect/>
          </a:stretch>
        </p:blipFill>
        <p:spPr>
          <a:xfrm>
            <a:off x="1243512" y="3714391"/>
            <a:ext cx="1308980" cy="810086"/>
          </a:xfrm>
          <a:prstGeom prst="rect">
            <a:avLst/>
          </a:prstGeom>
        </p:spPr>
      </p:pic>
      <p:pic>
        <p:nvPicPr>
          <p:cNvPr id="35" name="Picture 34">
            <a:extLst>
              <a:ext uri="{FF2B5EF4-FFF2-40B4-BE49-F238E27FC236}">
                <a16:creationId xmlns:a16="http://schemas.microsoft.com/office/drawing/2014/main" id="{34C16A37-9892-674C-0C32-644D1945D1E5}"/>
              </a:ext>
            </a:extLst>
          </p:cNvPr>
          <p:cNvPicPr>
            <a:picLocks noChangeAspect="1"/>
          </p:cNvPicPr>
          <p:nvPr/>
        </p:nvPicPr>
        <p:blipFill>
          <a:blip r:embed="rId17"/>
          <a:stretch>
            <a:fillRect/>
          </a:stretch>
        </p:blipFill>
        <p:spPr>
          <a:xfrm>
            <a:off x="2540653" y="3716065"/>
            <a:ext cx="1301669" cy="806738"/>
          </a:xfrm>
          <a:prstGeom prst="rect">
            <a:avLst/>
          </a:prstGeom>
        </p:spPr>
      </p:pic>
      <p:pic>
        <p:nvPicPr>
          <p:cNvPr id="37" name="Picture 36">
            <a:extLst>
              <a:ext uri="{FF2B5EF4-FFF2-40B4-BE49-F238E27FC236}">
                <a16:creationId xmlns:a16="http://schemas.microsoft.com/office/drawing/2014/main" id="{B02F88A8-8BDA-FD63-C6BD-E64D067DD0A4}"/>
              </a:ext>
            </a:extLst>
          </p:cNvPr>
          <p:cNvPicPr>
            <a:picLocks noChangeAspect="1"/>
          </p:cNvPicPr>
          <p:nvPr/>
        </p:nvPicPr>
        <p:blipFill>
          <a:blip r:embed="rId18"/>
          <a:stretch>
            <a:fillRect/>
          </a:stretch>
        </p:blipFill>
        <p:spPr>
          <a:xfrm>
            <a:off x="3822506" y="3716065"/>
            <a:ext cx="1291995" cy="806884"/>
          </a:xfrm>
          <a:prstGeom prst="rect">
            <a:avLst/>
          </a:prstGeom>
        </p:spPr>
      </p:pic>
      <p:pic>
        <p:nvPicPr>
          <p:cNvPr id="39" name="Picture 38">
            <a:extLst>
              <a:ext uri="{FF2B5EF4-FFF2-40B4-BE49-F238E27FC236}">
                <a16:creationId xmlns:a16="http://schemas.microsoft.com/office/drawing/2014/main" id="{25EA4AC5-F62B-184B-5243-C36A9D85007F}"/>
              </a:ext>
            </a:extLst>
          </p:cNvPr>
          <p:cNvPicPr>
            <a:picLocks noChangeAspect="1"/>
          </p:cNvPicPr>
          <p:nvPr/>
        </p:nvPicPr>
        <p:blipFill>
          <a:blip r:embed="rId19"/>
          <a:stretch>
            <a:fillRect/>
          </a:stretch>
        </p:blipFill>
        <p:spPr>
          <a:xfrm>
            <a:off x="5112336" y="3703462"/>
            <a:ext cx="1310768" cy="816951"/>
          </a:xfrm>
          <a:prstGeom prst="rect">
            <a:avLst/>
          </a:prstGeom>
        </p:spPr>
      </p:pic>
      <p:pic>
        <p:nvPicPr>
          <p:cNvPr id="41" name="Picture 40">
            <a:extLst>
              <a:ext uri="{FF2B5EF4-FFF2-40B4-BE49-F238E27FC236}">
                <a16:creationId xmlns:a16="http://schemas.microsoft.com/office/drawing/2014/main" id="{C69A7F1A-53AC-1D4E-FA8E-9D71A97E5746}"/>
              </a:ext>
            </a:extLst>
          </p:cNvPr>
          <p:cNvPicPr>
            <a:picLocks noChangeAspect="1"/>
          </p:cNvPicPr>
          <p:nvPr/>
        </p:nvPicPr>
        <p:blipFill>
          <a:blip r:embed="rId20"/>
          <a:stretch>
            <a:fillRect/>
          </a:stretch>
        </p:blipFill>
        <p:spPr>
          <a:xfrm>
            <a:off x="6407029" y="3713406"/>
            <a:ext cx="1282720" cy="797061"/>
          </a:xfrm>
          <a:prstGeom prst="rect">
            <a:avLst/>
          </a:prstGeom>
        </p:spPr>
      </p:pic>
      <p:pic>
        <p:nvPicPr>
          <p:cNvPr id="43" name="Picture 42">
            <a:extLst>
              <a:ext uri="{FF2B5EF4-FFF2-40B4-BE49-F238E27FC236}">
                <a16:creationId xmlns:a16="http://schemas.microsoft.com/office/drawing/2014/main" id="{6B90B31D-8901-A16A-CA70-16D07BD1CEAE}"/>
              </a:ext>
            </a:extLst>
          </p:cNvPr>
          <p:cNvPicPr>
            <a:picLocks noChangeAspect="1"/>
          </p:cNvPicPr>
          <p:nvPr/>
        </p:nvPicPr>
        <p:blipFill>
          <a:blip r:embed="rId21"/>
          <a:stretch>
            <a:fillRect/>
          </a:stretch>
        </p:blipFill>
        <p:spPr>
          <a:xfrm>
            <a:off x="7678940" y="3703462"/>
            <a:ext cx="1323395" cy="816951"/>
          </a:xfrm>
          <a:prstGeom prst="rect">
            <a:avLst/>
          </a:prstGeom>
        </p:spPr>
      </p:pic>
      <p:pic>
        <p:nvPicPr>
          <p:cNvPr id="45" name="Picture 44">
            <a:extLst>
              <a:ext uri="{FF2B5EF4-FFF2-40B4-BE49-F238E27FC236}">
                <a16:creationId xmlns:a16="http://schemas.microsoft.com/office/drawing/2014/main" id="{954C8685-B4D5-E0F5-08E0-086E2F9C3AC1}"/>
              </a:ext>
            </a:extLst>
          </p:cNvPr>
          <p:cNvPicPr>
            <a:picLocks noChangeAspect="1"/>
          </p:cNvPicPr>
          <p:nvPr/>
        </p:nvPicPr>
        <p:blipFill>
          <a:blip r:embed="rId22"/>
          <a:stretch>
            <a:fillRect/>
          </a:stretch>
        </p:blipFill>
        <p:spPr>
          <a:xfrm>
            <a:off x="8982277" y="3730474"/>
            <a:ext cx="1287137" cy="800595"/>
          </a:xfrm>
          <a:prstGeom prst="rect">
            <a:avLst/>
          </a:prstGeom>
        </p:spPr>
      </p:pic>
      <p:pic>
        <p:nvPicPr>
          <p:cNvPr id="47" name="Picture 46">
            <a:extLst>
              <a:ext uri="{FF2B5EF4-FFF2-40B4-BE49-F238E27FC236}">
                <a16:creationId xmlns:a16="http://schemas.microsoft.com/office/drawing/2014/main" id="{F33354B8-EF11-E3B6-5D37-CEFAD4B938CD}"/>
              </a:ext>
            </a:extLst>
          </p:cNvPr>
          <p:cNvPicPr>
            <a:picLocks noChangeAspect="1"/>
          </p:cNvPicPr>
          <p:nvPr/>
        </p:nvPicPr>
        <p:blipFill>
          <a:blip r:embed="rId23"/>
          <a:stretch>
            <a:fillRect/>
          </a:stretch>
        </p:blipFill>
        <p:spPr>
          <a:xfrm>
            <a:off x="1243512" y="4533155"/>
            <a:ext cx="1297141" cy="807839"/>
          </a:xfrm>
          <a:prstGeom prst="rect">
            <a:avLst/>
          </a:prstGeom>
        </p:spPr>
      </p:pic>
      <p:pic>
        <p:nvPicPr>
          <p:cNvPr id="49" name="Picture 48">
            <a:extLst>
              <a:ext uri="{FF2B5EF4-FFF2-40B4-BE49-F238E27FC236}">
                <a16:creationId xmlns:a16="http://schemas.microsoft.com/office/drawing/2014/main" id="{2AD14A5E-367F-4EAD-5225-798BAFD895D2}"/>
              </a:ext>
            </a:extLst>
          </p:cNvPr>
          <p:cNvPicPr>
            <a:picLocks noChangeAspect="1"/>
          </p:cNvPicPr>
          <p:nvPr/>
        </p:nvPicPr>
        <p:blipFill>
          <a:blip r:embed="rId24"/>
          <a:stretch>
            <a:fillRect/>
          </a:stretch>
        </p:blipFill>
        <p:spPr>
          <a:xfrm>
            <a:off x="2544123" y="4540306"/>
            <a:ext cx="1278383" cy="793535"/>
          </a:xfrm>
          <a:prstGeom prst="rect">
            <a:avLst/>
          </a:prstGeom>
        </p:spPr>
      </p:pic>
      <p:pic>
        <p:nvPicPr>
          <p:cNvPr id="51" name="Picture 50">
            <a:extLst>
              <a:ext uri="{FF2B5EF4-FFF2-40B4-BE49-F238E27FC236}">
                <a16:creationId xmlns:a16="http://schemas.microsoft.com/office/drawing/2014/main" id="{D6E51203-78D9-E5FC-6520-9BBA0A3E2BA9}"/>
              </a:ext>
            </a:extLst>
          </p:cNvPr>
          <p:cNvPicPr>
            <a:picLocks noChangeAspect="1"/>
          </p:cNvPicPr>
          <p:nvPr/>
        </p:nvPicPr>
        <p:blipFill>
          <a:blip r:embed="rId25"/>
          <a:stretch>
            <a:fillRect/>
          </a:stretch>
        </p:blipFill>
        <p:spPr>
          <a:xfrm>
            <a:off x="3842322" y="4523137"/>
            <a:ext cx="1308980" cy="809848"/>
          </a:xfrm>
          <a:prstGeom prst="rect">
            <a:avLst/>
          </a:prstGeom>
        </p:spPr>
      </p:pic>
      <p:pic>
        <p:nvPicPr>
          <p:cNvPr id="53" name="Picture 52">
            <a:extLst>
              <a:ext uri="{FF2B5EF4-FFF2-40B4-BE49-F238E27FC236}">
                <a16:creationId xmlns:a16="http://schemas.microsoft.com/office/drawing/2014/main" id="{2C29BFB4-76CD-DB1C-98AC-06755D1530E2}"/>
              </a:ext>
            </a:extLst>
          </p:cNvPr>
          <p:cNvPicPr>
            <a:picLocks noChangeAspect="1"/>
          </p:cNvPicPr>
          <p:nvPr/>
        </p:nvPicPr>
        <p:blipFill>
          <a:blip r:embed="rId26"/>
          <a:stretch>
            <a:fillRect/>
          </a:stretch>
        </p:blipFill>
        <p:spPr>
          <a:xfrm>
            <a:off x="5151303" y="4541964"/>
            <a:ext cx="1275944" cy="791021"/>
          </a:xfrm>
          <a:prstGeom prst="rect">
            <a:avLst/>
          </a:prstGeom>
        </p:spPr>
      </p:pic>
      <p:pic>
        <p:nvPicPr>
          <p:cNvPr id="55" name="Picture 54">
            <a:extLst>
              <a:ext uri="{FF2B5EF4-FFF2-40B4-BE49-F238E27FC236}">
                <a16:creationId xmlns:a16="http://schemas.microsoft.com/office/drawing/2014/main" id="{D03CBB68-79D2-A8BB-71D4-2332AF74CD5D}"/>
              </a:ext>
            </a:extLst>
          </p:cNvPr>
          <p:cNvPicPr>
            <a:picLocks noChangeAspect="1"/>
          </p:cNvPicPr>
          <p:nvPr/>
        </p:nvPicPr>
        <p:blipFill>
          <a:blip r:embed="rId27"/>
          <a:stretch>
            <a:fillRect/>
          </a:stretch>
        </p:blipFill>
        <p:spPr>
          <a:xfrm>
            <a:off x="6404821" y="4534408"/>
            <a:ext cx="1287137" cy="798577"/>
          </a:xfrm>
          <a:prstGeom prst="rect">
            <a:avLst/>
          </a:prstGeom>
        </p:spPr>
      </p:pic>
      <p:pic>
        <p:nvPicPr>
          <p:cNvPr id="57" name="Picture 56">
            <a:extLst>
              <a:ext uri="{FF2B5EF4-FFF2-40B4-BE49-F238E27FC236}">
                <a16:creationId xmlns:a16="http://schemas.microsoft.com/office/drawing/2014/main" id="{4E725FD1-CFCA-D74E-04C5-300E363378C9}"/>
              </a:ext>
            </a:extLst>
          </p:cNvPr>
          <p:cNvPicPr>
            <a:picLocks noChangeAspect="1"/>
          </p:cNvPicPr>
          <p:nvPr/>
        </p:nvPicPr>
        <p:blipFill>
          <a:blip r:embed="rId28"/>
          <a:stretch>
            <a:fillRect/>
          </a:stretch>
        </p:blipFill>
        <p:spPr>
          <a:xfrm>
            <a:off x="7683083" y="4522803"/>
            <a:ext cx="1321100" cy="816952"/>
          </a:xfrm>
          <a:prstGeom prst="rect">
            <a:avLst/>
          </a:prstGeom>
        </p:spPr>
      </p:pic>
      <p:pic>
        <p:nvPicPr>
          <p:cNvPr id="59" name="Picture 58">
            <a:extLst>
              <a:ext uri="{FF2B5EF4-FFF2-40B4-BE49-F238E27FC236}">
                <a16:creationId xmlns:a16="http://schemas.microsoft.com/office/drawing/2014/main" id="{3883445B-22BD-8771-4604-9E522BA4BA22}"/>
              </a:ext>
            </a:extLst>
          </p:cNvPr>
          <p:cNvPicPr>
            <a:picLocks noChangeAspect="1"/>
          </p:cNvPicPr>
          <p:nvPr/>
        </p:nvPicPr>
        <p:blipFill>
          <a:blip r:embed="rId29"/>
          <a:stretch>
            <a:fillRect/>
          </a:stretch>
        </p:blipFill>
        <p:spPr>
          <a:xfrm>
            <a:off x="8991152" y="4518951"/>
            <a:ext cx="1321100" cy="818219"/>
          </a:xfrm>
          <a:prstGeom prst="rect">
            <a:avLst/>
          </a:prstGeom>
        </p:spPr>
      </p:pic>
      <p:pic>
        <p:nvPicPr>
          <p:cNvPr id="61" name="Picture 60">
            <a:extLst>
              <a:ext uri="{FF2B5EF4-FFF2-40B4-BE49-F238E27FC236}">
                <a16:creationId xmlns:a16="http://schemas.microsoft.com/office/drawing/2014/main" id="{B0981109-4DE8-9612-17A6-4980B5E7C8BB}"/>
              </a:ext>
            </a:extLst>
          </p:cNvPr>
          <p:cNvPicPr>
            <a:picLocks noChangeAspect="1"/>
          </p:cNvPicPr>
          <p:nvPr/>
        </p:nvPicPr>
        <p:blipFill>
          <a:blip r:embed="rId30"/>
          <a:stretch>
            <a:fillRect/>
          </a:stretch>
        </p:blipFill>
        <p:spPr>
          <a:xfrm>
            <a:off x="1239365" y="5337170"/>
            <a:ext cx="1308980" cy="805779"/>
          </a:xfrm>
          <a:prstGeom prst="rect">
            <a:avLst/>
          </a:prstGeom>
        </p:spPr>
      </p:pic>
      <p:pic>
        <p:nvPicPr>
          <p:cNvPr id="63" name="Picture 62">
            <a:extLst>
              <a:ext uri="{FF2B5EF4-FFF2-40B4-BE49-F238E27FC236}">
                <a16:creationId xmlns:a16="http://schemas.microsoft.com/office/drawing/2014/main" id="{E0BCD8B7-DEDE-3083-0E31-AFC595618846}"/>
              </a:ext>
            </a:extLst>
          </p:cNvPr>
          <p:cNvPicPr>
            <a:picLocks noChangeAspect="1"/>
          </p:cNvPicPr>
          <p:nvPr/>
        </p:nvPicPr>
        <p:blipFill>
          <a:blip r:embed="rId31"/>
          <a:stretch>
            <a:fillRect/>
          </a:stretch>
        </p:blipFill>
        <p:spPr>
          <a:xfrm>
            <a:off x="2537392" y="5340770"/>
            <a:ext cx="1287137" cy="798577"/>
          </a:xfrm>
          <a:prstGeom prst="rect">
            <a:avLst/>
          </a:prstGeom>
        </p:spPr>
      </p:pic>
      <p:pic>
        <p:nvPicPr>
          <p:cNvPr id="65" name="Picture 64">
            <a:extLst>
              <a:ext uri="{FF2B5EF4-FFF2-40B4-BE49-F238E27FC236}">
                <a16:creationId xmlns:a16="http://schemas.microsoft.com/office/drawing/2014/main" id="{2DFBC33E-F0A0-98AA-FDEC-08BECB6C518F}"/>
              </a:ext>
            </a:extLst>
          </p:cNvPr>
          <p:cNvPicPr>
            <a:picLocks noChangeAspect="1"/>
          </p:cNvPicPr>
          <p:nvPr/>
        </p:nvPicPr>
        <p:blipFill>
          <a:blip r:embed="rId32"/>
          <a:stretch>
            <a:fillRect/>
          </a:stretch>
        </p:blipFill>
        <p:spPr>
          <a:xfrm>
            <a:off x="3848423" y="5345811"/>
            <a:ext cx="1283233" cy="793536"/>
          </a:xfrm>
          <a:prstGeom prst="rect">
            <a:avLst/>
          </a:prstGeom>
        </p:spPr>
      </p:pic>
    </p:spTree>
    <p:extLst>
      <p:ext uri="{BB962C8B-B14F-4D97-AF65-F5344CB8AC3E}">
        <p14:creationId xmlns:p14="http://schemas.microsoft.com/office/powerpoint/2010/main" val="2029976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0FEA-E544-9EAB-F9BF-6EFC4FACCBF7}"/>
              </a:ext>
            </a:extLst>
          </p:cNvPr>
          <p:cNvSpPr>
            <a:spLocks noGrp="1"/>
          </p:cNvSpPr>
          <p:nvPr>
            <p:ph type="title"/>
          </p:nvPr>
        </p:nvSpPr>
        <p:spPr/>
        <p:txBody>
          <a:bodyPr/>
          <a:lstStyle/>
          <a:p>
            <a:r>
              <a:rPr lang="en-US" dirty="0"/>
              <a:t>Top 3 Factors of Attrition</a:t>
            </a:r>
          </a:p>
        </p:txBody>
      </p:sp>
      <p:sp>
        <p:nvSpPr>
          <p:cNvPr id="3" name="Content Placeholder 2">
            <a:extLst>
              <a:ext uri="{FF2B5EF4-FFF2-40B4-BE49-F238E27FC236}">
                <a16:creationId xmlns:a16="http://schemas.microsoft.com/office/drawing/2014/main" id="{5C3F7C4F-6587-ED90-6403-0CB8DB82E37C}"/>
              </a:ext>
            </a:extLst>
          </p:cNvPr>
          <p:cNvSpPr>
            <a:spLocks noGrp="1"/>
          </p:cNvSpPr>
          <p:nvPr>
            <p:ph idx="1"/>
          </p:nvPr>
        </p:nvSpPr>
        <p:spPr/>
        <p:txBody>
          <a:bodyPr/>
          <a:lstStyle/>
          <a:p>
            <a:r>
              <a:rPr lang="en-US" dirty="0"/>
              <a:t>1. Overtime</a:t>
            </a:r>
          </a:p>
          <a:p>
            <a:r>
              <a:rPr lang="en-US" dirty="0"/>
              <a:t>2. Monthly Income</a:t>
            </a:r>
          </a:p>
          <a:p>
            <a:r>
              <a:rPr lang="en-US" dirty="0"/>
              <a:t>3. Job Role</a:t>
            </a:r>
          </a:p>
        </p:txBody>
      </p:sp>
    </p:spTree>
    <p:extLst>
      <p:ext uri="{BB962C8B-B14F-4D97-AF65-F5344CB8AC3E}">
        <p14:creationId xmlns:p14="http://schemas.microsoft.com/office/powerpoint/2010/main" val="1700912650"/>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962</TotalTime>
  <Words>290</Words>
  <Application>Microsoft Office PowerPoint</Application>
  <PresentationFormat>Widescreen</PresentationFormat>
  <Paragraphs>80</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Wingdings</vt:lpstr>
      <vt:lpstr>RetrospectVTI</vt:lpstr>
      <vt:lpstr>Frito Lay Employee Retention Insights</vt:lpstr>
      <vt:lpstr>Agenda</vt:lpstr>
      <vt:lpstr>About DDSAnalytics</vt:lpstr>
      <vt:lpstr>About DDSAnalytics</vt:lpstr>
      <vt:lpstr>About DDSAnalytics</vt:lpstr>
      <vt:lpstr>Top 3 Factors of Attrition</vt:lpstr>
      <vt:lpstr>Data Cleanup</vt:lpstr>
      <vt:lpstr>Correlation Plots</vt:lpstr>
      <vt:lpstr>Top 3 Factors of Attrition</vt:lpstr>
      <vt:lpstr>Overtime</vt:lpstr>
      <vt:lpstr>Monthly Income</vt:lpstr>
      <vt:lpstr>Job Role</vt:lpstr>
      <vt:lpstr>Predictive Models</vt:lpstr>
      <vt:lpstr>Naïve Bayes</vt:lpstr>
      <vt:lpstr>Naïve Bayes Results</vt:lpstr>
      <vt:lpstr>Linear Regression</vt:lpstr>
      <vt:lpstr>Interesting Trends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Frito Lay Employee Retention Insights</dc:title>
  <dc:creator>Jae</dc:creator>
  <cp:lastModifiedBy>Jae</cp:lastModifiedBy>
  <cp:revision>3</cp:revision>
  <dcterms:created xsi:type="dcterms:W3CDTF">2023-04-12T15:06:54Z</dcterms:created>
  <dcterms:modified xsi:type="dcterms:W3CDTF">2023-04-13T07:09:21Z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