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57" r:id="rId4"/>
    <p:sldId id="258" r:id="rId5"/>
    <p:sldId id="261" r:id="rId6"/>
    <p:sldId id="274" r:id="rId7"/>
    <p:sldId id="273" r:id="rId8"/>
    <p:sldId id="262" r:id="rId9"/>
    <p:sldId id="263" r:id="rId10"/>
    <p:sldId id="264" r:id="rId11"/>
    <p:sldId id="265" r:id="rId12"/>
    <p:sldId id="266" r:id="rId13"/>
    <p:sldId id="267" r:id="rId14"/>
    <p:sldId id="268" r:id="rId15"/>
    <p:sldId id="270" r:id="rId16"/>
    <p:sldId id="278" r:id="rId17"/>
    <p:sldId id="271" r:id="rId18"/>
    <p:sldId id="277" r:id="rId19"/>
    <p:sldId id="279" r:id="rId20"/>
    <p:sldId id="281" r:id="rId21"/>
    <p:sldId id="269" r:id="rId22"/>
    <p:sldId id="276"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031"/>
    <a:srgbClr val="FED3CE"/>
    <a:srgbClr val="FEA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636" autoAdjust="0"/>
  </p:normalViewPr>
  <p:slideViewPr>
    <p:cSldViewPr snapToGrid="0">
      <p:cViewPr varScale="1">
        <p:scale>
          <a:sx n="66" d="100"/>
          <a:sy n="66" d="100"/>
        </p:scale>
        <p:origin x="128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2.13592" units="1/cm"/>
          <inkml:channelProperty channel="Y" name="resolution" value="124.13793" units="1/cm"/>
          <inkml:channelProperty channel="T" name="resolution" value="1" units="1/dev"/>
        </inkml:channelProperties>
      </inkml:inkSource>
      <inkml:timestamp xml:id="ts0" timeString="2023-03-03T23:22:18.198"/>
    </inkml:context>
    <inkml:brush xml:id="br0">
      <inkml:brushProperty name="width" value="0.05292" units="cm"/>
      <inkml:brushProperty name="height" value="0.05292" units="cm"/>
      <inkml:brushProperty name="color" value="#FF0000"/>
    </inkml:brush>
  </inkml:definitions>
  <inkml:trace contextRef="#ctx0" brushRef="#br0">20283 9919 0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FE846-87BC-4646-A23E-93E7D28958D5}"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79B3B-2833-49A0-A686-0E2645AF4CCB}" type="slidenum">
              <a:rPr lang="en-US" smtClean="0"/>
              <a:t>‹#›</a:t>
            </a:fld>
            <a:endParaRPr lang="en-US"/>
          </a:p>
        </p:txBody>
      </p:sp>
    </p:spTree>
    <p:extLst>
      <p:ext uri="{BB962C8B-B14F-4D97-AF65-F5344CB8AC3E}">
        <p14:creationId xmlns:p14="http://schemas.microsoft.com/office/powerpoint/2010/main" val="371049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 (intro slide)</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50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Hello Brendan and Ricardo,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Today, I wanted to present to you my findings on the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ABV &amp; IBU Exploration of Beers.</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My name is Jae Chung, and I’m a Data Scientist who wants to help companies prosper . As you know, the beer industry is a rapidly evolving market. At the MSDS Consulting group, we specialize in leveraging data science to help companies make more informed decisions, drive innovation, and stay ahead of their industry competitors. Today, I'd like to share some insights we've gathered from a year’s worth of analysis.</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a:t>
            </a:fld>
            <a:endParaRPr lang="en-US"/>
          </a:p>
        </p:txBody>
      </p:sp>
    </p:spTree>
    <p:extLst>
      <p:ext uri="{BB962C8B-B14F-4D97-AF65-F5344CB8AC3E}">
        <p14:creationId xmlns:p14="http://schemas.microsoft.com/office/powerpoint/2010/main" val="4425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10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terms of IBU, Maine had the highest median IBU of 61, while Wisconsin had the lowest median IBU of 19.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10</a:t>
            </a:fld>
            <a:endParaRPr lang="en-US"/>
          </a:p>
        </p:txBody>
      </p:sp>
    </p:spTree>
    <p:extLst>
      <p:ext uri="{BB962C8B-B14F-4D97-AF65-F5344CB8AC3E}">
        <p14:creationId xmlns:p14="http://schemas.microsoft.com/office/powerpoint/2010/main" val="1256666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11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Moreover, we found which state had the beers with the highest (ABV) and IBU values.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11</a:t>
            </a:fld>
            <a:endParaRPr lang="en-US"/>
          </a:p>
        </p:txBody>
      </p:sp>
    </p:spTree>
    <p:extLst>
      <p:ext uri="{BB962C8B-B14F-4D97-AF65-F5344CB8AC3E}">
        <p14:creationId xmlns:p14="http://schemas.microsoft.com/office/powerpoint/2010/main" val="1439104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11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that Colorado takes the number one spot for ABV, with an ABV level of 12.8%.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12</a:t>
            </a:fld>
            <a:endParaRPr lang="en-US"/>
          </a:p>
        </p:txBody>
      </p:sp>
    </p:spTree>
    <p:extLst>
      <p:ext uri="{BB962C8B-B14F-4D97-AF65-F5344CB8AC3E}">
        <p14:creationId xmlns:p14="http://schemas.microsoft.com/office/powerpoint/2010/main" val="397702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 on the other hand, for the most bitter beers we can see Oregon came out on top, with a whopping IBU score of 138.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13</a:t>
            </a:fld>
            <a:endParaRPr lang="en-US"/>
          </a:p>
        </p:txBody>
      </p:sp>
    </p:spTree>
    <p:extLst>
      <p:ext uri="{BB962C8B-B14F-4D97-AF65-F5344CB8AC3E}">
        <p14:creationId xmlns:p14="http://schemas.microsoft.com/office/powerpoint/2010/main" val="219673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can see a table of the summary statistics showcasing some interesting metrics.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that the minimum ABV level was 0% for non-alcoholic beers, there was a maximum ABV level of 12.8%, a Median ABV level of 5.6% and a Mean ABV level of 5.97%.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14</a:t>
            </a:fld>
            <a:endParaRPr lang="en-US"/>
          </a:p>
        </p:txBody>
      </p:sp>
    </p:spTree>
    <p:extLst>
      <p:ext uri="{BB962C8B-B14F-4D97-AF65-F5344CB8AC3E}">
        <p14:creationId xmlns:p14="http://schemas.microsoft.com/office/powerpoint/2010/main" val="52609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15</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55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see a histogram of the ABV values, many of which fell in the 4-7% range. Notice the histogram is roughly symmetric except for the long right tail, which indicates that there are some outlying beers with high ABV values.</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general, the ABV variable shows a reasonable range and distribution of values for beer, with most of the beers having a relatively moderate alcohol content. </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15</a:t>
            </a:fld>
            <a:endParaRPr lang="en-US"/>
          </a:p>
        </p:txBody>
      </p:sp>
    </p:spTree>
    <p:extLst>
      <p:ext uri="{BB962C8B-B14F-4D97-AF65-F5344CB8AC3E}">
        <p14:creationId xmlns:p14="http://schemas.microsoft.com/office/powerpoint/2010/main" val="422198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16</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69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we explored if there was an apparent relationship between the bitterness of the beer and its alcoholic content. The gray dots represent individual beers, and the red line represents a smoothed curve fit of the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Generally, as the alcoholic content of beer increases, so does its bitterness. There appears to be a slight positive relationship associated between ABV and IBU levels, but we can see an eventual downward trend due to an outlier that has a high ABV but lower IBU.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Throughout the scatter plot, we can see lots of variability and dispersion of the dots. This suggests that while there is some relationship associated between ABV and IBU, other factors such as the type of beer, brewing methods, and ingredient choices can also influence the bitterness of a beer.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16</a:t>
            </a:fld>
            <a:endParaRPr lang="en-US"/>
          </a:p>
        </p:txBody>
      </p:sp>
    </p:spTree>
    <p:extLst>
      <p:ext uri="{BB962C8B-B14F-4D97-AF65-F5344CB8AC3E}">
        <p14:creationId xmlns:p14="http://schemas.microsoft.com/office/powerpoint/2010/main" val="96380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17</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Furthermore, we wanted to identify </a:t>
            </a:r>
            <a:r>
              <a:rPr lang="en-US" b="0" i="0" dirty="0">
                <a:solidFill>
                  <a:srgbClr val="D1D5DB"/>
                </a:solidFill>
                <a:effectLst/>
                <a:latin typeface="Söhne"/>
              </a:rPr>
              <a:t>whether there was a relationship between a beer's ABV and IBU values and its classification as an IPA or Ale. To answer this question, we used a machine learning technique called K-Nearest Neighbors or KNN to classify beers as either an IPA or Ale based on their ABV and IBU values. To do this, we first ran this analysis multiple times with different training and testing data sets and different values of k, k being the number of nearest neighbors used in the classification. Here we happened to see our best k value is 5 with an accuracy rate around 86%.</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17</a:t>
            </a:fld>
            <a:endParaRPr lang="en-US"/>
          </a:p>
        </p:txBody>
      </p:sp>
    </p:spTree>
    <p:extLst>
      <p:ext uri="{BB962C8B-B14F-4D97-AF65-F5344CB8AC3E}">
        <p14:creationId xmlns:p14="http://schemas.microsoft.com/office/powerpoint/2010/main" val="289776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18</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2800" b="0" i="0" dirty="0">
                <a:solidFill>
                  <a:srgbClr val="D1D5DB"/>
                </a:solidFill>
                <a:effectLst/>
                <a:latin typeface="Söhne"/>
              </a:rPr>
              <a:t>The confusion matrix here is a two by two table that summarizes the performance of a classification model by comparing its predictions to the actual labels in a test dataset. In this table, the rows correspond to the actual classifications and the columns correspond to the predicted classifications. With Ale being the positive classification and IPA being the negative classification, we can see that 133 beers were correctly classified as an Ale, and 108 beers were correctly classified as an IPA. We can observe that the results of this confusion matrix accurately classifies a beer as an ALE or IPA with an 84 percent accuracy rate providing some confidence in the KNN’s ability to classify these beers.</a:t>
            </a:r>
          </a:p>
        </p:txBody>
      </p:sp>
      <p:sp>
        <p:nvSpPr>
          <p:cNvPr id="4" name="Slide Number Placeholder 3"/>
          <p:cNvSpPr>
            <a:spLocks noGrp="1"/>
          </p:cNvSpPr>
          <p:nvPr>
            <p:ph type="sldNum" sz="quarter" idx="5"/>
          </p:nvPr>
        </p:nvSpPr>
        <p:spPr/>
        <p:txBody>
          <a:bodyPr/>
          <a:lstStyle/>
          <a:p>
            <a:fld id="{4BF79B3B-2833-49A0-A686-0E2645AF4CCB}" type="slidenum">
              <a:rPr lang="en-US" smtClean="0"/>
              <a:t>18</a:t>
            </a:fld>
            <a:endParaRPr lang="en-US"/>
          </a:p>
        </p:txBody>
      </p:sp>
    </p:spTree>
    <p:extLst>
      <p:ext uri="{BB962C8B-B14F-4D97-AF65-F5344CB8AC3E}">
        <p14:creationId xmlns:p14="http://schemas.microsoft.com/office/powerpoint/2010/main" val="283929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19</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000" b="0" i="0" dirty="0">
                <a:solidFill>
                  <a:srgbClr val="D1D5DB"/>
                </a:solidFill>
                <a:effectLst/>
                <a:latin typeface="Söhne"/>
              </a:rPr>
              <a:t>The straight line is called a decision boundary and it separates the different types of beers based on their ABV and IBU values. The KNN model uses this boundary to classify new beers as either Ales or IPAs, and in general, we can see that IPAs tend to have higher IBU and ABV ranges, but there seems to also be some overlap between the two groups. The decision boundary is set in such a way as to maximize the accuracy of the KNN model in classifying the beers</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19</a:t>
            </a:fld>
            <a:endParaRPr lang="en-US"/>
          </a:p>
        </p:txBody>
      </p:sp>
    </p:spTree>
    <p:extLst>
      <p:ext uri="{BB962C8B-B14F-4D97-AF65-F5344CB8AC3E}">
        <p14:creationId xmlns:p14="http://schemas.microsoft.com/office/powerpoint/2010/main" val="411341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18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First, we looked at how many breweries were present in each state. In the past year, we found that the average number of breweries for all US states was 11. Here, we can see the states with the most and least breweries and where Budweiser’s market segments could be focused 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a:t>
            </a:fld>
            <a:endParaRPr lang="en-US"/>
          </a:p>
        </p:txBody>
      </p:sp>
    </p:spTree>
    <p:extLst>
      <p:ext uri="{BB962C8B-B14F-4D97-AF65-F5344CB8AC3E}">
        <p14:creationId xmlns:p14="http://schemas.microsoft.com/office/powerpoint/2010/main" val="2012602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21</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5400" b="0" i="0" dirty="0">
                <a:solidFill>
                  <a:srgbClr val="D1D5DB"/>
                </a:solidFill>
                <a:effectLst/>
                <a:latin typeface="Söhne"/>
              </a:rPr>
              <a:t>We can infer from this heat map that Budweiser could adjust their beer offerings to include more IPAs, particularly those with high IBU values, to meet customer demand and capitalize on this popular beer style.</a:t>
            </a:r>
          </a:p>
          <a:p>
            <a:pPr algn="l">
              <a:buFont typeface="Arial" panose="020B0604020202020204" pitchFamily="34" charset="0"/>
              <a:buNone/>
            </a:pPr>
            <a:endParaRPr lang="en-US" sz="2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4BF79B3B-2833-49A0-A686-0E2645AF4CCB}" type="slidenum">
              <a:rPr lang="en-US" smtClean="0"/>
              <a:t>20</a:t>
            </a:fld>
            <a:endParaRPr lang="en-US"/>
          </a:p>
        </p:txBody>
      </p:sp>
    </p:spTree>
    <p:extLst>
      <p:ext uri="{BB962C8B-B14F-4D97-AF65-F5344CB8AC3E}">
        <p14:creationId xmlns:p14="http://schemas.microsoft.com/office/powerpoint/2010/main" val="1809799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22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4000" dirty="0"/>
              <a:t>In general IPAs have Higher ABVs and IBUs than ALEs, but sometimes there is also an overlap of these characteristics. Budweiser could potentially design new beers based on these characteristics and classify their beers as IPAs or ALEs and market these in states or regions where the demand is high for these styles.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hope this information is useful in your decision-making processes.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21</a:t>
            </a:fld>
            <a:endParaRPr lang="en-US"/>
          </a:p>
        </p:txBody>
      </p:sp>
    </p:spTree>
    <p:extLst>
      <p:ext uri="{BB962C8B-B14F-4D97-AF65-F5344CB8AC3E}">
        <p14:creationId xmlns:p14="http://schemas.microsoft.com/office/powerpoint/2010/main" val="3682732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Ending Slide</a:t>
            </a:r>
          </a:p>
          <a:p>
            <a:pPr algn="l"/>
            <a:r>
              <a:rPr lang="en-US" b="0" i="0" dirty="0">
                <a:solidFill>
                  <a:srgbClr val="D1D5DB"/>
                </a:solidFill>
                <a:effectLst/>
                <a:latin typeface="Söhne"/>
              </a:rPr>
              <a:t>Thank you again for blocking some time for this presentation. Again, my name is Jae Chung representing the MSDS Consulting Group and I hope you found today’s presentation informative and engaging.</a:t>
            </a:r>
          </a:p>
          <a:p>
            <a:pPr algn="l"/>
            <a:r>
              <a:rPr lang="en-US" b="0" i="0" dirty="0">
                <a:solidFill>
                  <a:srgbClr val="D1D5DB"/>
                </a:solidFill>
                <a:effectLst/>
                <a:latin typeface="Söhne"/>
              </a:rPr>
              <a:t>If you have any further questions or would like to discuss the topics covered in more detail, please don't hesitate to reach out to me via email.</a:t>
            </a:r>
          </a:p>
          <a:p>
            <a:pPr algn="l"/>
            <a:r>
              <a:rPr lang="en-US" b="0" i="0" dirty="0">
                <a:solidFill>
                  <a:srgbClr val="D1D5DB"/>
                </a:solidFill>
                <a:effectLst/>
                <a:latin typeface="Söhne"/>
              </a:rPr>
              <a:t>Thank you again for your time and attention. </a:t>
            </a: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22</a:t>
            </a:fld>
            <a:endParaRPr lang="en-US"/>
          </a:p>
        </p:txBody>
      </p:sp>
    </p:spTree>
    <p:extLst>
      <p:ext uri="{BB962C8B-B14F-4D97-AF65-F5344CB8AC3E}">
        <p14:creationId xmlns:p14="http://schemas.microsoft.com/office/powerpoint/2010/main" val="2044011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Ending Slide</a:t>
            </a:r>
          </a:p>
          <a:p>
            <a:pPr algn="l"/>
            <a:r>
              <a:rPr lang="en-US" b="0" i="0" dirty="0">
                <a:solidFill>
                  <a:srgbClr val="D1D5DB"/>
                </a:solidFill>
                <a:effectLst/>
                <a:latin typeface="Söhne"/>
              </a:rPr>
              <a:t>Thank you again for blocking some time for this presentation. Again, my name is Jae Chung representing the MSDS Consulting Group and I hope you found today’s presentation informative and engaging.</a:t>
            </a:r>
          </a:p>
          <a:p>
            <a:pPr algn="l"/>
            <a:r>
              <a:rPr lang="en-US" b="0" i="0" dirty="0">
                <a:solidFill>
                  <a:srgbClr val="D1D5DB"/>
                </a:solidFill>
                <a:effectLst/>
                <a:latin typeface="Söhne"/>
              </a:rPr>
              <a:t>If you have any further questions or would like to discuss the topics covered in more detail, please don't hesitate to reach out to me via email.</a:t>
            </a:r>
          </a:p>
          <a:p>
            <a:pPr algn="l"/>
            <a:r>
              <a:rPr lang="en-US" b="0" i="0" dirty="0">
                <a:solidFill>
                  <a:srgbClr val="D1D5DB"/>
                </a:solidFill>
                <a:effectLst/>
                <a:latin typeface="Söhne"/>
              </a:rPr>
              <a:t>Thank you again for your time and attention. </a:t>
            </a: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23</a:t>
            </a:fld>
            <a:endParaRPr lang="en-US"/>
          </a:p>
        </p:txBody>
      </p:sp>
    </p:spTree>
    <p:extLst>
      <p:ext uri="{BB962C8B-B14F-4D97-AF65-F5344CB8AC3E}">
        <p14:creationId xmlns:p14="http://schemas.microsoft.com/office/powerpoint/2010/main" val="42937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3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that Colorado has the highest number of breweries, with 47, followed by California with 39. On the other hand, we can see that DC, North Dakota, South Dakota, and West Virginia, had the lowest number of breweries with 1 respectively. It's interesting to note that many of these states have smaller populations and may not have as much demand for beer as other states, which could explain the lower number of breweries. Overall, this plot can be helpful in informing decision-making around market expansion, distribution, and branding strategies.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3</a:t>
            </a:fld>
            <a:endParaRPr lang="en-US"/>
          </a:p>
        </p:txBody>
      </p:sp>
    </p:spTree>
    <p:extLst>
      <p:ext uri="{BB962C8B-B14F-4D97-AF65-F5344CB8AC3E}">
        <p14:creationId xmlns:p14="http://schemas.microsoft.com/office/powerpoint/2010/main" val="265383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4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map plot provides a great overview of the distribution of breweries across the US. It allows us to see patterns and trends in the data, which may not be immediately apparent from looking at raw data alone. This information can be useful identifying potential opportunities for growth by geographic location. Just from a glance, we can clearly see Colorado has the highest number of breweries with the darkest shade of 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4</a:t>
            </a:fld>
            <a:endParaRPr lang="en-US"/>
          </a:p>
        </p:txBody>
      </p:sp>
    </p:spTree>
    <p:extLst>
      <p:ext uri="{BB962C8B-B14F-4D97-AF65-F5344CB8AC3E}">
        <p14:creationId xmlns:p14="http://schemas.microsoft.com/office/powerpoint/2010/main" val="13304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Slide 5 </a:t>
            </a:r>
            <a:r>
              <a:rPr lang="en-US" sz="1800" dirty="0">
                <a:solidFill>
                  <a:srgbClr val="000000"/>
                </a:solidFill>
                <a:effectLst/>
                <a:latin typeface="Arial" panose="020B0604020202020204" pitchFamily="34" charset="0"/>
                <a:ea typeface="Times New Roman" panose="02020603050405020304" pitchFamily="18" charset="0"/>
              </a:rPr>
              <a:t>( approximately 45 seconds)</a:t>
            </a:r>
            <a:endPar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the Data Missing Completely at Random? </a:t>
            </a: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addressed the missing values found in each column of our data. Specifically, we found that there were some missing values in the ABV and IBU columns for quite a few beers across different breweries. So, we wanted to get an idea as to how randomly these data points were spread across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5</a:t>
            </a:fld>
            <a:endParaRPr lang="en-US"/>
          </a:p>
        </p:txBody>
      </p:sp>
    </p:spTree>
    <p:extLst>
      <p:ext uri="{BB962C8B-B14F-4D97-AF65-F5344CB8AC3E}">
        <p14:creationId xmlns:p14="http://schemas.microsoft.com/office/powerpoint/2010/main" val="408383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6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20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how the missing ABV values are spread out over the many existing ones in this dataset. This gives us confidence that suggests the data is missing completely at random, so we felt it wasn’t necessary to include those missing values in our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6</a:t>
            </a:fld>
            <a:endParaRPr lang="en-US"/>
          </a:p>
        </p:txBody>
      </p:sp>
    </p:spTree>
    <p:extLst>
      <p:ext uri="{BB962C8B-B14F-4D97-AF65-F5344CB8AC3E}">
        <p14:creationId xmlns:p14="http://schemas.microsoft.com/office/powerpoint/2010/main" val="356783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7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67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b="0" i="0" dirty="0">
                <a:solidFill>
                  <a:srgbClr val="202124"/>
                </a:solidFill>
                <a:effectLst/>
                <a:latin typeface="Roboto" panose="020B0604020202020204" pitchFamily="2" charset="0"/>
              </a:rPr>
              <a:t>We plotted the missing IBU values alongside the existing values, and the scatter plot showed that the missing values were spread out randomly across the entire dataset. This was good news, because if the missing values were systematic, it could indicate errors in the data collection process, but the random distribution suggested that the missing values were due to chance and not related to any specific variables such as style, state location, or the dataset itself. </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7</a:t>
            </a:fld>
            <a:endParaRPr lang="en-US"/>
          </a:p>
        </p:txBody>
      </p:sp>
    </p:spTree>
    <p:extLst>
      <p:ext uri="{BB962C8B-B14F-4D97-AF65-F5344CB8AC3E}">
        <p14:creationId xmlns:p14="http://schemas.microsoft.com/office/powerpoint/2010/main" val="197688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8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50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Moving on, we computed the median Alcohol By Volume or ABV measuring the alcoholic content of the beer and the International Bitterness Units or IBU measuring the bitterness of the beer on </a:t>
            </a:r>
            <a:r>
              <a:rPr lang="en-US" sz="2800" b="0" i="0" dirty="0">
                <a:solidFill>
                  <a:srgbClr val="202124"/>
                </a:solidFill>
                <a:effectLst/>
                <a:latin typeface="Roboto" panose="02000000000000000000" pitchFamily="2" charset="0"/>
              </a:rPr>
              <a:t>a standardized scale from 0 (no bitterness) to over a 100 (extremely bitter).</a:t>
            </a:r>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8</a:t>
            </a:fld>
            <a:endParaRPr lang="en-US"/>
          </a:p>
        </p:txBody>
      </p:sp>
    </p:spTree>
    <p:extLst>
      <p:ext uri="{BB962C8B-B14F-4D97-AF65-F5344CB8AC3E}">
        <p14:creationId xmlns:p14="http://schemas.microsoft.com/office/powerpoint/2010/main" val="213651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Slide 9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approximately 16 seconds)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observe from this bar plot that Washington DC and Kentucky had the highest median ABV of 6.25%, while Utah had the lowest median ABV of 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BF79B3B-2833-49A0-A686-0E2645AF4CCB}" type="slidenum">
              <a:rPr lang="en-US" smtClean="0"/>
              <a:t>9</a:t>
            </a:fld>
            <a:endParaRPr lang="en-US"/>
          </a:p>
        </p:txBody>
      </p:sp>
    </p:spTree>
    <p:extLst>
      <p:ext uri="{BB962C8B-B14F-4D97-AF65-F5344CB8AC3E}">
        <p14:creationId xmlns:p14="http://schemas.microsoft.com/office/powerpoint/2010/main" val="173775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3044-DB44-5DFC-D740-67F003598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55575E-2979-7B67-EA95-7DBC6C486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DA3BD8-18D8-C3AA-333B-7224707AB373}"/>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AB406A30-F771-0063-F453-C75CEDDF5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068F-ED41-7AC3-510D-878E9193F385}"/>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48766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2C27-19F1-EB4A-E318-1DD3F42DC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D383D-27AB-EC95-FF87-83F1C8CF4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80FED-C302-F774-EA42-90819FDD273F}"/>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1E0E6E68-555D-4C84-8C90-0BCFDA821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8B141-BD33-34D0-B8ED-C6D80554E6B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14361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125AC-7216-23ED-7116-A140EB4A1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66B17-0A38-8011-FC84-F2C8F88B6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EC1FB-EC54-3033-E287-8F204A65FA81}"/>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728CAE64-4C07-E3FA-ED47-B9C3221F8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968D5-D749-8386-CA5B-737F9BB67239}"/>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53348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6438-5255-F902-E2B8-CB7D57E02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F299B-5FDF-BB17-6DC3-2204A4F6D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9284B-D48F-15F3-4F5C-CBCEE8096C35}"/>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3DB3D6B6-6D30-DF54-E4C6-DDB5DD9A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255E5-9A4D-E432-59A7-7BC7D1522BA4}"/>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28878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BF90-9682-9B62-B2B2-42C2BEADF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139488-B8F3-A0BF-7A10-6EFFC1279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D9C23-11C9-E610-C843-FB86D495F6BB}"/>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597741C1-CC8D-0968-C18F-A3C0BD4BB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64EBA-B661-6C1A-4155-4C0D5D9C104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23854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314A-0D95-52EF-31B2-577308BAC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854CA-0C1F-1878-F4BF-479638C17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7A35A-8CF0-B799-22E4-26AB3D004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F8544E-DEBB-C583-B44E-795330B6520C}"/>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6" name="Footer Placeholder 5">
            <a:extLst>
              <a:ext uri="{FF2B5EF4-FFF2-40B4-BE49-F238E27FC236}">
                <a16:creationId xmlns:a16="http://schemas.microsoft.com/office/drawing/2014/main" id="{49D0C685-8C8C-0813-92D7-161082D17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A3490-2BC7-CC0D-B9A7-05B0FECE2DB1}"/>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58991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57BD-9799-061E-A266-0CB6E53C16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716D58-B723-C006-27E6-350CBD907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097B3-30AB-CA8E-0D4F-7FC2028B8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D1E27-C231-15B3-2E13-BD9491DE8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23B64-D124-951A-E0EF-3829CC777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A47BBD-1479-94D5-090B-BA069ED73F68}"/>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8" name="Footer Placeholder 7">
            <a:extLst>
              <a:ext uri="{FF2B5EF4-FFF2-40B4-BE49-F238E27FC236}">
                <a16:creationId xmlns:a16="http://schemas.microsoft.com/office/drawing/2014/main" id="{048663B1-6740-31EF-E98E-5E71249C0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A8D2-B7F6-64B1-A295-1F66B1F3358E}"/>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1754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E371-F790-1DDD-8244-7AF745938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E3882A-EFDC-09D3-ECEF-A35FF1D53661}"/>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4" name="Footer Placeholder 3">
            <a:extLst>
              <a:ext uri="{FF2B5EF4-FFF2-40B4-BE49-F238E27FC236}">
                <a16:creationId xmlns:a16="http://schemas.microsoft.com/office/drawing/2014/main" id="{D4854964-C623-FBA1-3E0D-F1842A80E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05212-0073-4158-21AB-5E67BB214830}"/>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68417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2DBA5-7B4A-2889-D12F-EB53730B8752}"/>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3" name="Footer Placeholder 2">
            <a:extLst>
              <a:ext uri="{FF2B5EF4-FFF2-40B4-BE49-F238E27FC236}">
                <a16:creationId xmlns:a16="http://schemas.microsoft.com/office/drawing/2014/main" id="{66D9943B-9434-0E07-C98C-A1D2899BA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B815C-1222-65D9-AF57-84A7B7CDBC1C}"/>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0048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B11-6ADE-98BE-0921-9E5135D7A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027C0-CBF8-E77D-01E0-D1EDB8335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98C0A-1086-6BB4-7A57-980626D1A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AEEF8-E3E7-D678-9CD3-1F27F4813C9C}"/>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6" name="Footer Placeholder 5">
            <a:extLst>
              <a:ext uri="{FF2B5EF4-FFF2-40B4-BE49-F238E27FC236}">
                <a16:creationId xmlns:a16="http://schemas.microsoft.com/office/drawing/2014/main" id="{431EC90B-1229-BE70-BC07-911D5C05B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85BD6-7462-3CE5-178F-046393BA5ACA}"/>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149632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EDE7-718E-AE21-3E9A-406605D0D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C4FFC-936B-A579-124B-B5E1925C5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6A0A3-F26B-863C-63E1-AAD57DEE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ACD2D-F4D3-7235-9E5C-5C9915473A6D}"/>
              </a:ext>
            </a:extLst>
          </p:cNvPr>
          <p:cNvSpPr>
            <a:spLocks noGrp="1"/>
          </p:cNvSpPr>
          <p:nvPr>
            <p:ph type="dt" sz="half" idx="10"/>
          </p:nvPr>
        </p:nvSpPr>
        <p:spPr/>
        <p:txBody>
          <a:bodyPr/>
          <a:lstStyle/>
          <a:p>
            <a:fld id="{B3C513BB-5815-45F5-A82B-5B137FC40066}" type="datetimeFigureOut">
              <a:rPr lang="en-US" smtClean="0"/>
              <a:t>3/4/2023</a:t>
            </a:fld>
            <a:endParaRPr lang="en-US"/>
          </a:p>
        </p:txBody>
      </p:sp>
      <p:sp>
        <p:nvSpPr>
          <p:cNvPr id="6" name="Footer Placeholder 5">
            <a:extLst>
              <a:ext uri="{FF2B5EF4-FFF2-40B4-BE49-F238E27FC236}">
                <a16:creationId xmlns:a16="http://schemas.microsoft.com/office/drawing/2014/main" id="{E651FA66-6090-8C10-9DC9-0D1A3D38A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86164-6C02-53A9-E2D7-9A48F29BB013}"/>
              </a:ext>
            </a:extLst>
          </p:cNvPr>
          <p:cNvSpPr>
            <a:spLocks noGrp="1"/>
          </p:cNvSpPr>
          <p:nvPr>
            <p:ph type="sldNum" sz="quarter" idx="12"/>
          </p:nvPr>
        </p:nvSpPr>
        <p:spPr/>
        <p:txBody>
          <a:bodyPr/>
          <a:lstStyle/>
          <a:p>
            <a:fld id="{E5F490C7-CA2D-4BBA-9E49-9B48F3FA1441}" type="slidenum">
              <a:rPr lang="en-US" smtClean="0"/>
              <a:t>‹#›</a:t>
            </a:fld>
            <a:endParaRPr lang="en-US"/>
          </a:p>
        </p:txBody>
      </p:sp>
    </p:spTree>
    <p:extLst>
      <p:ext uri="{BB962C8B-B14F-4D97-AF65-F5344CB8AC3E}">
        <p14:creationId xmlns:p14="http://schemas.microsoft.com/office/powerpoint/2010/main" val="32763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4ED8E-C853-1A8A-6DC2-96649E799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DC9F37-A239-DCA9-172E-7E56861DA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A51D2-827B-5E5F-AD2E-490B660A2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513BB-5815-45F5-A82B-5B137FC40066}" type="datetimeFigureOut">
              <a:rPr lang="en-US" smtClean="0"/>
              <a:t>3/4/2023</a:t>
            </a:fld>
            <a:endParaRPr lang="en-US"/>
          </a:p>
        </p:txBody>
      </p:sp>
      <p:sp>
        <p:nvSpPr>
          <p:cNvPr id="5" name="Footer Placeholder 4">
            <a:extLst>
              <a:ext uri="{FF2B5EF4-FFF2-40B4-BE49-F238E27FC236}">
                <a16:creationId xmlns:a16="http://schemas.microsoft.com/office/drawing/2014/main" id="{762EE1C9-9BC1-3E20-3747-AB056304D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3C164B-D092-A821-7667-51F1F19B9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490C7-CA2D-4BBA-9E49-9B48F3FA1441}" type="slidenum">
              <a:rPr lang="en-US" smtClean="0"/>
              <a:t>‹#›</a:t>
            </a:fld>
            <a:endParaRPr lang="en-US"/>
          </a:p>
        </p:txBody>
      </p:sp>
    </p:spTree>
    <p:extLst>
      <p:ext uri="{BB962C8B-B14F-4D97-AF65-F5344CB8AC3E}">
        <p14:creationId xmlns:p14="http://schemas.microsoft.com/office/powerpoint/2010/main" val="161551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youtu.be/lceT7NSXc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0" y="1122363"/>
            <a:ext cx="6708949" cy="2387600"/>
          </a:xfrm>
        </p:spPr>
        <p:txBody>
          <a:bodyPr/>
          <a:lstStyle/>
          <a:p>
            <a:r>
              <a:rPr lang="en-US" b="1" dirty="0">
                <a:solidFill>
                  <a:schemeClr val="bg1"/>
                </a:solidFill>
              </a:rPr>
              <a:t>ABV &amp; IBU:</a:t>
            </a:r>
            <a:br>
              <a:rPr lang="en-US" b="1" dirty="0">
                <a:solidFill>
                  <a:schemeClr val="bg1"/>
                </a:solidFill>
              </a:rPr>
            </a:br>
            <a:r>
              <a:rPr lang="en-US" b="1" dirty="0">
                <a:solidFill>
                  <a:schemeClr val="bg1"/>
                </a:solidFill>
              </a:rPr>
              <a:t>Exploration of Beers</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47405" y="2601119"/>
            <a:ext cx="6708950" cy="1655762"/>
          </a:xfrm>
        </p:spPr>
        <p:txBody>
          <a:bodyPr anchor="b"/>
          <a:lstStyle/>
          <a:p>
            <a:r>
              <a:rPr lang="en-US" sz="1800" dirty="0">
                <a:solidFill>
                  <a:schemeClr val="bg1"/>
                </a:solidFill>
              </a:rPr>
              <a:t>MSDS Consulting Group</a:t>
            </a:r>
          </a:p>
          <a:p>
            <a:r>
              <a:rPr lang="en-US" sz="1800" dirty="0">
                <a:solidFill>
                  <a:schemeClr val="bg1"/>
                </a:solidFill>
              </a:rPr>
              <a:t>Jae Chung</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88CA245-46FD-BF5A-AA89-0850D505770D}"/>
                  </a:ext>
                </a:extLst>
              </p14:cNvPr>
              <p14:cNvContentPartPr/>
              <p14:nvPr/>
            </p14:nvContentPartPr>
            <p14:xfrm>
              <a:off x="7301880" y="3570840"/>
              <a:ext cx="360" cy="360"/>
            </p14:xfrm>
          </p:contentPart>
        </mc:Choice>
        <mc:Fallback xmlns="">
          <p:pic>
            <p:nvPicPr>
              <p:cNvPr id="5" name="Ink 4">
                <a:extLst>
                  <a:ext uri="{FF2B5EF4-FFF2-40B4-BE49-F238E27FC236}">
                    <a16:creationId xmlns:a16="http://schemas.microsoft.com/office/drawing/2014/main" id="{F88CA245-46FD-BF5A-AA89-0850D505770D}"/>
                  </a:ext>
                </a:extLst>
              </p:cNvPr>
              <p:cNvPicPr/>
              <p:nvPr/>
            </p:nvPicPr>
            <p:blipFill>
              <a:blip r:embed="rId7"/>
              <a:stretch>
                <a:fillRect/>
              </a:stretch>
            </p:blipFill>
            <p:spPr>
              <a:xfrm>
                <a:off x="7292520" y="3561480"/>
                <a:ext cx="19080" cy="19080"/>
              </a:xfrm>
              <a:prstGeom prst="rect">
                <a:avLst/>
              </a:prstGeom>
            </p:spPr>
          </p:pic>
        </mc:Fallback>
      </mc:AlternateContent>
    </p:spTree>
    <p:extLst>
      <p:ext uri="{BB962C8B-B14F-4D97-AF65-F5344CB8AC3E}">
        <p14:creationId xmlns:p14="http://schemas.microsoft.com/office/powerpoint/2010/main" val="3754688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t>
            </a:r>
            <a:r>
              <a:rPr lang="en-US" dirty="0"/>
              <a:t>IBU</a:t>
            </a:r>
            <a:r>
              <a:rPr lang="en-US" b="0" dirty="0"/>
              <a:t> by State</a:t>
            </a:r>
          </a:p>
        </p:txBody>
      </p:sp>
      <p:pic>
        <p:nvPicPr>
          <p:cNvPr id="8" name="Picture 7">
            <a:extLst>
              <a:ext uri="{FF2B5EF4-FFF2-40B4-BE49-F238E27FC236}">
                <a16:creationId xmlns:a16="http://schemas.microsoft.com/office/drawing/2014/main" id="{BAEA42BF-F7E8-F770-94E1-411509E816C7}"/>
              </a:ext>
            </a:extLst>
          </p:cNvPr>
          <p:cNvPicPr>
            <a:picLocks noChangeAspect="1"/>
          </p:cNvPicPr>
          <p:nvPr/>
        </p:nvPicPr>
        <p:blipFill>
          <a:blip r:embed="rId4"/>
          <a:stretch>
            <a:fillRect/>
          </a:stretch>
        </p:blipFill>
        <p:spPr>
          <a:xfrm>
            <a:off x="8497658" y="6043477"/>
            <a:ext cx="449619" cy="243861"/>
          </a:xfrm>
          <a:prstGeom prst="rect">
            <a:avLst/>
          </a:prstGeom>
        </p:spPr>
      </p:pic>
      <p:pic>
        <p:nvPicPr>
          <p:cNvPr id="3" name="Content Placeholder 13">
            <a:extLst>
              <a:ext uri="{FF2B5EF4-FFF2-40B4-BE49-F238E27FC236}">
                <a16:creationId xmlns:a16="http://schemas.microsoft.com/office/drawing/2014/main" id="{2F899F15-7230-E537-8DA7-1076AD9B8A57}"/>
              </a:ext>
            </a:extLst>
          </p:cNvPr>
          <p:cNvPicPr>
            <a:picLocks noChangeAspect="1"/>
          </p:cNvPicPr>
          <p:nvPr/>
        </p:nvPicPr>
        <p:blipFill>
          <a:blip r:embed="rId5"/>
          <a:stretch>
            <a:fillRect/>
          </a:stretch>
        </p:blipFill>
        <p:spPr>
          <a:xfrm>
            <a:off x="838199" y="1332636"/>
            <a:ext cx="8519763" cy="4778016"/>
          </a:xfrm>
          <a:prstGeom prst="rect">
            <a:avLst/>
          </a:prstGeom>
        </p:spPr>
      </p:pic>
      <p:pic>
        <p:nvPicPr>
          <p:cNvPr id="6" name="Picture 5">
            <a:extLst>
              <a:ext uri="{FF2B5EF4-FFF2-40B4-BE49-F238E27FC236}">
                <a16:creationId xmlns:a16="http://schemas.microsoft.com/office/drawing/2014/main" id="{B952AF20-042F-95C9-EA72-7D4663A36DDC}"/>
              </a:ext>
            </a:extLst>
          </p:cNvPr>
          <p:cNvPicPr>
            <a:picLocks noChangeAspect="1"/>
          </p:cNvPicPr>
          <p:nvPr/>
        </p:nvPicPr>
        <p:blipFill>
          <a:blip r:embed="rId6"/>
          <a:stretch>
            <a:fillRect/>
          </a:stretch>
        </p:blipFill>
        <p:spPr>
          <a:xfrm>
            <a:off x="6765959" y="1289230"/>
            <a:ext cx="2592003" cy="425916"/>
          </a:xfrm>
          <a:prstGeom prst="rect">
            <a:avLst/>
          </a:prstGeom>
        </p:spPr>
      </p:pic>
    </p:spTree>
    <p:extLst>
      <p:ext uri="{BB962C8B-B14F-4D97-AF65-F5344CB8AC3E}">
        <p14:creationId xmlns:p14="http://schemas.microsoft.com/office/powerpoint/2010/main" val="43953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Maximum 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Top 5 Maximum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Top 5 Maximum IBU by State</a:t>
            </a:r>
          </a:p>
        </p:txBody>
      </p:sp>
      <p:pic>
        <p:nvPicPr>
          <p:cNvPr id="20" name="Content Placeholder 19">
            <a:extLst>
              <a:ext uri="{FF2B5EF4-FFF2-40B4-BE49-F238E27FC236}">
                <a16:creationId xmlns:a16="http://schemas.microsoft.com/office/drawing/2014/main" id="{181B0BEC-CE5D-CC40-1B33-E692139AF347}"/>
              </a:ext>
            </a:extLst>
          </p:cNvPr>
          <p:cNvPicPr>
            <a:picLocks noGrp="1" noChangeAspect="1"/>
          </p:cNvPicPr>
          <p:nvPr>
            <p:ph sz="half" idx="2"/>
          </p:nvPr>
        </p:nvPicPr>
        <p:blipFill>
          <a:blip r:embed="rId4"/>
          <a:stretch>
            <a:fillRect/>
          </a:stretch>
        </p:blipFill>
        <p:spPr>
          <a:xfrm>
            <a:off x="839788" y="2673104"/>
            <a:ext cx="4322994" cy="2503734"/>
          </a:xfrm>
          <a:prstGeom prst="rect">
            <a:avLst/>
          </a:prstGeom>
        </p:spPr>
      </p:pic>
      <p:pic>
        <p:nvPicPr>
          <p:cNvPr id="22" name="Picture 21">
            <a:extLst>
              <a:ext uri="{FF2B5EF4-FFF2-40B4-BE49-F238E27FC236}">
                <a16:creationId xmlns:a16="http://schemas.microsoft.com/office/drawing/2014/main" id="{3FF63C93-ECD5-21BF-A1BC-8A6619B97462}"/>
              </a:ext>
            </a:extLst>
          </p:cNvPr>
          <p:cNvPicPr>
            <a:picLocks noChangeAspect="1"/>
          </p:cNvPicPr>
          <p:nvPr/>
        </p:nvPicPr>
        <p:blipFill>
          <a:blip r:embed="rId5"/>
          <a:stretch>
            <a:fillRect/>
          </a:stretch>
        </p:blipFill>
        <p:spPr>
          <a:xfrm>
            <a:off x="5519514" y="2673104"/>
            <a:ext cx="4322994" cy="2503734"/>
          </a:xfrm>
          <a:prstGeom prst="rect">
            <a:avLst/>
          </a:prstGeom>
        </p:spPr>
      </p:pic>
    </p:spTree>
    <p:extLst>
      <p:ext uri="{BB962C8B-B14F-4D97-AF65-F5344CB8AC3E}">
        <p14:creationId xmlns:p14="http://schemas.microsoft.com/office/powerpoint/2010/main" val="24412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25CB8C5-27B4-C369-C821-A7B500D613D7}"/>
              </a:ext>
            </a:extLst>
          </p:cNvPr>
          <p:cNvPicPr>
            <a:picLocks noChangeAspect="1"/>
          </p:cNvPicPr>
          <p:nvPr/>
        </p:nvPicPr>
        <p:blipFill>
          <a:blip r:embed="rId4"/>
          <a:stretch>
            <a:fillRect/>
          </a:stretch>
        </p:blipFill>
        <p:spPr>
          <a:xfrm>
            <a:off x="1536966" y="1529135"/>
            <a:ext cx="7782130" cy="4507150"/>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ABV</a:t>
            </a:r>
            <a:r>
              <a:rPr lang="en-US" b="0" dirty="0"/>
              <a:t> by State</a:t>
            </a:r>
          </a:p>
        </p:txBody>
      </p:sp>
      <p:sp>
        <p:nvSpPr>
          <p:cNvPr id="6" name="TextBox 5">
            <a:extLst>
              <a:ext uri="{FF2B5EF4-FFF2-40B4-BE49-F238E27FC236}">
                <a16:creationId xmlns:a16="http://schemas.microsoft.com/office/drawing/2014/main" id="{237A33F0-1495-EDD5-1F5F-82D008111B5E}"/>
              </a:ext>
            </a:extLst>
          </p:cNvPr>
          <p:cNvSpPr txBox="1"/>
          <p:nvPr/>
        </p:nvSpPr>
        <p:spPr>
          <a:xfrm>
            <a:off x="2365963" y="3890498"/>
            <a:ext cx="662927" cy="646331"/>
          </a:xfrm>
          <a:prstGeom prst="rect">
            <a:avLst/>
          </a:prstGeom>
          <a:noFill/>
        </p:spPr>
        <p:txBody>
          <a:bodyPr wrap="square" rtlCol="0">
            <a:spAutoFit/>
          </a:bodyPr>
          <a:lstStyle/>
          <a:p>
            <a:pPr algn="ctr"/>
            <a:r>
              <a:rPr lang="en-US" dirty="0"/>
              <a:t>CA</a:t>
            </a:r>
          </a:p>
          <a:p>
            <a:pPr algn="ctr"/>
            <a:r>
              <a:rPr lang="en-US" dirty="0"/>
              <a:t>9.9%</a:t>
            </a:r>
          </a:p>
        </p:txBody>
      </p:sp>
      <p:sp>
        <p:nvSpPr>
          <p:cNvPr id="7" name="TextBox 6">
            <a:extLst>
              <a:ext uri="{FF2B5EF4-FFF2-40B4-BE49-F238E27FC236}">
                <a16:creationId xmlns:a16="http://schemas.microsoft.com/office/drawing/2014/main" id="{995B4225-939C-AB3A-DD8B-C856FDF123C6}"/>
              </a:ext>
            </a:extLst>
          </p:cNvPr>
          <p:cNvSpPr txBox="1"/>
          <p:nvPr/>
        </p:nvSpPr>
        <p:spPr>
          <a:xfrm>
            <a:off x="3657550" y="3806472"/>
            <a:ext cx="667430" cy="646331"/>
          </a:xfrm>
          <a:prstGeom prst="rect">
            <a:avLst/>
          </a:prstGeom>
          <a:noFill/>
        </p:spPr>
        <p:txBody>
          <a:bodyPr wrap="square" rtlCol="0">
            <a:spAutoFit/>
          </a:bodyPr>
          <a:lstStyle/>
          <a:p>
            <a:pPr algn="ctr"/>
            <a:r>
              <a:rPr lang="en-US" dirty="0"/>
              <a:t>NY</a:t>
            </a:r>
          </a:p>
          <a:p>
            <a:pPr algn="ctr"/>
            <a:r>
              <a:rPr lang="en-US" dirty="0"/>
              <a:t>10%</a:t>
            </a:r>
          </a:p>
        </p:txBody>
      </p:sp>
      <p:sp>
        <p:nvSpPr>
          <p:cNvPr id="8" name="TextBox 7">
            <a:extLst>
              <a:ext uri="{FF2B5EF4-FFF2-40B4-BE49-F238E27FC236}">
                <a16:creationId xmlns:a16="http://schemas.microsoft.com/office/drawing/2014/main" id="{4132A61E-5349-0729-1B14-C501DFB9B47A}"/>
              </a:ext>
            </a:extLst>
          </p:cNvPr>
          <p:cNvSpPr txBox="1"/>
          <p:nvPr/>
        </p:nvSpPr>
        <p:spPr>
          <a:xfrm>
            <a:off x="5023746" y="3483306"/>
            <a:ext cx="667431" cy="646331"/>
          </a:xfrm>
          <a:prstGeom prst="rect">
            <a:avLst/>
          </a:prstGeom>
          <a:noFill/>
        </p:spPr>
        <p:txBody>
          <a:bodyPr wrap="square" rtlCol="0">
            <a:spAutoFit/>
          </a:bodyPr>
          <a:lstStyle/>
          <a:p>
            <a:pPr algn="ctr"/>
            <a:r>
              <a:rPr lang="en-US" dirty="0"/>
              <a:t>IN</a:t>
            </a:r>
          </a:p>
          <a:p>
            <a:pPr algn="ctr"/>
            <a:r>
              <a:rPr lang="en-US" dirty="0"/>
              <a:t>12%</a:t>
            </a:r>
          </a:p>
        </p:txBody>
      </p:sp>
      <p:sp>
        <p:nvSpPr>
          <p:cNvPr id="9" name="TextBox 8">
            <a:extLst>
              <a:ext uri="{FF2B5EF4-FFF2-40B4-BE49-F238E27FC236}">
                <a16:creationId xmlns:a16="http://schemas.microsoft.com/office/drawing/2014/main" id="{D551D52E-E54B-2002-0FFA-AE0788965287}"/>
              </a:ext>
            </a:extLst>
          </p:cNvPr>
          <p:cNvSpPr txBox="1"/>
          <p:nvPr/>
        </p:nvSpPr>
        <p:spPr>
          <a:xfrm>
            <a:off x="6269305" y="3401188"/>
            <a:ext cx="771751" cy="646331"/>
          </a:xfrm>
          <a:prstGeom prst="rect">
            <a:avLst/>
          </a:prstGeom>
          <a:noFill/>
        </p:spPr>
        <p:txBody>
          <a:bodyPr wrap="square" rtlCol="0">
            <a:spAutoFit/>
          </a:bodyPr>
          <a:lstStyle/>
          <a:p>
            <a:pPr algn="ctr"/>
            <a:r>
              <a:rPr lang="en-US" dirty="0"/>
              <a:t>KY</a:t>
            </a:r>
          </a:p>
          <a:p>
            <a:pPr algn="ctr"/>
            <a:r>
              <a:rPr lang="en-US" dirty="0"/>
              <a:t>12.5%</a:t>
            </a:r>
          </a:p>
        </p:txBody>
      </p:sp>
      <p:sp>
        <p:nvSpPr>
          <p:cNvPr id="10" name="TextBox 9">
            <a:extLst>
              <a:ext uri="{FF2B5EF4-FFF2-40B4-BE49-F238E27FC236}">
                <a16:creationId xmlns:a16="http://schemas.microsoft.com/office/drawing/2014/main" id="{46466DDE-4D1A-954B-07CE-361BBADB112F}"/>
              </a:ext>
            </a:extLst>
          </p:cNvPr>
          <p:cNvSpPr txBox="1"/>
          <p:nvPr/>
        </p:nvSpPr>
        <p:spPr>
          <a:xfrm>
            <a:off x="7579336" y="3300312"/>
            <a:ext cx="771751" cy="646331"/>
          </a:xfrm>
          <a:prstGeom prst="rect">
            <a:avLst/>
          </a:prstGeom>
          <a:noFill/>
        </p:spPr>
        <p:txBody>
          <a:bodyPr wrap="square" rtlCol="0">
            <a:spAutoFit/>
          </a:bodyPr>
          <a:lstStyle/>
          <a:p>
            <a:pPr algn="ctr"/>
            <a:r>
              <a:rPr lang="en-US" dirty="0"/>
              <a:t>CO</a:t>
            </a:r>
          </a:p>
          <a:p>
            <a:pPr algn="ctr"/>
            <a:r>
              <a:rPr lang="en-US" dirty="0"/>
              <a:t>12.8%</a:t>
            </a:r>
          </a:p>
        </p:txBody>
      </p:sp>
    </p:spTree>
    <p:extLst>
      <p:ext uri="{BB962C8B-B14F-4D97-AF65-F5344CB8AC3E}">
        <p14:creationId xmlns:p14="http://schemas.microsoft.com/office/powerpoint/2010/main" val="25167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773361A-CEB9-DFC0-230B-0C57F6F302AE}"/>
              </a:ext>
            </a:extLst>
          </p:cNvPr>
          <p:cNvPicPr>
            <a:picLocks noChangeAspect="1"/>
          </p:cNvPicPr>
          <p:nvPr/>
        </p:nvPicPr>
        <p:blipFill>
          <a:blip r:embed="rId4"/>
          <a:stretch>
            <a:fillRect/>
          </a:stretch>
        </p:blipFill>
        <p:spPr>
          <a:xfrm>
            <a:off x="1560814" y="1528318"/>
            <a:ext cx="7735586" cy="4480193"/>
          </a:xfrm>
          <a:prstGeom prst="rect">
            <a:avLst/>
          </a:prstGeom>
        </p:spPr>
      </p:pic>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Top 5 Maximum </a:t>
            </a:r>
            <a:r>
              <a:rPr lang="en-US" dirty="0"/>
              <a:t>IBU</a:t>
            </a:r>
            <a:r>
              <a:rPr lang="en-US" b="0" dirty="0"/>
              <a:t> by State</a:t>
            </a:r>
          </a:p>
        </p:txBody>
      </p:sp>
      <p:sp>
        <p:nvSpPr>
          <p:cNvPr id="5" name="TextBox 4">
            <a:extLst>
              <a:ext uri="{FF2B5EF4-FFF2-40B4-BE49-F238E27FC236}">
                <a16:creationId xmlns:a16="http://schemas.microsoft.com/office/drawing/2014/main" id="{26338A28-E50F-5A0F-D6EB-B4566732E6E2}"/>
              </a:ext>
            </a:extLst>
          </p:cNvPr>
          <p:cNvSpPr txBox="1"/>
          <p:nvPr/>
        </p:nvSpPr>
        <p:spPr>
          <a:xfrm>
            <a:off x="2423801" y="3615446"/>
            <a:ext cx="530915" cy="646331"/>
          </a:xfrm>
          <a:prstGeom prst="rect">
            <a:avLst/>
          </a:prstGeom>
          <a:noFill/>
        </p:spPr>
        <p:txBody>
          <a:bodyPr wrap="square" rtlCol="0">
            <a:spAutoFit/>
          </a:bodyPr>
          <a:lstStyle/>
          <a:p>
            <a:pPr algn="ctr"/>
            <a:r>
              <a:rPr lang="en-US" dirty="0"/>
              <a:t>MN</a:t>
            </a:r>
          </a:p>
          <a:p>
            <a:pPr algn="ctr"/>
            <a:r>
              <a:rPr lang="en-US" dirty="0"/>
              <a:t>120</a:t>
            </a:r>
          </a:p>
        </p:txBody>
      </p:sp>
      <p:sp>
        <p:nvSpPr>
          <p:cNvPr id="11" name="TextBox 10">
            <a:extLst>
              <a:ext uri="{FF2B5EF4-FFF2-40B4-BE49-F238E27FC236}">
                <a16:creationId xmlns:a16="http://schemas.microsoft.com/office/drawing/2014/main" id="{70C72DA6-13B9-1933-68B7-EE0541187702}"/>
              </a:ext>
            </a:extLst>
          </p:cNvPr>
          <p:cNvSpPr txBox="1"/>
          <p:nvPr/>
        </p:nvSpPr>
        <p:spPr>
          <a:xfrm>
            <a:off x="3713672" y="3416633"/>
            <a:ext cx="560301" cy="646331"/>
          </a:xfrm>
          <a:prstGeom prst="rect">
            <a:avLst/>
          </a:prstGeom>
          <a:noFill/>
        </p:spPr>
        <p:txBody>
          <a:bodyPr wrap="square" rtlCol="0">
            <a:spAutoFit/>
          </a:bodyPr>
          <a:lstStyle/>
          <a:p>
            <a:pPr algn="ctr"/>
            <a:r>
              <a:rPr lang="en-US" dirty="0"/>
              <a:t>OH</a:t>
            </a:r>
          </a:p>
          <a:p>
            <a:pPr algn="ctr"/>
            <a:r>
              <a:rPr lang="en-US" dirty="0"/>
              <a:t>126</a:t>
            </a:r>
          </a:p>
        </p:txBody>
      </p:sp>
      <p:sp>
        <p:nvSpPr>
          <p:cNvPr id="12" name="TextBox 11">
            <a:extLst>
              <a:ext uri="{FF2B5EF4-FFF2-40B4-BE49-F238E27FC236}">
                <a16:creationId xmlns:a16="http://schemas.microsoft.com/office/drawing/2014/main" id="{23D2F49D-4576-9FAB-E8C1-EFCCDDD3BFAB}"/>
              </a:ext>
            </a:extLst>
          </p:cNvPr>
          <p:cNvSpPr txBox="1"/>
          <p:nvPr/>
        </p:nvSpPr>
        <p:spPr>
          <a:xfrm>
            <a:off x="4994824" y="3351251"/>
            <a:ext cx="613962" cy="646331"/>
          </a:xfrm>
          <a:prstGeom prst="rect">
            <a:avLst/>
          </a:prstGeom>
          <a:noFill/>
        </p:spPr>
        <p:txBody>
          <a:bodyPr wrap="square" rtlCol="0">
            <a:spAutoFit/>
          </a:bodyPr>
          <a:lstStyle/>
          <a:p>
            <a:pPr algn="ctr"/>
            <a:r>
              <a:rPr lang="en-US" dirty="0"/>
              <a:t>MA</a:t>
            </a:r>
          </a:p>
          <a:p>
            <a:pPr algn="ctr"/>
            <a:r>
              <a:rPr lang="en-US" dirty="0"/>
              <a:t>130</a:t>
            </a:r>
          </a:p>
        </p:txBody>
      </p:sp>
      <p:sp>
        <p:nvSpPr>
          <p:cNvPr id="13" name="TextBox 12">
            <a:extLst>
              <a:ext uri="{FF2B5EF4-FFF2-40B4-BE49-F238E27FC236}">
                <a16:creationId xmlns:a16="http://schemas.microsoft.com/office/drawing/2014/main" id="{1C33A6FF-7E1B-69E0-8CFD-A936B8FD4BAA}"/>
              </a:ext>
            </a:extLst>
          </p:cNvPr>
          <p:cNvSpPr txBox="1"/>
          <p:nvPr/>
        </p:nvSpPr>
        <p:spPr>
          <a:xfrm>
            <a:off x="6329637" y="3203268"/>
            <a:ext cx="530915" cy="646331"/>
          </a:xfrm>
          <a:prstGeom prst="rect">
            <a:avLst/>
          </a:prstGeom>
          <a:noFill/>
        </p:spPr>
        <p:txBody>
          <a:bodyPr wrap="square" rtlCol="0">
            <a:spAutoFit/>
          </a:bodyPr>
          <a:lstStyle/>
          <a:p>
            <a:pPr algn="ctr"/>
            <a:r>
              <a:rPr lang="en-US" dirty="0"/>
              <a:t>VA 135</a:t>
            </a:r>
          </a:p>
        </p:txBody>
      </p:sp>
      <p:sp>
        <p:nvSpPr>
          <p:cNvPr id="14" name="TextBox 13">
            <a:extLst>
              <a:ext uri="{FF2B5EF4-FFF2-40B4-BE49-F238E27FC236}">
                <a16:creationId xmlns:a16="http://schemas.microsoft.com/office/drawing/2014/main" id="{BC0E9287-5BCE-87ED-11A0-7D66A5E02CD1}"/>
              </a:ext>
            </a:extLst>
          </p:cNvPr>
          <p:cNvSpPr txBox="1"/>
          <p:nvPr/>
        </p:nvSpPr>
        <p:spPr>
          <a:xfrm>
            <a:off x="7609101" y="3093467"/>
            <a:ext cx="560301" cy="646331"/>
          </a:xfrm>
          <a:prstGeom prst="rect">
            <a:avLst/>
          </a:prstGeom>
          <a:noFill/>
        </p:spPr>
        <p:txBody>
          <a:bodyPr wrap="square" rtlCol="0">
            <a:spAutoFit/>
          </a:bodyPr>
          <a:lstStyle/>
          <a:p>
            <a:pPr algn="ctr"/>
            <a:r>
              <a:rPr lang="en-US" dirty="0"/>
              <a:t>OR</a:t>
            </a:r>
          </a:p>
          <a:p>
            <a:pPr algn="ctr"/>
            <a:r>
              <a:rPr lang="en-US" dirty="0"/>
              <a:t>138</a:t>
            </a:r>
          </a:p>
        </p:txBody>
      </p:sp>
    </p:spTree>
    <p:extLst>
      <p:ext uri="{BB962C8B-B14F-4D97-AF65-F5344CB8AC3E}">
        <p14:creationId xmlns:p14="http://schemas.microsoft.com/office/powerpoint/2010/main" val="147117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AC5C-2B8A-15CB-51CE-4A2FDA3FCF8E}"/>
              </a:ext>
            </a:extLst>
          </p:cNvPr>
          <p:cNvSpPr>
            <a:spLocks noGrp="1"/>
          </p:cNvSpPr>
          <p:nvPr>
            <p:ph type="title"/>
          </p:nvPr>
        </p:nvSpPr>
        <p:spPr/>
        <p:txBody>
          <a:bodyPr/>
          <a:lstStyle/>
          <a:p>
            <a:r>
              <a:rPr lang="en-US" dirty="0"/>
              <a:t>Summary Statistics of ABV Data</a:t>
            </a:r>
          </a:p>
        </p:txBody>
      </p:sp>
      <p:graphicFrame>
        <p:nvGraphicFramePr>
          <p:cNvPr id="7" name="Table 7">
            <a:extLst>
              <a:ext uri="{FF2B5EF4-FFF2-40B4-BE49-F238E27FC236}">
                <a16:creationId xmlns:a16="http://schemas.microsoft.com/office/drawing/2014/main" id="{4B9FBC73-27F0-CF8B-BA65-F1B286A72B69}"/>
              </a:ext>
            </a:extLst>
          </p:cNvPr>
          <p:cNvGraphicFramePr>
            <a:graphicFrameLocks noGrp="1"/>
          </p:cNvGraphicFramePr>
          <p:nvPr>
            <p:ph idx="1"/>
            <p:extLst>
              <p:ext uri="{D42A27DB-BD31-4B8C-83A1-F6EECF244321}">
                <p14:modId xmlns:p14="http://schemas.microsoft.com/office/powerpoint/2010/main" val="2445005427"/>
              </p:ext>
            </p:extLst>
          </p:nvPr>
        </p:nvGraphicFramePr>
        <p:xfrm>
          <a:off x="838200" y="1903446"/>
          <a:ext cx="3276600" cy="4010970"/>
        </p:xfrm>
        <a:graphic>
          <a:graphicData uri="http://schemas.openxmlformats.org/drawingml/2006/table">
            <a:tbl>
              <a:tblPr firstRow="1" bandRow="1">
                <a:tableStyleId>{C083E6E3-FA7D-4D7B-A595-EF9225AFEA82}</a:tableStyleId>
              </a:tblPr>
              <a:tblGrid>
                <a:gridCol w="1638300">
                  <a:extLst>
                    <a:ext uri="{9D8B030D-6E8A-4147-A177-3AD203B41FA5}">
                      <a16:colId xmlns:a16="http://schemas.microsoft.com/office/drawing/2014/main" val="2495465425"/>
                    </a:ext>
                  </a:extLst>
                </a:gridCol>
                <a:gridCol w="1638300">
                  <a:extLst>
                    <a:ext uri="{9D8B030D-6E8A-4147-A177-3AD203B41FA5}">
                      <a16:colId xmlns:a16="http://schemas.microsoft.com/office/drawing/2014/main" val="1264425718"/>
                    </a:ext>
                  </a:extLst>
                </a:gridCol>
              </a:tblGrid>
              <a:tr h="668495">
                <a:tc>
                  <a:txBody>
                    <a:bodyPr/>
                    <a:lstStyle/>
                    <a:p>
                      <a:pPr algn="ctr"/>
                      <a:r>
                        <a:rPr lang="en-US" b="1" dirty="0">
                          <a:solidFill>
                            <a:schemeClr val="bg1"/>
                          </a:solidFill>
                        </a:rPr>
                        <a:t>Minimum</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0%</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484148276"/>
                  </a:ext>
                </a:extLst>
              </a:tr>
              <a:tr h="668495">
                <a:tc>
                  <a:txBody>
                    <a:bodyPr/>
                    <a:lstStyle/>
                    <a:p>
                      <a:pPr algn="ctr"/>
                      <a:r>
                        <a:rPr lang="en-US" b="1" dirty="0">
                          <a:solidFill>
                            <a:schemeClr val="bg1"/>
                          </a:solidFill>
                        </a:rPr>
                        <a:t>1</a:t>
                      </a:r>
                      <a:r>
                        <a:rPr lang="en-US" b="1" baseline="30000" dirty="0">
                          <a:solidFill>
                            <a:schemeClr val="bg1"/>
                          </a:solidFill>
                        </a:rPr>
                        <a:t>st</a:t>
                      </a:r>
                      <a:r>
                        <a:rPr lang="en-US" b="1" dirty="0">
                          <a:solidFill>
                            <a:schemeClr val="bg1"/>
                          </a:solidFill>
                        </a:rPr>
                        <a:t> Quarter</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668495">
                <a:tc>
                  <a:txBody>
                    <a:bodyPr/>
                    <a:lstStyle/>
                    <a:p>
                      <a:pPr algn="ctr"/>
                      <a:r>
                        <a:rPr lang="en-US" b="1" dirty="0">
                          <a:solidFill>
                            <a:schemeClr val="bg1"/>
                          </a:solidFill>
                        </a:rPr>
                        <a:t>Median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5.6%</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r h="668495">
                <a:tc>
                  <a:txBody>
                    <a:bodyPr/>
                    <a:lstStyle/>
                    <a:p>
                      <a:pPr algn="ctr"/>
                      <a:r>
                        <a:rPr lang="en-US" b="1" dirty="0">
                          <a:solidFill>
                            <a:schemeClr val="bg1"/>
                          </a:solidFill>
                        </a:rPr>
                        <a:t>Mean</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5.97%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668865813"/>
                  </a:ext>
                </a:extLst>
              </a:tr>
              <a:tr h="668495">
                <a:tc>
                  <a:txBody>
                    <a:bodyPr/>
                    <a:lstStyle/>
                    <a:p>
                      <a:pPr algn="ctr"/>
                      <a:r>
                        <a:rPr lang="en-US" b="1" dirty="0">
                          <a:solidFill>
                            <a:schemeClr val="bg1"/>
                          </a:solidFill>
                        </a:rPr>
                        <a:t>3</a:t>
                      </a:r>
                      <a:r>
                        <a:rPr lang="en-US" b="1" baseline="30000" dirty="0">
                          <a:solidFill>
                            <a:schemeClr val="bg1"/>
                          </a:solidFill>
                        </a:rPr>
                        <a:t>rd</a:t>
                      </a:r>
                      <a:r>
                        <a:rPr lang="en-US" b="1" dirty="0">
                          <a:solidFill>
                            <a:schemeClr val="bg1"/>
                          </a:solidFill>
                        </a:rPr>
                        <a:t> Quarter</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6.7%</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033552492"/>
                  </a:ext>
                </a:extLst>
              </a:tr>
              <a:tr h="668495">
                <a:tc>
                  <a:txBody>
                    <a:bodyPr/>
                    <a:lstStyle/>
                    <a:p>
                      <a:pPr algn="ctr"/>
                      <a:r>
                        <a:rPr lang="en-US" b="1" dirty="0">
                          <a:solidFill>
                            <a:schemeClr val="bg1"/>
                          </a:solidFill>
                        </a:rPr>
                        <a:t>Maximum</a:t>
                      </a:r>
                    </a:p>
                  </a:txBody>
                  <a:tcPr anchor="ctr">
                    <a:lnL>
                      <a:noFill/>
                    </a:lnL>
                    <a:lnR>
                      <a:noFill/>
                    </a:lnR>
                    <a:lnT>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0" dirty="0"/>
                        <a:t>12.8%</a:t>
                      </a:r>
                    </a:p>
                  </a:txBody>
                  <a:tcPr anchor="ctr">
                    <a:lnL>
                      <a:noFill/>
                    </a:lnL>
                    <a:lnR>
                      <a:noFill/>
                    </a:lnR>
                    <a:lnT>
                      <a:noFill/>
                    </a:lnT>
                    <a:lnB w="12700" cmpd="sng">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953425622"/>
                  </a:ext>
                </a:extLst>
              </a:tr>
            </a:tbl>
          </a:graphicData>
        </a:graphic>
      </p:graphicFrame>
      <p:sp>
        <p:nvSpPr>
          <p:cNvPr id="8" name="Content Placeholder 2">
            <a:extLst>
              <a:ext uri="{FF2B5EF4-FFF2-40B4-BE49-F238E27FC236}">
                <a16:creationId xmlns:a16="http://schemas.microsoft.com/office/drawing/2014/main" id="{8F8012BA-6CB0-2DD9-6589-0F316E6923AB}"/>
              </a:ext>
            </a:extLst>
          </p:cNvPr>
          <p:cNvSpPr txBox="1">
            <a:spLocks/>
          </p:cNvSpPr>
          <p:nvPr/>
        </p:nvSpPr>
        <p:spPr>
          <a:xfrm>
            <a:off x="4581728" y="1903446"/>
            <a:ext cx="5233481" cy="4254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Minimum ABV level is 0% for non-alcoholic beer</a:t>
            </a:r>
          </a:p>
          <a:p>
            <a:pPr>
              <a:lnSpc>
                <a:spcPct val="150000"/>
              </a:lnSpc>
            </a:pPr>
            <a:r>
              <a:rPr lang="en-US" dirty="0"/>
              <a:t>Maximum ABV level is 12.8%</a:t>
            </a:r>
          </a:p>
          <a:p>
            <a:pPr>
              <a:lnSpc>
                <a:spcPct val="150000"/>
              </a:lnSpc>
            </a:pPr>
            <a:r>
              <a:rPr lang="en-US" dirty="0"/>
              <a:t>Median ABV level is 5.6%</a:t>
            </a:r>
          </a:p>
          <a:p>
            <a:pPr>
              <a:lnSpc>
                <a:spcPct val="150000"/>
              </a:lnSpc>
            </a:pPr>
            <a:r>
              <a:rPr lang="en-US" dirty="0"/>
              <a:t>Average ABV level is 5.97%</a:t>
            </a:r>
          </a:p>
        </p:txBody>
      </p:sp>
    </p:spTree>
    <p:extLst>
      <p:ext uri="{BB962C8B-B14F-4D97-AF65-F5344CB8AC3E}">
        <p14:creationId xmlns:p14="http://schemas.microsoft.com/office/powerpoint/2010/main" val="309402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Distribution</a:t>
            </a:r>
            <a:endParaRPr lang="en-US" b="0" dirty="0"/>
          </a:p>
        </p:txBody>
      </p:sp>
      <p:pic>
        <p:nvPicPr>
          <p:cNvPr id="4" name="Picture 3">
            <a:extLst>
              <a:ext uri="{FF2B5EF4-FFF2-40B4-BE49-F238E27FC236}">
                <a16:creationId xmlns:a16="http://schemas.microsoft.com/office/drawing/2014/main" id="{33428EAF-C307-4FAB-8E74-E814D5B6F0AC}"/>
              </a:ext>
            </a:extLst>
          </p:cNvPr>
          <p:cNvPicPr>
            <a:picLocks noChangeAspect="1"/>
          </p:cNvPicPr>
          <p:nvPr/>
        </p:nvPicPr>
        <p:blipFill>
          <a:blip r:embed="rId4"/>
          <a:stretch>
            <a:fillRect/>
          </a:stretch>
        </p:blipFill>
        <p:spPr>
          <a:xfrm>
            <a:off x="1355834" y="1227895"/>
            <a:ext cx="7935043" cy="4889125"/>
          </a:xfrm>
          <a:prstGeom prst="rect">
            <a:avLst/>
          </a:prstGeom>
        </p:spPr>
      </p:pic>
    </p:spTree>
    <p:extLst>
      <p:ext uri="{BB962C8B-B14F-4D97-AF65-F5344CB8AC3E}">
        <p14:creationId xmlns:p14="http://schemas.microsoft.com/office/powerpoint/2010/main" val="62932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Relationship of ABV vs. IBU</a:t>
            </a:r>
            <a:endParaRPr lang="en-US" b="0" dirty="0"/>
          </a:p>
        </p:txBody>
      </p:sp>
      <p:pic>
        <p:nvPicPr>
          <p:cNvPr id="4" name="Picture 3">
            <a:extLst>
              <a:ext uri="{FF2B5EF4-FFF2-40B4-BE49-F238E27FC236}">
                <a16:creationId xmlns:a16="http://schemas.microsoft.com/office/drawing/2014/main" id="{BF153D9F-5476-06CA-67BF-1C6636108FFB}"/>
              </a:ext>
            </a:extLst>
          </p:cNvPr>
          <p:cNvPicPr>
            <a:picLocks noChangeAspect="1"/>
          </p:cNvPicPr>
          <p:nvPr/>
        </p:nvPicPr>
        <p:blipFill>
          <a:blip r:embed="rId4"/>
          <a:stretch>
            <a:fillRect/>
          </a:stretch>
        </p:blipFill>
        <p:spPr>
          <a:xfrm>
            <a:off x="1702676" y="1301031"/>
            <a:ext cx="7420303" cy="4963678"/>
          </a:xfrm>
          <a:prstGeom prst="rect">
            <a:avLst/>
          </a:prstGeom>
        </p:spPr>
      </p:pic>
    </p:spTree>
    <p:extLst>
      <p:ext uri="{BB962C8B-B14F-4D97-AF65-F5344CB8AC3E}">
        <p14:creationId xmlns:p14="http://schemas.microsoft.com/office/powerpoint/2010/main" val="198381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Finding the best K value</a:t>
            </a:r>
            <a:endParaRPr lang="en-US" b="0" dirty="0"/>
          </a:p>
        </p:txBody>
      </p:sp>
      <p:pic>
        <p:nvPicPr>
          <p:cNvPr id="6" name="Picture 5">
            <a:extLst>
              <a:ext uri="{FF2B5EF4-FFF2-40B4-BE49-F238E27FC236}">
                <a16:creationId xmlns:a16="http://schemas.microsoft.com/office/drawing/2014/main" id="{833A5AD8-5D7E-53AB-11BC-3867C0F48059}"/>
              </a:ext>
            </a:extLst>
          </p:cNvPr>
          <p:cNvPicPr>
            <a:picLocks noChangeAspect="1"/>
          </p:cNvPicPr>
          <p:nvPr/>
        </p:nvPicPr>
        <p:blipFill>
          <a:blip r:embed="rId4"/>
          <a:stretch>
            <a:fillRect/>
          </a:stretch>
        </p:blipFill>
        <p:spPr>
          <a:xfrm>
            <a:off x="1725413" y="1371380"/>
            <a:ext cx="7362315" cy="4980727"/>
          </a:xfrm>
          <a:prstGeom prst="rect">
            <a:avLst/>
          </a:prstGeom>
        </p:spPr>
      </p:pic>
    </p:spTree>
    <p:extLst>
      <p:ext uri="{BB962C8B-B14F-4D97-AF65-F5344CB8AC3E}">
        <p14:creationId xmlns:p14="http://schemas.microsoft.com/office/powerpoint/2010/main" val="340108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838200" y="239005"/>
            <a:ext cx="10515600" cy="1325563"/>
          </a:xfrm>
        </p:spPr>
        <p:txBody>
          <a:bodyPr/>
          <a:lstStyle/>
          <a:p>
            <a:r>
              <a:rPr lang="en-US" dirty="0"/>
              <a:t>Confusion Matrix and Statistics</a:t>
            </a:r>
            <a:endParaRPr lang="en-US" b="0" dirty="0"/>
          </a:p>
        </p:txBody>
      </p:sp>
      <p:graphicFrame>
        <p:nvGraphicFramePr>
          <p:cNvPr id="13" name="Table 7">
            <a:extLst>
              <a:ext uri="{FF2B5EF4-FFF2-40B4-BE49-F238E27FC236}">
                <a16:creationId xmlns:a16="http://schemas.microsoft.com/office/drawing/2014/main" id="{83E0E87A-3A2C-F70F-F6C1-C98400770520}"/>
              </a:ext>
            </a:extLst>
          </p:cNvPr>
          <p:cNvGraphicFramePr>
            <a:graphicFrameLocks noGrp="1"/>
          </p:cNvGraphicFramePr>
          <p:nvPr>
            <p:ph idx="1"/>
            <p:extLst>
              <p:ext uri="{D42A27DB-BD31-4B8C-83A1-F6EECF244321}">
                <p14:modId xmlns:p14="http://schemas.microsoft.com/office/powerpoint/2010/main" val="1622973038"/>
              </p:ext>
            </p:extLst>
          </p:nvPr>
        </p:nvGraphicFramePr>
        <p:xfrm>
          <a:off x="558800" y="1981200"/>
          <a:ext cx="5676500" cy="3470644"/>
        </p:xfrm>
        <a:graphic>
          <a:graphicData uri="http://schemas.openxmlformats.org/drawingml/2006/table">
            <a:tbl>
              <a:tblPr firstRow="1" bandRow="1">
                <a:tableStyleId>{C083E6E3-FA7D-4D7B-A595-EF9225AFEA82}</a:tableStyleId>
              </a:tblPr>
              <a:tblGrid>
                <a:gridCol w="610179">
                  <a:extLst>
                    <a:ext uri="{9D8B030D-6E8A-4147-A177-3AD203B41FA5}">
                      <a16:colId xmlns:a16="http://schemas.microsoft.com/office/drawing/2014/main" val="3096037458"/>
                    </a:ext>
                  </a:extLst>
                </a:gridCol>
                <a:gridCol w="2026394">
                  <a:extLst>
                    <a:ext uri="{9D8B030D-6E8A-4147-A177-3AD203B41FA5}">
                      <a16:colId xmlns:a16="http://schemas.microsoft.com/office/drawing/2014/main" val="2495465425"/>
                    </a:ext>
                  </a:extLst>
                </a:gridCol>
                <a:gridCol w="1439840">
                  <a:extLst>
                    <a:ext uri="{9D8B030D-6E8A-4147-A177-3AD203B41FA5}">
                      <a16:colId xmlns:a16="http://schemas.microsoft.com/office/drawing/2014/main" val="1264425718"/>
                    </a:ext>
                  </a:extLst>
                </a:gridCol>
                <a:gridCol w="1600087">
                  <a:extLst>
                    <a:ext uri="{9D8B030D-6E8A-4147-A177-3AD203B41FA5}">
                      <a16:colId xmlns:a16="http://schemas.microsoft.com/office/drawing/2014/main" val="3124729349"/>
                    </a:ext>
                  </a:extLst>
                </a:gridCol>
              </a:tblGrid>
              <a:tr h="676144">
                <a:tc>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tc gridSpan="3">
                  <a:txBody>
                    <a:bodyPr/>
                    <a:lstStyle/>
                    <a:p>
                      <a:pPr algn="ctr"/>
                      <a:r>
                        <a:rPr lang="en-US" b="1" dirty="0">
                          <a:solidFill>
                            <a:schemeClr val="bg1"/>
                          </a:solidFill>
                        </a:rPr>
                        <a:t>Predicted Class</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hMerge="1">
                  <a:txBody>
                    <a:bodyPr/>
                    <a:lstStyle/>
                    <a:p>
                      <a:pPr algn="ctr"/>
                      <a:endParaRPr lang="en-US" b="1" dirty="0">
                        <a:solidFill>
                          <a:schemeClr val="bg1"/>
                        </a:solidFill>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4290139806"/>
                  </a:ext>
                </a:extLst>
              </a:tr>
              <a:tr h="931500">
                <a:tc rowSpan="3">
                  <a:txBody>
                    <a:bodyPr/>
                    <a:lstStyle/>
                    <a:p>
                      <a:pPr algn="ctr"/>
                      <a:r>
                        <a:rPr lang="en-US" b="1" dirty="0">
                          <a:solidFill>
                            <a:schemeClr val="bg1"/>
                          </a:solidFill>
                        </a:rPr>
                        <a:t>Actual Class</a:t>
                      </a:r>
                    </a:p>
                  </a:txBody>
                  <a:tcPr vert="vert270" anchor="ctr">
                    <a:lnL>
                      <a:noFill/>
                    </a:lnL>
                    <a:lnR>
                      <a:noFill/>
                    </a:lnR>
                    <a:lnT w="12700" cmpd="sng">
                      <a:noFill/>
                    </a:lnT>
                    <a:lnB>
                      <a:noFill/>
                    </a:lnB>
                    <a:lnTlToBr w="12700" cmpd="sng">
                      <a:noFill/>
                      <a:prstDash val="solid"/>
                    </a:lnTlToBr>
                    <a:lnBlToTr w="12700" cmpd="sng">
                      <a:noFill/>
                      <a:prstDash val="solid"/>
                    </a:lnBlToTr>
                    <a:solidFill>
                      <a:schemeClr val="bg2">
                        <a:lumMod val="75000"/>
                      </a:schemeClr>
                    </a:solidFill>
                  </a:tcPr>
                </a:tc>
                <a:tc>
                  <a:txBody>
                    <a:bodyPr/>
                    <a:lstStyle/>
                    <a:p>
                      <a:pPr algn="ctr"/>
                      <a:r>
                        <a:rPr lang="en-US" b="1" dirty="0">
                          <a:solidFill>
                            <a:schemeClr val="bg1"/>
                          </a:solidFill>
                        </a:rPr>
                        <a:t>Classifications</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5D51"/>
                    </a:solidFill>
                  </a:tcPr>
                </a:tc>
                <a:tc>
                  <a:txBody>
                    <a:bodyPr/>
                    <a:lstStyle/>
                    <a:p>
                      <a:pPr algn="ctr"/>
                      <a:r>
                        <a:rPr lang="en-US" b="1" dirty="0">
                          <a:solidFill>
                            <a:schemeClr val="bg1"/>
                          </a:solidFill>
                        </a:rPr>
                        <a:t>Ale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D4031"/>
                    </a:solidFill>
                  </a:tcPr>
                </a:tc>
                <a:extLst>
                  <a:ext uri="{0D108BD9-81ED-4DB2-BD59-A6C34878D82A}">
                    <a16:rowId xmlns:a16="http://schemas.microsoft.com/office/drawing/2014/main" val="3484148276"/>
                  </a:ext>
                </a:extLst>
              </a:tr>
              <a:tr h="931500">
                <a:tc vMerge="1">
                  <a:txBody>
                    <a:bodyPr/>
                    <a:lstStyle/>
                    <a:p>
                      <a:pPr algn="ctr"/>
                      <a:endParaRPr lang="en-US" b="1" dirty="0">
                        <a:solidFill>
                          <a:schemeClr val="bg1"/>
                        </a:solidFill>
                      </a:endParaRP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Ale</a:t>
                      </a:r>
                    </a:p>
                  </a:txBody>
                  <a:tcPr anchor="ctr">
                    <a:lnL>
                      <a:noFill/>
                    </a:lnL>
                    <a:lnR>
                      <a:noFill/>
                    </a:lnR>
                    <a:lnT w="12700" cmpd="sng">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133 </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13</a:t>
                      </a:r>
                    </a:p>
                  </a:txBody>
                  <a:tcPr anchor="ctr">
                    <a:lnL>
                      <a:noFill/>
                    </a:lnL>
                    <a:lnR>
                      <a:noFill/>
                    </a:lnR>
                    <a:lnT w="12700" cmpd="sng">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3765067788"/>
                  </a:ext>
                </a:extLst>
              </a:tr>
              <a:tr h="931500">
                <a:tc vMerge="1">
                  <a:txBody>
                    <a:bodyPr/>
                    <a:lstStyle/>
                    <a:p>
                      <a:pPr algn="ctr"/>
                      <a:endParaRPr lang="en-US" b="1" dirty="0">
                        <a:solidFill>
                          <a:schemeClr val="bg1"/>
                        </a:solidFill>
                      </a:endParaRP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1" dirty="0">
                          <a:solidFill>
                            <a:schemeClr val="bg1"/>
                          </a:solidFill>
                        </a:rPr>
                        <a:t>IPA</a:t>
                      </a:r>
                    </a:p>
                  </a:txBody>
                  <a:tcPr anchor="ctr">
                    <a:lnL>
                      <a:noFill/>
                    </a:lnL>
                    <a:lnR>
                      <a:noFill/>
                    </a:lnR>
                    <a:lnT>
                      <a:noFill/>
                    </a:lnT>
                    <a:lnB>
                      <a:noFill/>
                    </a:lnB>
                    <a:lnTlToBr w="12700" cmpd="sng">
                      <a:noFill/>
                      <a:prstDash val="solid"/>
                    </a:lnTlToBr>
                    <a:lnBlToTr w="12700" cmpd="sng">
                      <a:noFill/>
                      <a:prstDash val="solid"/>
                    </a:lnBlToTr>
                    <a:solidFill>
                      <a:srgbClr val="FD4031"/>
                    </a:solidFill>
                  </a:tcPr>
                </a:tc>
                <a:tc>
                  <a:txBody>
                    <a:bodyPr/>
                    <a:lstStyle/>
                    <a:p>
                      <a:pPr algn="ctr"/>
                      <a:r>
                        <a:rPr lang="en-US" b="0" dirty="0"/>
                        <a:t>31</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tc>
                  <a:txBody>
                    <a:bodyPr/>
                    <a:lstStyle/>
                    <a:p>
                      <a:pPr algn="ctr"/>
                      <a:r>
                        <a:rPr lang="en-US" b="0" dirty="0"/>
                        <a:t>108</a:t>
                      </a:r>
                    </a:p>
                  </a:txBody>
                  <a:tcPr anchor="ctr">
                    <a:lnL>
                      <a:noFill/>
                    </a:lnL>
                    <a:lnR>
                      <a:noFill/>
                    </a:lnR>
                    <a:lnT>
                      <a:noFill/>
                    </a:lnT>
                    <a:lnB>
                      <a:noFill/>
                    </a:lnB>
                    <a:lnTlToBr w="12700" cmpd="sng">
                      <a:noFill/>
                      <a:prstDash val="solid"/>
                    </a:lnTlToBr>
                    <a:lnBlToTr w="12700" cmpd="sng">
                      <a:noFill/>
                      <a:prstDash val="solid"/>
                    </a:lnBlToTr>
                    <a:solidFill>
                      <a:srgbClr val="FED3CE"/>
                    </a:solidFill>
                  </a:tcPr>
                </a:tc>
                <a:extLst>
                  <a:ext uri="{0D108BD9-81ED-4DB2-BD59-A6C34878D82A}">
                    <a16:rowId xmlns:a16="http://schemas.microsoft.com/office/drawing/2014/main" val="1685699201"/>
                  </a:ext>
                </a:extLst>
              </a:tr>
            </a:tbl>
          </a:graphicData>
        </a:graphic>
      </p:graphicFrame>
      <p:sp>
        <p:nvSpPr>
          <p:cNvPr id="14" name="Content Placeholder 2">
            <a:extLst>
              <a:ext uri="{FF2B5EF4-FFF2-40B4-BE49-F238E27FC236}">
                <a16:creationId xmlns:a16="http://schemas.microsoft.com/office/drawing/2014/main" id="{951ADECE-C07B-A426-388C-6C4D233977D3}"/>
              </a:ext>
            </a:extLst>
          </p:cNvPr>
          <p:cNvSpPr txBox="1">
            <a:spLocks/>
          </p:cNvSpPr>
          <p:nvPr/>
        </p:nvSpPr>
        <p:spPr>
          <a:xfrm>
            <a:off x="6571383" y="3429000"/>
            <a:ext cx="3190672" cy="1088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Accuracy = 0.8456</a:t>
            </a:r>
          </a:p>
        </p:txBody>
      </p:sp>
    </p:spTree>
    <p:extLst>
      <p:ext uri="{BB962C8B-B14F-4D97-AF65-F5344CB8AC3E}">
        <p14:creationId xmlns:p14="http://schemas.microsoft.com/office/powerpoint/2010/main" val="275755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Linear Correlation Model</a:t>
            </a:r>
            <a:endParaRPr lang="en-US" b="0" dirty="0"/>
          </a:p>
        </p:txBody>
      </p:sp>
      <p:pic>
        <p:nvPicPr>
          <p:cNvPr id="11" name="Picture 10">
            <a:extLst>
              <a:ext uri="{FF2B5EF4-FFF2-40B4-BE49-F238E27FC236}">
                <a16:creationId xmlns:a16="http://schemas.microsoft.com/office/drawing/2014/main" id="{8CEA8BB7-3302-B85B-721B-C38DE1D94B8E}"/>
              </a:ext>
            </a:extLst>
          </p:cNvPr>
          <p:cNvPicPr>
            <a:picLocks noChangeAspect="1"/>
          </p:cNvPicPr>
          <p:nvPr/>
        </p:nvPicPr>
        <p:blipFill>
          <a:blip r:embed="rId4"/>
          <a:stretch>
            <a:fillRect/>
          </a:stretch>
        </p:blipFill>
        <p:spPr>
          <a:xfrm>
            <a:off x="1798819" y="1287877"/>
            <a:ext cx="7105338" cy="5111117"/>
          </a:xfrm>
          <a:prstGeom prst="rect">
            <a:avLst/>
          </a:prstGeom>
        </p:spPr>
      </p:pic>
    </p:spTree>
    <p:extLst>
      <p:ext uri="{BB962C8B-B14F-4D97-AF65-F5344CB8AC3E}">
        <p14:creationId xmlns:p14="http://schemas.microsoft.com/office/powerpoint/2010/main" val="313031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Breweries by State</a:t>
            </a:r>
          </a:p>
        </p:txBody>
      </p:sp>
      <p:sp>
        <p:nvSpPr>
          <p:cNvPr id="7" name="Text Placeholder 6">
            <a:extLst>
              <a:ext uri="{FF2B5EF4-FFF2-40B4-BE49-F238E27FC236}">
                <a16:creationId xmlns:a16="http://schemas.microsoft.com/office/drawing/2014/main" id="{854AE28E-C57A-5089-D7E7-AE8878FC4A46}"/>
              </a:ext>
            </a:extLst>
          </p:cNvPr>
          <p:cNvSpPr>
            <a:spLocks noGrp="1"/>
          </p:cNvSpPr>
          <p:nvPr>
            <p:ph type="body" idx="1"/>
          </p:nvPr>
        </p:nvSpPr>
        <p:spPr>
          <a:xfrm>
            <a:off x="1507958" y="1681163"/>
            <a:ext cx="2130187" cy="823912"/>
          </a:xfrm>
        </p:spPr>
        <p:txBody>
          <a:bodyPr/>
          <a:lstStyle/>
          <a:p>
            <a:r>
              <a:rPr lang="en-US" b="0" dirty="0"/>
              <a:t>States with Most Breweries</a:t>
            </a:r>
          </a:p>
        </p:txBody>
      </p:sp>
      <p:sp>
        <p:nvSpPr>
          <p:cNvPr id="8" name="Content Placeholder 7">
            <a:extLst>
              <a:ext uri="{FF2B5EF4-FFF2-40B4-BE49-F238E27FC236}">
                <a16:creationId xmlns:a16="http://schemas.microsoft.com/office/drawing/2014/main" id="{E2EB37FE-6221-3A80-0EB7-A11DF8ABC2A9}"/>
              </a:ext>
            </a:extLst>
          </p:cNvPr>
          <p:cNvSpPr>
            <a:spLocks noGrp="1"/>
          </p:cNvSpPr>
          <p:nvPr>
            <p:ph sz="half" idx="2"/>
          </p:nvPr>
        </p:nvSpPr>
        <p:spPr>
          <a:xfrm>
            <a:off x="1507958" y="2505075"/>
            <a:ext cx="4489617" cy="3684588"/>
          </a:xfrm>
        </p:spPr>
        <p:txBody>
          <a:bodyPr/>
          <a:lstStyle/>
          <a:p>
            <a:r>
              <a:rPr lang="en-US" dirty="0"/>
              <a:t>Colorado – 47</a:t>
            </a:r>
          </a:p>
          <a:p>
            <a:r>
              <a:rPr lang="en-US" dirty="0"/>
              <a:t>California – 39</a:t>
            </a:r>
          </a:p>
          <a:p>
            <a:r>
              <a:rPr lang="en-US" dirty="0"/>
              <a:t>Michigan – 32 </a:t>
            </a:r>
          </a:p>
          <a:p>
            <a:r>
              <a:rPr lang="en-US" dirty="0"/>
              <a:t>Oregon – 29</a:t>
            </a:r>
          </a:p>
          <a:p>
            <a:r>
              <a:rPr lang="en-US" dirty="0"/>
              <a:t>Texas – 28</a:t>
            </a:r>
          </a:p>
        </p:txBody>
      </p:sp>
      <p:sp>
        <p:nvSpPr>
          <p:cNvPr id="9" name="Text Placeholder 8">
            <a:extLst>
              <a:ext uri="{FF2B5EF4-FFF2-40B4-BE49-F238E27FC236}">
                <a16:creationId xmlns:a16="http://schemas.microsoft.com/office/drawing/2014/main" id="{98582F91-FECC-FCD4-D5BD-13CAB2B79AE8}"/>
              </a:ext>
            </a:extLst>
          </p:cNvPr>
          <p:cNvSpPr>
            <a:spLocks noGrp="1"/>
          </p:cNvSpPr>
          <p:nvPr>
            <p:ph type="body" sz="quarter" idx="3"/>
          </p:nvPr>
        </p:nvSpPr>
        <p:spPr>
          <a:xfrm>
            <a:off x="5317958" y="1681163"/>
            <a:ext cx="2130187" cy="823912"/>
          </a:xfrm>
        </p:spPr>
        <p:txBody>
          <a:bodyPr/>
          <a:lstStyle/>
          <a:p>
            <a:r>
              <a:rPr lang="en-US" b="0" dirty="0"/>
              <a:t>States with Least Breweries</a:t>
            </a:r>
          </a:p>
        </p:txBody>
      </p:sp>
      <p:sp>
        <p:nvSpPr>
          <p:cNvPr id="11" name="Content Placeholder 10">
            <a:extLst>
              <a:ext uri="{FF2B5EF4-FFF2-40B4-BE49-F238E27FC236}">
                <a16:creationId xmlns:a16="http://schemas.microsoft.com/office/drawing/2014/main" id="{50E590F6-9CCB-4811-33CB-C8E890DC166F}"/>
              </a:ext>
            </a:extLst>
          </p:cNvPr>
          <p:cNvSpPr>
            <a:spLocks noGrp="1"/>
          </p:cNvSpPr>
          <p:nvPr>
            <p:ph sz="quarter" idx="4"/>
          </p:nvPr>
        </p:nvSpPr>
        <p:spPr>
          <a:xfrm>
            <a:off x="5317958" y="2505075"/>
            <a:ext cx="6037430" cy="3684588"/>
          </a:xfrm>
        </p:spPr>
        <p:txBody>
          <a:bodyPr/>
          <a:lstStyle/>
          <a:p>
            <a:r>
              <a:rPr lang="en-US" dirty="0"/>
              <a:t>AL, KS, NH, NJ, TN – 3</a:t>
            </a:r>
          </a:p>
          <a:p>
            <a:r>
              <a:rPr lang="en-US" dirty="0"/>
              <a:t>AR, DE, MS, NV – 2</a:t>
            </a:r>
          </a:p>
          <a:p>
            <a:r>
              <a:rPr lang="en-US" dirty="0"/>
              <a:t>DC, ND, SD, WV – 1 </a:t>
            </a:r>
          </a:p>
        </p:txBody>
      </p:sp>
      <p:sp>
        <p:nvSpPr>
          <p:cNvPr id="4" name="Text Placeholder 8">
            <a:extLst>
              <a:ext uri="{FF2B5EF4-FFF2-40B4-BE49-F238E27FC236}">
                <a16:creationId xmlns:a16="http://schemas.microsoft.com/office/drawing/2014/main" id="{DB491B2A-21DC-7BFA-1043-5137CE9AA61F}"/>
              </a:ext>
            </a:extLst>
          </p:cNvPr>
          <p:cNvSpPr txBox="1">
            <a:spLocks/>
          </p:cNvSpPr>
          <p:nvPr/>
        </p:nvSpPr>
        <p:spPr>
          <a:xfrm>
            <a:off x="5317958" y="5293995"/>
            <a:ext cx="21301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Mean number of Breweries for US States overall</a:t>
            </a:r>
          </a:p>
        </p:txBody>
      </p:sp>
      <p:sp>
        <p:nvSpPr>
          <p:cNvPr id="5" name="TextBox 4">
            <a:extLst>
              <a:ext uri="{FF2B5EF4-FFF2-40B4-BE49-F238E27FC236}">
                <a16:creationId xmlns:a16="http://schemas.microsoft.com/office/drawing/2014/main" id="{07EB9E5B-9483-C519-D9FD-FBAB0536E016}"/>
              </a:ext>
            </a:extLst>
          </p:cNvPr>
          <p:cNvSpPr txBox="1"/>
          <p:nvPr/>
        </p:nvSpPr>
        <p:spPr>
          <a:xfrm>
            <a:off x="7628096" y="4786163"/>
            <a:ext cx="963725" cy="1015663"/>
          </a:xfrm>
          <a:prstGeom prst="rect">
            <a:avLst/>
          </a:prstGeom>
          <a:noFill/>
        </p:spPr>
        <p:txBody>
          <a:bodyPr wrap="none" rtlCol="0">
            <a:spAutoFit/>
          </a:bodyPr>
          <a:lstStyle/>
          <a:p>
            <a:r>
              <a:rPr lang="en-US" sz="6000" b="1" dirty="0">
                <a:solidFill>
                  <a:srgbClr val="FF0000"/>
                </a:solidFill>
              </a:rPr>
              <a:t>11</a:t>
            </a:r>
          </a:p>
        </p:txBody>
      </p:sp>
    </p:spTree>
    <p:extLst>
      <p:ext uri="{BB962C8B-B14F-4D97-AF65-F5344CB8AC3E}">
        <p14:creationId xmlns:p14="http://schemas.microsoft.com/office/powerpoint/2010/main" val="231564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02433" y="0"/>
            <a:ext cx="10515600" cy="1325563"/>
          </a:xfrm>
        </p:spPr>
        <p:txBody>
          <a:bodyPr/>
          <a:lstStyle/>
          <a:p>
            <a:r>
              <a:rPr lang="en-US" dirty="0"/>
              <a:t>IBU Assessment of Popular Beer Styles</a:t>
            </a:r>
            <a:endParaRPr lang="en-US" b="0" dirty="0"/>
          </a:p>
        </p:txBody>
      </p:sp>
      <p:pic>
        <p:nvPicPr>
          <p:cNvPr id="9" name="Picture 8">
            <a:extLst>
              <a:ext uri="{FF2B5EF4-FFF2-40B4-BE49-F238E27FC236}">
                <a16:creationId xmlns:a16="http://schemas.microsoft.com/office/drawing/2014/main" id="{BF4C07A0-13AC-3392-12EB-7BC1485C9798}"/>
              </a:ext>
            </a:extLst>
          </p:cNvPr>
          <p:cNvPicPr>
            <a:picLocks noChangeAspect="1"/>
          </p:cNvPicPr>
          <p:nvPr/>
        </p:nvPicPr>
        <p:blipFill>
          <a:blip r:embed="rId4"/>
          <a:stretch>
            <a:fillRect/>
          </a:stretch>
        </p:blipFill>
        <p:spPr>
          <a:xfrm>
            <a:off x="1933731" y="929176"/>
            <a:ext cx="7226568" cy="5141840"/>
          </a:xfrm>
          <a:prstGeom prst="rect">
            <a:avLst/>
          </a:prstGeom>
        </p:spPr>
      </p:pic>
    </p:spTree>
    <p:extLst>
      <p:ext uri="{BB962C8B-B14F-4D97-AF65-F5344CB8AC3E}">
        <p14:creationId xmlns:p14="http://schemas.microsoft.com/office/powerpoint/2010/main" val="189862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0254-34B0-83F6-C434-BCA29DFD5D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FF9568-094A-C537-0EA9-B9D2F183A2F3}"/>
              </a:ext>
            </a:extLst>
          </p:cNvPr>
          <p:cNvSpPr>
            <a:spLocks noGrp="1"/>
          </p:cNvSpPr>
          <p:nvPr>
            <p:ph idx="1"/>
          </p:nvPr>
        </p:nvSpPr>
        <p:spPr>
          <a:xfrm>
            <a:off x="838201" y="1825625"/>
            <a:ext cx="9278566" cy="4351338"/>
          </a:xfrm>
        </p:spPr>
        <p:txBody>
          <a:bodyPr/>
          <a:lstStyle/>
          <a:p>
            <a:r>
              <a:rPr lang="en-US" dirty="0"/>
              <a:t>In general IPAs are more bitter than ALEs</a:t>
            </a:r>
          </a:p>
          <a:p>
            <a:r>
              <a:rPr lang="en-US" dirty="0"/>
              <a:t>In general IPAs have higher ABVs than ALEs</a:t>
            </a:r>
          </a:p>
          <a:p>
            <a:r>
              <a:rPr lang="en-US" dirty="0"/>
              <a:t>but there still seems to be overlap of these characteristics between these two types of beers.</a:t>
            </a:r>
          </a:p>
          <a:p>
            <a:pPr marL="0" indent="0">
              <a:buNone/>
            </a:pPr>
            <a:endParaRPr lang="en-US" dirty="0"/>
          </a:p>
        </p:txBody>
      </p:sp>
    </p:spTree>
    <p:extLst>
      <p:ext uri="{BB962C8B-B14F-4D97-AF65-F5344CB8AC3E}">
        <p14:creationId xmlns:p14="http://schemas.microsoft.com/office/powerpoint/2010/main" val="4080769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1" y="406400"/>
            <a:ext cx="6708949" cy="2387600"/>
          </a:xfrm>
        </p:spPr>
        <p:txBody>
          <a:bodyPr>
            <a:normAutofit/>
          </a:bodyPr>
          <a:lstStyle/>
          <a:p>
            <a:r>
              <a:rPr lang="en-US" sz="9600" b="1" dirty="0">
                <a:solidFill>
                  <a:schemeClr val="bg1"/>
                </a:solidFill>
              </a:rPr>
              <a:t>Thank you</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59050" y="3602038"/>
            <a:ext cx="6708950" cy="1655762"/>
          </a:xfrm>
        </p:spPr>
        <p:txBody>
          <a:bodyPr anchor="b">
            <a:noAutofit/>
          </a:bodyPr>
          <a:lstStyle/>
          <a:p>
            <a:r>
              <a:rPr lang="en-US" sz="4000" dirty="0">
                <a:solidFill>
                  <a:schemeClr val="bg1"/>
                </a:solidFill>
              </a:rPr>
              <a:t>MSDS Consulting Group</a:t>
            </a:r>
          </a:p>
          <a:p>
            <a:r>
              <a:rPr lang="en-US" sz="4000" dirty="0">
                <a:solidFill>
                  <a:schemeClr val="bg1"/>
                </a:solidFill>
              </a:rPr>
              <a:t>Jae Chung</a:t>
            </a:r>
          </a:p>
          <a:p>
            <a:r>
              <a:rPr lang="en-US" sz="4000" dirty="0">
                <a:solidFill>
                  <a:schemeClr val="bg1"/>
                </a:solidFill>
              </a:rPr>
              <a:t>Email: jgchung@smu.edu</a:t>
            </a:r>
          </a:p>
        </p:txBody>
      </p:sp>
    </p:spTree>
    <p:extLst>
      <p:ext uri="{BB962C8B-B14F-4D97-AF65-F5344CB8AC3E}">
        <p14:creationId xmlns:p14="http://schemas.microsoft.com/office/powerpoint/2010/main" val="334358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C89-7A9D-ADC4-CCE1-22449D9B9350}"/>
              </a:ext>
            </a:extLst>
          </p:cNvPr>
          <p:cNvSpPr>
            <a:spLocks noGrp="1"/>
          </p:cNvSpPr>
          <p:nvPr>
            <p:ph type="ctrTitle"/>
          </p:nvPr>
        </p:nvSpPr>
        <p:spPr>
          <a:xfrm>
            <a:off x="3959051" y="406400"/>
            <a:ext cx="6708949" cy="2387600"/>
          </a:xfrm>
        </p:spPr>
        <p:txBody>
          <a:bodyPr>
            <a:normAutofit/>
          </a:bodyPr>
          <a:lstStyle/>
          <a:p>
            <a:r>
              <a:rPr lang="en-US" sz="9600" b="1" dirty="0">
                <a:solidFill>
                  <a:schemeClr val="bg1"/>
                </a:solidFill>
              </a:rPr>
              <a:t>Thank you</a:t>
            </a:r>
          </a:p>
        </p:txBody>
      </p:sp>
      <p:sp>
        <p:nvSpPr>
          <p:cNvPr id="3" name="Subtitle 2">
            <a:extLst>
              <a:ext uri="{FF2B5EF4-FFF2-40B4-BE49-F238E27FC236}">
                <a16:creationId xmlns:a16="http://schemas.microsoft.com/office/drawing/2014/main" id="{90BB9D94-8D46-8E0D-5470-E8E7A3B263A3}"/>
              </a:ext>
            </a:extLst>
          </p:cNvPr>
          <p:cNvSpPr>
            <a:spLocks noGrp="1"/>
          </p:cNvSpPr>
          <p:nvPr>
            <p:ph type="subTitle" idx="1"/>
          </p:nvPr>
        </p:nvSpPr>
        <p:spPr>
          <a:xfrm>
            <a:off x="3959050" y="3602038"/>
            <a:ext cx="6708950" cy="1655762"/>
          </a:xfrm>
        </p:spPr>
        <p:txBody>
          <a:bodyPr anchor="b">
            <a:noAutofit/>
          </a:bodyPr>
          <a:lstStyle/>
          <a:p>
            <a:r>
              <a:rPr lang="en-US" sz="4000" dirty="0">
                <a:solidFill>
                  <a:schemeClr val="bg1"/>
                </a:solidFill>
              </a:rPr>
              <a:t>Link to the video:</a:t>
            </a:r>
          </a:p>
          <a:p>
            <a:r>
              <a:rPr lang="en-US" sz="4000" dirty="0">
                <a:solidFill>
                  <a:schemeClr val="bg1"/>
                </a:solidFill>
                <a:hlinkClick r:id="rId4"/>
              </a:rPr>
              <a:t>https://youtu.be/lceT7NSXcrY</a:t>
            </a:r>
            <a:endParaRPr lang="en-US" sz="4000" dirty="0">
              <a:solidFill>
                <a:schemeClr val="bg1"/>
              </a:solidFill>
            </a:endParaRPr>
          </a:p>
        </p:txBody>
      </p:sp>
    </p:spTree>
    <p:extLst>
      <p:ext uri="{BB962C8B-B14F-4D97-AF65-F5344CB8AC3E}">
        <p14:creationId xmlns:p14="http://schemas.microsoft.com/office/powerpoint/2010/main" val="246943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Bar Plot of Breweries by State</a:t>
            </a:r>
          </a:p>
        </p:txBody>
      </p:sp>
      <p:pic>
        <p:nvPicPr>
          <p:cNvPr id="21" name="Content Placeholder 20">
            <a:extLst>
              <a:ext uri="{FF2B5EF4-FFF2-40B4-BE49-F238E27FC236}">
                <a16:creationId xmlns:a16="http://schemas.microsoft.com/office/drawing/2014/main" id="{FF537B2E-5822-A608-62E7-65A0A4A916CD}"/>
              </a:ext>
            </a:extLst>
          </p:cNvPr>
          <p:cNvPicPr>
            <a:picLocks noGrp="1" noChangeAspect="1"/>
          </p:cNvPicPr>
          <p:nvPr>
            <p:ph idx="1"/>
          </p:nvPr>
        </p:nvPicPr>
        <p:blipFill>
          <a:blip r:embed="rId4"/>
          <a:stretch>
            <a:fillRect/>
          </a:stretch>
        </p:blipFill>
        <p:spPr>
          <a:xfrm>
            <a:off x="1822858" y="1212654"/>
            <a:ext cx="6900728" cy="5280221"/>
          </a:xfrm>
        </p:spPr>
      </p:pic>
    </p:spTree>
    <p:extLst>
      <p:ext uri="{BB962C8B-B14F-4D97-AF65-F5344CB8AC3E}">
        <p14:creationId xmlns:p14="http://schemas.microsoft.com/office/powerpoint/2010/main" val="16204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Colorado has the Most Breweries!</a:t>
            </a:r>
          </a:p>
        </p:txBody>
      </p:sp>
      <p:pic>
        <p:nvPicPr>
          <p:cNvPr id="5" name="Content Placeholder 13" descr="Map&#10;&#10;Description automatically generated with medium confidence">
            <a:extLst>
              <a:ext uri="{FF2B5EF4-FFF2-40B4-BE49-F238E27FC236}">
                <a16:creationId xmlns:a16="http://schemas.microsoft.com/office/drawing/2014/main" id="{95B8241B-F118-7B4A-9E6D-0D45B58C1BB2}"/>
              </a:ext>
            </a:extLst>
          </p:cNvPr>
          <p:cNvPicPr>
            <a:picLocks noGrp="1" noChangeAspect="1"/>
          </p:cNvPicPr>
          <p:nvPr>
            <p:ph idx="1"/>
          </p:nvPr>
        </p:nvPicPr>
        <p:blipFill>
          <a:blip r:embed="rId4">
            <a:alphaModFix/>
          </a:blip>
          <a:stretch>
            <a:fillRect/>
          </a:stretch>
        </p:blipFill>
        <p:spPr>
          <a:xfrm>
            <a:off x="1663430" y="1330764"/>
            <a:ext cx="7542487" cy="4882961"/>
          </a:xfrm>
        </p:spPr>
      </p:pic>
      <p:pic>
        <p:nvPicPr>
          <p:cNvPr id="7" name="Picture 6">
            <a:extLst>
              <a:ext uri="{FF2B5EF4-FFF2-40B4-BE49-F238E27FC236}">
                <a16:creationId xmlns:a16="http://schemas.microsoft.com/office/drawing/2014/main" id="{A897EA23-D9DB-72CA-50DB-9CA5C7DBEBC8}"/>
              </a:ext>
            </a:extLst>
          </p:cNvPr>
          <p:cNvPicPr>
            <a:picLocks noChangeAspect="1"/>
          </p:cNvPicPr>
          <p:nvPr/>
        </p:nvPicPr>
        <p:blipFill>
          <a:blip r:embed="rId5"/>
          <a:stretch>
            <a:fillRect/>
          </a:stretch>
        </p:blipFill>
        <p:spPr>
          <a:xfrm>
            <a:off x="2356957" y="1330764"/>
            <a:ext cx="2331922" cy="297206"/>
          </a:xfrm>
          <a:prstGeom prst="rect">
            <a:avLst/>
          </a:prstGeom>
        </p:spPr>
      </p:pic>
    </p:spTree>
    <p:extLst>
      <p:ext uri="{BB962C8B-B14F-4D97-AF65-F5344CB8AC3E}">
        <p14:creationId xmlns:p14="http://schemas.microsoft.com/office/powerpoint/2010/main" val="197974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a:xfrm>
            <a:off x="1785246" y="177800"/>
            <a:ext cx="10515600" cy="1325563"/>
          </a:xfrm>
        </p:spPr>
        <p:txBody>
          <a:bodyPr/>
          <a:lstStyle/>
          <a:p>
            <a:r>
              <a:rPr lang="en-US" dirty="0"/>
              <a:t>Is the Data MCAR?</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p:txBody>
          <a:bodyPr/>
          <a:lstStyle/>
          <a:p>
            <a:r>
              <a:rPr lang="en-US" b="0" dirty="0"/>
              <a:t>ABV Missing Data</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393962" y="1681163"/>
            <a:ext cx="5183188" cy="823912"/>
          </a:xfrm>
        </p:spPr>
        <p:txBody>
          <a:bodyPr/>
          <a:lstStyle/>
          <a:p>
            <a:r>
              <a:rPr lang="en-US" b="0" dirty="0"/>
              <a:t>IBU Missing Data</a:t>
            </a:r>
          </a:p>
        </p:txBody>
      </p:sp>
      <p:pic>
        <p:nvPicPr>
          <p:cNvPr id="14" name="Content Placeholder 13">
            <a:extLst>
              <a:ext uri="{FF2B5EF4-FFF2-40B4-BE49-F238E27FC236}">
                <a16:creationId xmlns:a16="http://schemas.microsoft.com/office/drawing/2014/main" id="{17F8AAF5-C363-74F9-F1F4-7E915AF7F507}"/>
              </a:ext>
            </a:extLst>
          </p:cNvPr>
          <p:cNvPicPr>
            <a:picLocks noGrp="1" noChangeAspect="1"/>
          </p:cNvPicPr>
          <p:nvPr>
            <p:ph sz="quarter" idx="4"/>
          </p:nvPr>
        </p:nvPicPr>
        <p:blipFill>
          <a:blip r:embed="rId4"/>
          <a:stretch>
            <a:fillRect/>
          </a:stretch>
        </p:blipFill>
        <p:spPr>
          <a:xfrm>
            <a:off x="5393962" y="2505075"/>
            <a:ext cx="3953251" cy="3463987"/>
          </a:xfrm>
          <a:prstGeom prst="rect">
            <a:avLst/>
          </a:prstGeom>
        </p:spPr>
      </p:pic>
      <p:pic>
        <p:nvPicPr>
          <p:cNvPr id="12" name="Content Placeholder 11">
            <a:extLst>
              <a:ext uri="{FF2B5EF4-FFF2-40B4-BE49-F238E27FC236}">
                <a16:creationId xmlns:a16="http://schemas.microsoft.com/office/drawing/2014/main" id="{C199389E-3859-BE4C-DF51-EDD6ABC04DF0}"/>
              </a:ext>
            </a:extLst>
          </p:cNvPr>
          <p:cNvPicPr>
            <a:picLocks noGrp="1" noChangeAspect="1"/>
          </p:cNvPicPr>
          <p:nvPr>
            <p:ph sz="half" idx="2"/>
          </p:nvPr>
        </p:nvPicPr>
        <p:blipFill>
          <a:blip r:embed="rId5"/>
          <a:stretch>
            <a:fillRect/>
          </a:stretch>
        </p:blipFill>
        <p:spPr>
          <a:xfrm>
            <a:off x="626770" y="2505075"/>
            <a:ext cx="3953251" cy="3463987"/>
          </a:xfrm>
          <a:prstGeom prst="rect">
            <a:avLst/>
          </a:prstGeom>
        </p:spPr>
      </p:pic>
    </p:spTree>
    <p:extLst>
      <p:ext uri="{BB962C8B-B14F-4D97-AF65-F5344CB8AC3E}">
        <p14:creationId xmlns:p14="http://schemas.microsoft.com/office/powerpoint/2010/main" val="427405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148568" y="307406"/>
            <a:ext cx="3207302" cy="350059"/>
          </a:xfrm>
          <a:prstGeom prst="rect">
            <a:avLst/>
          </a:prstGeom>
        </p:spPr>
      </p:pic>
      <p:pic>
        <p:nvPicPr>
          <p:cNvPr id="2" name="Content Placeholder 11">
            <a:extLst>
              <a:ext uri="{FF2B5EF4-FFF2-40B4-BE49-F238E27FC236}">
                <a16:creationId xmlns:a16="http://schemas.microsoft.com/office/drawing/2014/main" id="{497B2CD1-30EC-E7FB-004D-96DB136AC81A}"/>
              </a:ext>
            </a:extLst>
          </p:cNvPr>
          <p:cNvPicPr>
            <a:picLocks noChangeAspect="1"/>
          </p:cNvPicPr>
          <p:nvPr/>
        </p:nvPicPr>
        <p:blipFill>
          <a:blip r:embed="rId6"/>
          <a:stretch>
            <a:fillRect/>
          </a:stretch>
        </p:blipFill>
        <p:spPr>
          <a:xfrm>
            <a:off x="1693534" y="328800"/>
            <a:ext cx="7053954" cy="6180941"/>
          </a:xfrm>
          <a:prstGeom prst="rect">
            <a:avLst/>
          </a:prstGeom>
        </p:spPr>
      </p:pic>
      <p:pic>
        <p:nvPicPr>
          <p:cNvPr id="4" name="Picture 3">
            <a:extLst>
              <a:ext uri="{FF2B5EF4-FFF2-40B4-BE49-F238E27FC236}">
                <a16:creationId xmlns:a16="http://schemas.microsoft.com/office/drawing/2014/main" id="{D174B695-2C89-BA39-8833-1F1EDB39DC6B}"/>
              </a:ext>
            </a:extLst>
          </p:cNvPr>
          <p:cNvPicPr>
            <a:picLocks noChangeAspect="1"/>
          </p:cNvPicPr>
          <p:nvPr/>
        </p:nvPicPr>
        <p:blipFill>
          <a:blip r:embed="rId7"/>
          <a:stretch>
            <a:fillRect/>
          </a:stretch>
        </p:blipFill>
        <p:spPr>
          <a:xfrm>
            <a:off x="2148568" y="307405"/>
            <a:ext cx="4952626" cy="473002"/>
          </a:xfrm>
          <a:prstGeom prst="rect">
            <a:avLst/>
          </a:prstGeom>
        </p:spPr>
      </p:pic>
    </p:spTree>
    <p:extLst>
      <p:ext uri="{BB962C8B-B14F-4D97-AF65-F5344CB8AC3E}">
        <p14:creationId xmlns:p14="http://schemas.microsoft.com/office/powerpoint/2010/main" val="114672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0EB58F7A-8BD3-ED86-3C12-6174A059E688}"/>
              </a:ext>
            </a:extLst>
          </p:cNvPr>
          <p:cNvPicPr>
            <a:picLocks noChangeAspect="1"/>
          </p:cNvPicPr>
          <p:nvPr/>
        </p:nvPicPr>
        <p:blipFill>
          <a:blip r:embed="rId4"/>
          <a:stretch>
            <a:fillRect/>
          </a:stretch>
        </p:blipFill>
        <p:spPr>
          <a:xfrm>
            <a:off x="1693534" y="328801"/>
            <a:ext cx="7053954" cy="6180940"/>
          </a:xfrm>
          <a:prstGeom prst="rect">
            <a:avLst/>
          </a:prstGeom>
        </p:spPr>
      </p:pic>
      <p:pic>
        <p:nvPicPr>
          <p:cNvPr id="5" name="Picture 4">
            <a:extLst>
              <a:ext uri="{FF2B5EF4-FFF2-40B4-BE49-F238E27FC236}">
                <a16:creationId xmlns:a16="http://schemas.microsoft.com/office/drawing/2014/main" id="{1316B6B8-809C-4023-E1E7-15BC614647A8}"/>
              </a:ext>
            </a:extLst>
          </p:cNvPr>
          <p:cNvPicPr>
            <a:picLocks noChangeAspect="1"/>
          </p:cNvPicPr>
          <p:nvPr/>
        </p:nvPicPr>
        <p:blipFill>
          <a:blip r:embed="rId5"/>
          <a:stretch>
            <a:fillRect/>
          </a:stretch>
        </p:blipFill>
        <p:spPr>
          <a:xfrm>
            <a:off x="2206935" y="268494"/>
            <a:ext cx="4670126" cy="509718"/>
          </a:xfrm>
          <a:prstGeom prst="rect">
            <a:avLst/>
          </a:prstGeom>
        </p:spPr>
      </p:pic>
    </p:spTree>
    <p:extLst>
      <p:ext uri="{BB962C8B-B14F-4D97-AF65-F5344CB8AC3E}">
        <p14:creationId xmlns:p14="http://schemas.microsoft.com/office/powerpoint/2010/main" val="86814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dirty="0"/>
              <a:t>ABV &amp; IBU by State</a:t>
            </a:r>
          </a:p>
        </p:txBody>
      </p:sp>
      <p:sp>
        <p:nvSpPr>
          <p:cNvPr id="6" name="Text Placeholder 5">
            <a:extLst>
              <a:ext uri="{FF2B5EF4-FFF2-40B4-BE49-F238E27FC236}">
                <a16:creationId xmlns:a16="http://schemas.microsoft.com/office/drawing/2014/main" id="{D7F987E9-2B1C-B6F0-DD71-AE164A870111}"/>
              </a:ext>
            </a:extLst>
          </p:cNvPr>
          <p:cNvSpPr>
            <a:spLocks noGrp="1"/>
          </p:cNvSpPr>
          <p:nvPr>
            <p:ph type="body" idx="1"/>
          </p:nvPr>
        </p:nvSpPr>
        <p:spPr>
          <a:xfrm>
            <a:off x="839789" y="1681163"/>
            <a:ext cx="4051104" cy="823912"/>
          </a:xfrm>
        </p:spPr>
        <p:txBody>
          <a:bodyPr/>
          <a:lstStyle/>
          <a:p>
            <a:r>
              <a:rPr lang="en-US" b="0" dirty="0"/>
              <a:t>Median ABV by State</a:t>
            </a:r>
          </a:p>
        </p:txBody>
      </p:sp>
      <p:sp>
        <p:nvSpPr>
          <p:cNvPr id="8" name="Text Placeholder 7">
            <a:extLst>
              <a:ext uri="{FF2B5EF4-FFF2-40B4-BE49-F238E27FC236}">
                <a16:creationId xmlns:a16="http://schemas.microsoft.com/office/drawing/2014/main" id="{E2E68D44-8CB2-1F24-15EF-B2EAFF61458E}"/>
              </a:ext>
            </a:extLst>
          </p:cNvPr>
          <p:cNvSpPr>
            <a:spLocks noGrp="1"/>
          </p:cNvSpPr>
          <p:nvPr>
            <p:ph type="body" sz="quarter" idx="3"/>
          </p:nvPr>
        </p:nvSpPr>
        <p:spPr>
          <a:xfrm>
            <a:off x="5519514" y="1690688"/>
            <a:ext cx="5183188" cy="823912"/>
          </a:xfrm>
        </p:spPr>
        <p:txBody>
          <a:bodyPr/>
          <a:lstStyle/>
          <a:p>
            <a:r>
              <a:rPr lang="en-US" b="0" dirty="0"/>
              <a:t>Median IBU by State</a:t>
            </a:r>
          </a:p>
        </p:txBody>
      </p:sp>
      <p:pic>
        <p:nvPicPr>
          <p:cNvPr id="12" name="Content Placeholder 11">
            <a:extLst>
              <a:ext uri="{FF2B5EF4-FFF2-40B4-BE49-F238E27FC236}">
                <a16:creationId xmlns:a16="http://schemas.microsoft.com/office/drawing/2014/main" id="{E6EB8D0B-AF58-2DFF-E3A5-E64191EE33E6}"/>
              </a:ext>
            </a:extLst>
          </p:cNvPr>
          <p:cNvPicPr>
            <a:picLocks noGrp="1" noChangeAspect="1"/>
          </p:cNvPicPr>
          <p:nvPr>
            <p:ph sz="half" idx="2"/>
          </p:nvPr>
        </p:nvPicPr>
        <p:blipFill>
          <a:blip r:embed="rId4"/>
          <a:stretch>
            <a:fillRect/>
          </a:stretch>
        </p:blipFill>
        <p:spPr>
          <a:xfrm>
            <a:off x="116774" y="2893962"/>
            <a:ext cx="4880873" cy="2656233"/>
          </a:xfrm>
        </p:spPr>
      </p:pic>
      <p:pic>
        <p:nvPicPr>
          <p:cNvPr id="14" name="Content Placeholder 13">
            <a:extLst>
              <a:ext uri="{FF2B5EF4-FFF2-40B4-BE49-F238E27FC236}">
                <a16:creationId xmlns:a16="http://schemas.microsoft.com/office/drawing/2014/main" id="{CFE2E137-6466-B978-C559-775AA0602511}"/>
              </a:ext>
            </a:extLst>
          </p:cNvPr>
          <p:cNvPicPr>
            <a:picLocks noGrp="1" noChangeAspect="1"/>
          </p:cNvPicPr>
          <p:nvPr>
            <p:ph sz="quarter" idx="4"/>
          </p:nvPr>
        </p:nvPicPr>
        <p:blipFill>
          <a:blip r:embed="rId5"/>
          <a:stretch>
            <a:fillRect/>
          </a:stretch>
        </p:blipFill>
        <p:spPr>
          <a:xfrm>
            <a:off x="5119430" y="2887354"/>
            <a:ext cx="4736375" cy="2656233"/>
          </a:xfrm>
        </p:spPr>
      </p:pic>
    </p:spTree>
    <p:extLst>
      <p:ext uri="{BB962C8B-B14F-4D97-AF65-F5344CB8AC3E}">
        <p14:creationId xmlns:p14="http://schemas.microsoft.com/office/powerpoint/2010/main" val="263555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F3A-0483-50A8-5177-0BCBDFF3102D}"/>
              </a:ext>
            </a:extLst>
          </p:cNvPr>
          <p:cNvSpPr>
            <a:spLocks noGrp="1"/>
          </p:cNvSpPr>
          <p:nvPr>
            <p:ph type="title"/>
          </p:nvPr>
        </p:nvSpPr>
        <p:spPr/>
        <p:txBody>
          <a:bodyPr/>
          <a:lstStyle/>
          <a:p>
            <a:r>
              <a:rPr lang="en-US" b="0" dirty="0"/>
              <a:t>Median ABV by State</a:t>
            </a:r>
          </a:p>
        </p:txBody>
      </p:sp>
      <p:pic>
        <p:nvPicPr>
          <p:cNvPr id="7" name="Picture 6">
            <a:extLst>
              <a:ext uri="{FF2B5EF4-FFF2-40B4-BE49-F238E27FC236}">
                <a16:creationId xmlns:a16="http://schemas.microsoft.com/office/drawing/2014/main" id="{84EDD873-F972-E685-52DE-9ADF94D9C9D7}"/>
              </a:ext>
            </a:extLst>
          </p:cNvPr>
          <p:cNvPicPr>
            <a:picLocks noChangeAspect="1"/>
          </p:cNvPicPr>
          <p:nvPr/>
        </p:nvPicPr>
        <p:blipFill>
          <a:blip r:embed="rId4"/>
          <a:stretch>
            <a:fillRect/>
          </a:stretch>
        </p:blipFill>
        <p:spPr>
          <a:xfrm>
            <a:off x="8361962" y="5920095"/>
            <a:ext cx="449619" cy="243861"/>
          </a:xfrm>
          <a:prstGeom prst="rect">
            <a:avLst/>
          </a:prstGeom>
        </p:spPr>
      </p:pic>
      <p:sp>
        <p:nvSpPr>
          <p:cNvPr id="9" name="TextBox 8">
            <a:extLst>
              <a:ext uri="{FF2B5EF4-FFF2-40B4-BE49-F238E27FC236}">
                <a16:creationId xmlns:a16="http://schemas.microsoft.com/office/drawing/2014/main" id="{3A77E7A0-3801-DB88-EC05-F423987EF7F6}"/>
              </a:ext>
            </a:extLst>
          </p:cNvPr>
          <p:cNvSpPr txBox="1"/>
          <p:nvPr/>
        </p:nvSpPr>
        <p:spPr>
          <a:xfrm rot="16200000">
            <a:off x="1260474" y="3774149"/>
            <a:ext cx="967296" cy="276999"/>
          </a:xfrm>
          <a:prstGeom prst="rect">
            <a:avLst/>
          </a:prstGeom>
          <a:solidFill>
            <a:schemeClr val="bg1"/>
          </a:solidFill>
        </p:spPr>
        <p:txBody>
          <a:bodyPr wrap="square" rtlCol="0">
            <a:spAutoFit/>
          </a:bodyPr>
          <a:lstStyle/>
          <a:p>
            <a:pPr algn="ctr"/>
            <a:r>
              <a:rPr lang="en-US" sz="1200" dirty="0"/>
              <a:t>Median ABV</a:t>
            </a:r>
          </a:p>
        </p:txBody>
      </p:sp>
      <p:pic>
        <p:nvPicPr>
          <p:cNvPr id="12" name="Content Placeholder 11">
            <a:extLst>
              <a:ext uri="{FF2B5EF4-FFF2-40B4-BE49-F238E27FC236}">
                <a16:creationId xmlns:a16="http://schemas.microsoft.com/office/drawing/2014/main" id="{BE9606A3-9538-FD94-7DF9-C74EDD42897F}"/>
              </a:ext>
            </a:extLst>
          </p:cNvPr>
          <p:cNvPicPr>
            <a:picLocks noGrp="1" noChangeAspect="1"/>
          </p:cNvPicPr>
          <p:nvPr>
            <p:ph idx="1"/>
          </p:nvPr>
        </p:nvPicPr>
        <p:blipFill>
          <a:blip r:embed="rId5"/>
          <a:stretch>
            <a:fillRect/>
          </a:stretch>
        </p:blipFill>
        <p:spPr>
          <a:xfrm>
            <a:off x="907325" y="1295863"/>
            <a:ext cx="8575255" cy="4666764"/>
          </a:xfrm>
        </p:spPr>
      </p:pic>
      <p:pic>
        <p:nvPicPr>
          <p:cNvPr id="5" name="Picture 4">
            <a:extLst>
              <a:ext uri="{FF2B5EF4-FFF2-40B4-BE49-F238E27FC236}">
                <a16:creationId xmlns:a16="http://schemas.microsoft.com/office/drawing/2014/main" id="{87706383-1455-B840-F779-F2F42F5638F7}"/>
              </a:ext>
            </a:extLst>
          </p:cNvPr>
          <p:cNvPicPr>
            <a:picLocks noChangeAspect="1"/>
          </p:cNvPicPr>
          <p:nvPr/>
        </p:nvPicPr>
        <p:blipFill>
          <a:blip r:embed="rId6"/>
          <a:stretch>
            <a:fillRect/>
          </a:stretch>
        </p:blipFill>
        <p:spPr>
          <a:xfrm>
            <a:off x="6714050" y="1295862"/>
            <a:ext cx="2768529" cy="452445"/>
          </a:xfrm>
          <a:prstGeom prst="rect">
            <a:avLst/>
          </a:prstGeom>
        </p:spPr>
      </p:pic>
    </p:spTree>
    <p:extLst>
      <p:ext uri="{BB962C8B-B14F-4D97-AF65-F5344CB8AC3E}">
        <p14:creationId xmlns:p14="http://schemas.microsoft.com/office/powerpoint/2010/main" val="50292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TotalTime>
  <Words>2063</Words>
  <Application>Microsoft Office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Roboto</vt:lpstr>
      <vt:lpstr>Söhne</vt:lpstr>
      <vt:lpstr>Office Theme</vt:lpstr>
      <vt:lpstr>ABV &amp; IBU: Exploration of Beers</vt:lpstr>
      <vt:lpstr>Breweries by State</vt:lpstr>
      <vt:lpstr>Bar Plot of Breweries by State</vt:lpstr>
      <vt:lpstr>Colorado has the Most Breweries!</vt:lpstr>
      <vt:lpstr>Is the Data MCAR?</vt:lpstr>
      <vt:lpstr>PowerPoint Presentation</vt:lpstr>
      <vt:lpstr>PowerPoint Presentation</vt:lpstr>
      <vt:lpstr>ABV &amp; IBU by State</vt:lpstr>
      <vt:lpstr>Median ABV by State</vt:lpstr>
      <vt:lpstr>Median IBU by State</vt:lpstr>
      <vt:lpstr>Maximum ABV &amp; IBU by State</vt:lpstr>
      <vt:lpstr>Top 5 Maximum ABV by State</vt:lpstr>
      <vt:lpstr>Top 5 Maximum IBU by State</vt:lpstr>
      <vt:lpstr>Summary Statistics of ABV Data</vt:lpstr>
      <vt:lpstr>ABV Distribution</vt:lpstr>
      <vt:lpstr>Relationship of ABV vs. IBU</vt:lpstr>
      <vt:lpstr>Finding the best K value</vt:lpstr>
      <vt:lpstr>Confusion Matrix and Statistics</vt:lpstr>
      <vt:lpstr>Linear Correlation Model</vt:lpstr>
      <vt:lpstr>IBU Assessment of Popular Beer Styles</vt:lpstr>
      <vt:lpstr>Conclusion</vt:lpstr>
      <vt:lpstr>Thank you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Case Study</dc:title>
  <dc:creator>Jae Chung</dc:creator>
  <cp:lastModifiedBy>Jae Chung</cp:lastModifiedBy>
  <cp:revision>88</cp:revision>
  <dcterms:created xsi:type="dcterms:W3CDTF">2023-02-21T00:22:33Z</dcterms:created>
  <dcterms:modified xsi:type="dcterms:W3CDTF">2023-03-04T17:17:26Z</dcterms:modified>
</cp:coreProperties>
</file>