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8" r:id="rId13"/>
    <p:sldId id="270" r:id="rId14"/>
    <p:sldId id="266" r:id="rId15"/>
    <p:sldId id="271" r:id="rId16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37517-5960-B84E-AA98-1BD80E241158}" type="datetimeFigureOut">
              <a:rPr lang="en-PT" smtClean="0"/>
              <a:t>02/07/2021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21047-DD06-0443-B9B1-3B5CFF14BE7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1871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21047-DD06-0443-B9B1-3B5CFF14BE7D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9939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78D5-C2C2-C848-9880-1543D518B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5A57D-67FF-DE4C-8356-C72E9AFC5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BDDA-D8E4-644C-9279-82BC1FF3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D93-F2D4-BF48-8912-BE1CD464B587}" type="datetimeFigureOut">
              <a:rPr lang="en-PT" smtClean="0"/>
              <a:t>02/07/2021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86358-A0CE-2145-8E8F-4B1389CC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7ECBB-2CEE-0643-96A7-319CFC47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DCD9-5C2F-8247-ADD0-A0F072DA2B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7213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17DB-F6D3-A646-97D9-839FB454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AA79B-49D4-7740-A4F1-DD7BE7606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1C509-6EF1-C446-A455-942ACBA2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D93-F2D4-BF48-8912-BE1CD464B587}" type="datetimeFigureOut">
              <a:rPr lang="en-PT" smtClean="0"/>
              <a:t>02/07/2021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2759B-EF6E-0147-9DED-1B5C3AD8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19FC0-E270-9C48-BB62-8E86523F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DCD9-5C2F-8247-ADD0-A0F072DA2B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6719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9AD4E-6543-E147-BA8F-B1F14F40E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DE2A3-E405-4341-AFBC-118C248CC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5CF07-6019-8C48-98D3-79839F38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D93-F2D4-BF48-8912-BE1CD464B587}" type="datetimeFigureOut">
              <a:rPr lang="en-PT" smtClean="0"/>
              <a:t>02/07/2021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FAC65-CEA9-B94F-8115-F186FD85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7A914-19AC-3446-A8D7-5F250876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DCD9-5C2F-8247-ADD0-A0F072DA2B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6046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C2E3-7A97-8946-873F-BA0CF912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B935-A118-F34C-ADCC-1C3E84EC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A878F-9BB4-AE4A-8B37-AF86EF6C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D93-F2D4-BF48-8912-BE1CD464B587}" type="datetimeFigureOut">
              <a:rPr lang="en-PT" smtClean="0"/>
              <a:t>02/07/2021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BDEBE-94BD-9048-9303-AC0DA53A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998D6-9EFC-8447-92F5-D612F8C6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DCD9-5C2F-8247-ADD0-A0F072DA2B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3142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7D98-FDF9-B74D-95F2-F6C362A2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D8963-E4BE-6C42-8F1E-A0A49EF7D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85A98-8A3C-6047-8980-1D18A9F6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D93-F2D4-BF48-8912-BE1CD464B587}" type="datetimeFigureOut">
              <a:rPr lang="en-PT" smtClean="0"/>
              <a:t>02/07/2021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806CB-4AA0-CA45-9516-7A9A42D3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70184-74DE-1649-9218-2A4FBE60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DCD9-5C2F-8247-ADD0-A0F072DA2B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7545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567F-FA61-2A4F-A006-8E11AD6F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DB89-AEDD-B144-BEAD-920EFBFA6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CE771-44FE-DC41-A83D-E01962AF0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889A4-6554-514E-848E-08EA8DFB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D93-F2D4-BF48-8912-BE1CD464B587}" type="datetimeFigureOut">
              <a:rPr lang="en-PT" smtClean="0"/>
              <a:t>02/07/2021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4A773-216D-5849-96B3-C8FBE3E3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736C5-F7CC-5243-A4CD-821AD8E5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DCD9-5C2F-8247-ADD0-A0F072DA2B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9172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D32F-62EB-D94D-B667-90277020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2FDBA-CB0B-DD47-B78D-A38A87CE7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8C2DC-AF81-FF4F-8659-3626C8ECE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AB0DC-7DA6-2A45-B9DD-15FB2A652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D8F53-99AD-2C45-B5CE-C457522B5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9EFC0-2599-CA42-9783-7DCD6887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D93-F2D4-BF48-8912-BE1CD464B587}" type="datetimeFigureOut">
              <a:rPr lang="en-PT" smtClean="0"/>
              <a:t>02/07/2021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5597A-8BF5-5945-A345-D467B3BF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FDFF4-D519-3A43-A516-DCB24D74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DCD9-5C2F-8247-ADD0-A0F072DA2B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7093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E948-A405-7943-99A5-BC4BF3FE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58C4B-D257-EC4E-8524-CDC82C2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D93-F2D4-BF48-8912-BE1CD464B587}" type="datetimeFigureOut">
              <a:rPr lang="en-PT" smtClean="0"/>
              <a:t>02/07/2021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4B9A2-E11F-3F4A-8076-329E6BB4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8A994-DBF4-9245-911A-DA4CCA02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DCD9-5C2F-8247-ADD0-A0F072DA2B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566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B284B-06EF-4C41-8140-BD2E6EDF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D93-F2D4-BF48-8912-BE1CD464B587}" type="datetimeFigureOut">
              <a:rPr lang="en-PT" smtClean="0"/>
              <a:t>02/07/2021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C453F-CC5D-B74F-873E-F82BFD3B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29AA0-E090-0D41-B561-7F03E568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DCD9-5C2F-8247-ADD0-A0F072DA2B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0013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EA21-66FE-C346-826C-CD9F3C51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D797-B234-854C-82D5-6855FAE7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A0734-0D4A-A34D-B045-84CAE2B2D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4638F-5C4A-6D4E-8091-FBBAA485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D93-F2D4-BF48-8912-BE1CD464B587}" type="datetimeFigureOut">
              <a:rPr lang="en-PT" smtClean="0"/>
              <a:t>02/07/2021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111C0-055B-AC44-828A-468DDF43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AD16F-58B0-2346-BEAD-E2BC0053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DCD9-5C2F-8247-ADD0-A0F072DA2B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9349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E0C7-232F-A54F-B6FE-A48B7F6D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FFA20-7E8B-4745-9E7F-47052DF3D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910D7-E27B-7F47-9643-6A8FF1747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C841C-5259-7D4E-BA18-2BDBA630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6D93-F2D4-BF48-8912-BE1CD464B587}" type="datetimeFigureOut">
              <a:rPr lang="en-PT" smtClean="0"/>
              <a:t>02/07/2021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07EF3-C4DB-414B-8F26-B75FC728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7371C-C89A-0745-B33D-A6C786BD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DCD9-5C2F-8247-ADD0-A0F072DA2B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0165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494D7-1AEF-D84E-92AB-0AA73C10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86FC8-06F7-F54B-934E-E408B01D5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8B16E-ADB2-FE42-BEC7-D181A8C2E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6D93-F2D4-BF48-8912-BE1CD464B587}" type="datetimeFigureOut">
              <a:rPr lang="en-PT" smtClean="0"/>
              <a:t>02/07/2021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867D-6000-6842-9C38-D8AA18EEC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2D21B-E675-AA47-A904-933EF685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6DCD9-5C2F-8247-ADD0-A0F072DA2BA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7624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E9F3-38EC-884E-8032-035C06DF6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Transições de Fase no Modelo de Ising 2D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81B23-ED6D-BF45-9CBB-90F6A4A25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Alexandre Rodrigues, 92993</a:t>
            </a:r>
          </a:p>
          <a:p>
            <a:r>
              <a:rPr lang="pt-PT" dirty="0"/>
              <a:t>João Inácio, 93039</a:t>
            </a:r>
          </a:p>
        </p:txBody>
      </p:sp>
    </p:spTree>
    <p:extLst>
      <p:ext uri="{BB962C8B-B14F-4D97-AF65-F5344CB8AC3E}">
        <p14:creationId xmlns:p14="http://schemas.microsoft.com/office/powerpoint/2010/main" val="172151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1577-883F-7D48-B381-E793198F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Rede 32x32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9EBF0AE-616E-A04A-A13F-EEB490E5C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77" t="6372" r="8242" b="440"/>
          <a:stretch/>
        </p:blipFill>
        <p:spPr>
          <a:xfrm>
            <a:off x="1309118" y="2035011"/>
            <a:ext cx="9573764" cy="44578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3278A-29A0-654C-A239-6EAE45776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319" y="36861"/>
            <a:ext cx="3514621" cy="20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DF97-BD5F-034C-95A9-F4CF4117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Expoentes Críticos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04C29-581C-9842-8AE7-03DB0DE1F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T" i="1" smtClean="0">
                          <a:latin typeface="Cambria Math" panose="02040503050406030204" pitchFamily="18" charset="0"/>
                        </a:rPr>
                        <m:t>﻿</m:t>
                      </m:r>
                      <m:r>
                        <a:rPr lang="en-PT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PT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T" i="1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m:rPr>
                                  <m:sty m:val="p"/>
                                </m:rPr>
                                <a:rPr lang="en-PT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  <m:r>
                            <m:rPr>
                              <m:lit/>
                            </m:rPr>
                            <a:rPr lang="en-PT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PT">
                              <a:latin typeface="Cambria Math" panose="02040503050406030204" pitchFamily="18" charset="0"/>
                            </a:rPr>
                            <m:t>ν</m:t>
                          </m:r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ℱ</m:t>
                          </m:r>
                        </m:sup>
                      </m:sSup>
                      <m:d>
                        <m:dPr>
                          <m:ctrlPr>
                            <a:rPr lang="en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T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PT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PT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</m:sup>
                          </m:sSup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𝑇𝑐</m:t>
                              </m:r>
                            </m:e>
                          </m:d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𝑇𝑐</m:t>
                          </m:r>
                        </m:den>
                      </m:f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:endParaRPr lang="en-PT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T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PT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PT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m:rPr>
                              <m:lit/>
                            </m:rPr>
                            <a:rPr lang="en-PT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PT">
                              <a:latin typeface="Cambria Math" panose="02040503050406030204" pitchFamily="18" charset="0"/>
                            </a:rPr>
                            <m:t>ν</m:t>
                          </m:r>
                        </m:sup>
                      </m:sSup>
                      <m:sSup>
                        <m:sSupPr>
                          <m:ctrlPr>
                            <a:rPr lang="en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ℳ</m:t>
                          </m:r>
                        </m:e>
                        <m:sup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ℴ</m:t>
                          </m:r>
                        </m:sup>
                      </m:sSup>
                      <m:d>
                        <m:dPr>
                          <m:ctrlPr>
                            <a:rPr lang="en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T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PT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PT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P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PT">
                          <a:latin typeface="Cambria Math" panose="02040503050406030204" pitchFamily="18" charset="0"/>
                        </a:rPr>
                        <m:t>χ</m:t>
                      </m:r>
                      <m:r>
                        <a:rPr lang="en-PT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PT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m:rPr>
                              <m:lit/>
                            </m:rPr>
                            <a:rPr lang="en-PT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PT">
                              <a:latin typeface="Cambria Math" panose="02040503050406030204" pitchFamily="18" charset="0"/>
                            </a:rPr>
                            <m:t>ν</m:t>
                          </m:r>
                        </m:sup>
                      </m:sSup>
                      <m:sSup>
                        <m:sSupPr>
                          <m:ctrlPr>
                            <a:rPr lang="en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PT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p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ℴ</m:t>
                          </m:r>
                        </m:sup>
                      </m:sSup>
                      <m:d>
                        <m:dPr>
                          <m:ctrlPr>
                            <a:rPr lang="en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T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PT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PT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T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PT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PT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m:rPr>
                              <m:lit/>
                            </m:rPr>
                            <a:rPr lang="en-PT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PT">
                              <a:latin typeface="Cambria Math" panose="02040503050406030204" pitchFamily="18" charset="0"/>
                            </a:rPr>
                            <m:t>ν</m:t>
                          </m:r>
                        </m:sup>
                      </m:sSup>
                      <m:sSup>
                        <m:sSupPr>
                          <m:ctrlPr>
                            <a:rPr lang="en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  <m:sup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ℴ</m:t>
                          </m:r>
                        </m:sup>
                      </m:sSup>
                      <m:d>
                        <m:dPr>
                          <m:ctrlPr>
                            <a:rPr lang="en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T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P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PT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PT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PT" dirty="0"/>
              </a:p>
              <a:p>
                <a:pPr marL="0" indent="0">
                  <a:buNone/>
                </a:pPr>
                <a:r>
                  <a:rPr lang="en-PT" dirty="0"/>
                  <a:t>Quando T=Tc,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T" i="1">
                          <a:latin typeface="Cambria Math" panose="02040503050406030204" pitchFamily="18" charset="0"/>
                        </a:rPr>
                        <m:t>﻿</m:t>
                      </m:r>
                      <m:r>
                        <a:rPr lang="en-PT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PT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PT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m:rPr>
                              <m:lit/>
                            </m:rPr>
                            <a:rPr lang="en-PT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PT">
                              <a:latin typeface="Cambria Math" panose="02040503050406030204" pitchFamily="18" charset="0"/>
                            </a:rPr>
                            <m:t>ν</m:t>
                          </m:r>
                        </m:sup>
                      </m:sSup>
                    </m:oMath>
                  </m:oMathPara>
                </a14:m>
                <a:endParaRPr lang="en-P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T" i="1">
                          <a:latin typeface="Cambria Math" panose="02040503050406030204" pitchFamily="18" charset="0"/>
                        </a:rPr>
                        <m:t>		</m:t>
                      </m:r>
                      <m:r>
                        <m:rPr>
                          <m:sty m:val="p"/>
                        </m:rPr>
                        <a:rPr lang="en-PT">
                          <a:latin typeface="Cambria Math" panose="02040503050406030204" pitchFamily="18" charset="0"/>
                        </a:rPr>
                        <m:t>χ</m:t>
                      </m:r>
                      <m:r>
                        <a:rPr lang="en-PT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PT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m:rPr>
                              <m:lit/>
                            </m:rPr>
                            <a:rPr lang="en-PT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PT">
                              <a:latin typeface="Cambria Math" panose="02040503050406030204" pitchFamily="18" charset="0"/>
                            </a:rPr>
                            <m:t>ν</m:t>
                          </m:r>
                        </m:sup>
                      </m:sSup>
                    </m:oMath>
                  </m:oMathPara>
                </a14:m>
                <a:endParaRPr lang="en-P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T" i="1">
                          <a:latin typeface="Cambria Math" panose="02040503050406030204" pitchFamily="18" charset="0"/>
                        </a:rPr>
                        <m:t>		</m:t>
                      </m:r>
                      <m:r>
                        <a:rPr lang="en-PT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PT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PT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m:rPr>
                              <m:lit/>
                            </m:rPr>
                            <a:rPr lang="en-PT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PT">
                              <a:latin typeface="Cambria Math" panose="02040503050406030204" pitchFamily="18" charset="0"/>
                            </a:rPr>
                            <m:t>ν</m:t>
                          </m:r>
                        </m:sup>
                      </m:sSup>
                    </m:oMath>
                  </m:oMathPara>
                </a14:m>
                <a:endParaRPr lang="en-PT" dirty="0"/>
              </a:p>
              <a:p>
                <a:pPr marL="0" indent="0">
                  <a:buNone/>
                </a:pPr>
                <a:endParaRPr lang="en-PT" dirty="0"/>
              </a:p>
              <a:p>
                <a:pPr marL="0" indent="0">
                  <a:buNone/>
                </a:pPr>
                <a:endParaRPr lang="en-P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04C29-581C-9842-8AE7-03DB0DE1F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30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2CEB-9C7E-0948-9581-72487E4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Resultados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58B56A-175F-3942-ADED-BBD518983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PT" sz="2600" dirty="0"/>
                  <a:t>Podemos obter estimativas dos expoentes críticos pela seguinte linearização,</a:t>
                </a:r>
              </a:p>
              <a:p>
                <a:pPr marL="0" indent="0" algn="ctr">
                  <a:buNone/>
                </a:pPr>
                <a:r>
                  <a:rPr lang="en-PT" sz="2600" dirty="0"/>
                  <a:t>			</a:t>
                </a:r>
                <a14:m>
                  <m:oMath xmlns:m="http://schemas.openxmlformats.org/officeDocument/2006/math">
                    <m:r>
                      <a:rPr lang="en-PT" sz="2600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PT" sz="26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PT" sz="2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PT" sz="26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PT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T" sz="2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PT" sz="2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PT" sz="260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lit/>
                          </m:rPr>
                          <a:rPr lang="en-PT" sz="26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PT" sz="2600">
                            <a:latin typeface="Cambria Math" panose="02040503050406030204" pitchFamily="18" charset="0"/>
                          </a:rPr>
                          <m:t>ν</m:t>
                        </m:r>
                      </m:sup>
                    </m:sSup>
                  </m:oMath>
                </a14:m>
                <a:r>
                  <a:rPr lang="en-PT" sz="2200" dirty="0"/>
                  <a:t>, onde c é uma constante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PT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P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pt-PT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T" sz="2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PT" sz="2600">
                          <a:latin typeface="Cambria Math" panose="02040503050406030204" pitchFamily="18" charset="0"/>
                        </a:rPr>
                        <m:t>β</m:t>
                      </m:r>
                      <m:r>
                        <m:rPr>
                          <m:lit/>
                        </m:rPr>
                        <a:rPr lang="en-PT" sz="26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PT" sz="2600">
                          <a:latin typeface="Cambria Math" panose="02040503050406030204" pitchFamily="18" charset="0"/>
                        </a:rPr>
                        <m:t>ν</m:t>
                      </m:r>
                      <m:func>
                        <m:funcPr>
                          <m:ctrlPr>
                            <a:rPr lang="pt-PT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P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pt-PT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PT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P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PT" sz="2600" b="0" dirty="0"/>
              </a:p>
              <a:p>
                <a:pPr marL="0" indent="0" algn="just">
                  <a:buNone/>
                </a:pPr>
                <a:r>
                  <a:rPr lang="pt-PT" sz="2600" dirty="0"/>
                  <a:t>Fazendo uma regressão linear com vários pontos de M e L, obtemos o declive que é o expoente crítico.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58B56A-175F-3942-ADED-BBD518983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 r="-965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BC4F81D-67A2-B644-9436-9C9D69E90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875" y="4026700"/>
            <a:ext cx="5586249" cy="215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7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F922-993C-F146-BFB5-36E70585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Estimação Tc Rede Infinita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6345E-9562-2743-AAC0-E278DE0993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PT" sz="2600" dirty="0"/>
                  <a:t>A temperatura crítica do sistema infinito está relacionada com o Tc do sistema finito segundo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600" b="0" i="1" smtClean="0">
                          <a:latin typeface="Cambria Math" panose="02040503050406030204" pitchFamily="18" charset="0"/>
                        </a:rPr>
                        <m:t>𝑇𝑐</m:t>
                      </m:r>
                      <m:d>
                        <m:dPr>
                          <m:ctrlPr>
                            <a:rPr lang="pt-PT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pt-PT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600" b="0" i="1" smtClean="0">
                          <a:latin typeface="Cambria Math" panose="02040503050406030204" pitchFamily="18" charset="0"/>
                        </a:rPr>
                        <m:t>𝑇𝑐</m:t>
                      </m:r>
                      <m:d>
                        <m:dPr>
                          <m:ctrlPr>
                            <a:rPr lang="pt-PT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pt-PT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pt-PT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pt-PT" sz="26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r>
                            <a:rPr lang="pt-PT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p>
                      </m:sSup>
                    </m:oMath>
                  </m:oMathPara>
                </a14:m>
                <a:endParaRPr lang="en-PT" sz="2600" dirty="0"/>
              </a:p>
              <a:p>
                <a:pPr marL="0" indent="0">
                  <a:buNone/>
                </a:pPr>
                <a:r>
                  <a:rPr lang="en-PT" sz="2600" dirty="0"/>
                  <a:t>De acordo com Onsager, a temperatura do sistema infinito é 2.269, com </a:t>
                </a:r>
                <a14:m>
                  <m:oMath xmlns:m="http://schemas.openxmlformats.org/officeDocument/2006/math">
                    <m:r>
                      <a:rPr lang="pt-PT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PT" sz="2600" dirty="0"/>
                  <a:t> = 1. </a:t>
                </a:r>
              </a:p>
              <a:p>
                <a:pPr marL="0" indent="0">
                  <a:buNone/>
                </a:pPr>
                <a:r>
                  <a:rPr lang="en-PT" sz="2600" dirty="0"/>
                  <a:t>Podemos usar o parametro de Binder, calculado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T" sz="2600" i="1">
                          <a:latin typeface="Cambria Math" panose="02040503050406030204" pitchFamily="18" charset="0"/>
                        </a:rPr>
                        <m:t>﻿</m:t>
                      </m:r>
                      <m:sSub>
                        <m:sSubPr>
                          <m:ctrlPr>
                            <a:rPr lang="en-P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T" sz="2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PT" sz="26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PT" sz="2600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PT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PT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PT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PT" sz="26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en-PT" sz="2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PT" sz="2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PT" sz="2600" i="1">
                              <a:latin typeface="Cambria Math" panose="02040503050406030204" pitchFamily="18" charset="0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en-PT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PT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PT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PT" sz="26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en-PT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PT" sz="2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PT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PT" sz="2600" dirty="0"/>
              </a:p>
              <a:p>
                <a:pPr marL="0" indent="0">
                  <a:buNone/>
                </a:pPr>
                <a:r>
                  <a:rPr lang="en-PT" dirty="0"/>
                  <a:t>Traçando um gráfico para vários valores de L, o ponto onde todas as retas se intersetam dá uma estimativa de 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6345E-9562-2743-AAC0-E278DE099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035" b="-2035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97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DCD8-10F1-5F48-9700-440DE96F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Estimação Tc Rede Infinita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02780DEC-851B-784A-A488-7FA99543D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2400"/>
            <a:ext cx="6628463" cy="3592786"/>
          </a:xfr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F6544D8-E1AB-EC4C-BD6C-1B65122D0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412" y="1294743"/>
            <a:ext cx="5321300" cy="3848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4882F0-3139-4245-AFC2-2BCC68B9275E}"/>
              </a:ext>
            </a:extLst>
          </p:cNvPr>
          <p:cNvSpPr txBox="1"/>
          <p:nvPr/>
        </p:nvSpPr>
        <p:spPr>
          <a:xfrm>
            <a:off x="8311175" y="5142843"/>
            <a:ext cx="1791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/>
              <a:t>Tc Binder = 2.233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A4365-CAAE-7D41-B0CA-0FC98556A5D2}"/>
              </a:ext>
            </a:extLst>
          </p:cNvPr>
          <p:cNvSpPr txBox="1"/>
          <p:nvPr/>
        </p:nvSpPr>
        <p:spPr>
          <a:xfrm>
            <a:off x="1144274" y="4961398"/>
            <a:ext cx="18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/>
              <a:t>Tc M minF = 2.233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3D805D-7AA4-2640-A20B-96A5116A50E6}"/>
              </a:ext>
            </a:extLst>
          </p:cNvPr>
          <p:cNvSpPr txBox="1"/>
          <p:nvPr/>
        </p:nvSpPr>
        <p:spPr>
          <a:xfrm>
            <a:off x="4102030" y="4961398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Tc &lt;|M|&gt; = 2.305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CCAAF7-E098-5E4B-BE41-E22F647BF1E6}"/>
              </a:ext>
            </a:extLst>
          </p:cNvPr>
          <p:cNvCxnSpPr/>
          <p:nvPr/>
        </p:nvCxnSpPr>
        <p:spPr>
          <a:xfrm flipV="1">
            <a:off x="8523890" y="2165131"/>
            <a:ext cx="672662" cy="662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19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E9F3-38EC-884E-8032-035C06DF6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Transições de Fase no Modelo de Ising 2D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81B23-ED6D-BF45-9CBB-90F6A4A25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Alexandre Rodrigues</a:t>
            </a:r>
          </a:p>
          <a:p>
            <a:r>
              <a:rPr lang="pt-PT" dirty="0"/>
              <a:t>João Inácio</a:t>
            </a:r>
          </a:p>
        </p:txBody>
      </p:sp>
    </p:spTree>
    <p:extLst>
      <p:ext uri="{BB962C8B-B14F-4D97-AF65-F5344CB8AC3E}">
        <p14:creationId xmlns:p14="http://schemas.microsoft.com/office/powerpoint/2010/main" val="38926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D789-5C8B-9742-A459-A7E73F28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/>
              <a:t>Modelo de 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295E-BE7A-E04B-9DE9-7C0E5199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PT" dirty="0"/>
              <a:t>O modelo considera uma rede de spins que podem estar orientados para cima (+1) ou para baixo (-1), onde estes só interagem com os vizinhos mais próximos.</a:t>
            </a:r>
          </a:p>
          <a:p>
            <a:pPr marL="0" indent="0" algn="just">
              <a:buNone/>
            </a:pPr>
            <a:r>
              <a:rPr lang="en-PT" dirty="0"/>
              <a:t>Ernest Ising resolveu o modelo em 1D, em 1925, na sua tese de Doutoramento.</a:t>
            </a:r>
          </a:p>
          <a:p>
            <a:pPr marL="0" indent="0" algn="just">
              <a:buNone/>
            </a:pPr>
            <a:r>
              <a:rPr lang="en-PT" dirty="0"/>
              <a:t>Lars Onsager, em 1944, resolveu analiticamente o modelo a 2D. Descobriu que havia uma transição de fase numa temperatura bem definida Tc.</a:t>
            </a:r>
          </a:p>
          <a:p>
            <a:pPr marL="0" indent="0" algn="just">
              <a:buNone/>
            </a:pPr>
            <a:r>
              <a:rPr lang="en-PT" dirty="0"/>
              <a:t>O sistema passa de um estado com magnetização espontanea para um estado desorganizado sem magnetização. Modela um ferromagnete.</a:t>
            </a:r>
          </a:p>
        </p:txBody>
      </p:sp>
    </p:spTree>
    <p:extLst>
      <p:ext uri="{BB962C8B-B14F-4D97-AF65-F5344CB8AC3E}">
        <p14:creationId xmlns:p14="http://schemas.microsoft.com/office/powerpoint/2010/main" val="322250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1727-FE78-DD4B-9EAB-328B3277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/>
              <a:t>Modelo de Ising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E33E30-2039-324C-A7F3-6C7555A5BA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PT" dirty="0"/>
              </a:p>
              <a:p>
                <a:pPr marL="0" indent="0">
                  <a:buNone/>
                </a:pPr>
                <a:r>
                  <a:rPr lang="en-PT" dirty="0"/>
                  <a:t>Hamiltoniano: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T" i="1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en-P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T" i="1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T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PT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P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T" i="1">
                          <a:latin typeface="Cambria Math" panose="02040503050406030204" pitchFamily="18" charset="0"/>
                        </a:rPr>
                        <m:t>𝐻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PT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PT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PT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PT" dirty="0"/>
              </a:p>
              <a:p>
                <a:pPr marL="0" indent="0">
                  <a:buNone/>
                </a:pPr>
                <a:endParaRPr lang="en-PT" dirty="0"/>
              </a:p>
              <a:p>
                <a:pPr marL="0" indent="0">
                  <a:buNone/>
                </a:pPr>
                <a:r>
                  <a:rPr lang="en-PT" dirty="0"/>
                  <a:t>Hamiltoniano reduzido: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T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en-PT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P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P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E33E30-2039-324C-A7F3-6C7555A5B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5407" b="-38372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45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AC37-B5A3-064D-B1DF-4D127060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/>
              <a:t>Densidade de Estados Conjunta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ECF8-6867-CA49-A6A2-1C697F378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PT" dirty="0"/>
              <a:t>Representada por g(E, M) e dá-nos o número de microestados com uma dada energia e um parâmetro de segunda ordem. Neste caso a magnetização.</a:t>
            </a:r>
          </a:p>
          <a:p>
            <a:pPr marL="0" indent="0">
              <a:buNone/>
            </a:pPr>
            <a:r>
              <a:rPr lang="en-PT" dirty="0"/>
              <a:t>Para uma rede 2x2, 		e para uma rede 4x4,</a:t>
            </a:r>
          </a:p>
          <a:p>
            <a:pPr marL="0" indent="0">
              <a:buNone/>
            </a:pPr>
            <a:endParaRPr lang="en-PT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C1E59A-9393-0F48-BC56-F042FA9E1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69640"/>
              </p:ext>
            </p:extLst>
          </p:nvPr>
        </p:nvGraphicFramePr>
        <p:xfrm>
          <a:off x="838200" y="3828978"/>
          <a:ext cx="4370556" cy="2347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8426">
                  <a:extLst>
                    <a:ext uri="{9D8B030D-6E8A-4147-A177-3AD203B41FA5}">
                      <a16:colId xmlns:a16="http://schemas.microsoft.com/office/drawing/2014/main" val="3577883252"/>
                    </a:ext>
                  </a:extLst>
                </a:gridCol>
                <a:gridCol w="728426">
                  <a:extLst>
                    <a:ext uri="{9D8B030D-6E8A-4147-A177-3AD203B41FA5}">
                      <a16:colId xmlns:a16="http://schemas.microsoft.com/office/drawing/2014/main" val="2586209447"/>
                    </a:ext>
                  </a:extLst>
                </a:gridCol>
                <a:gridCol w="728426">
                  <a:extLst>
                    <a:ext uri="{9D8B030D-6E8A-4147-A177-3AD203B41FA5}">
                      <a16:colId xmlns:a16="http://schemas.microsoft.com/office/drawing/2014/main" val="2135242986"/>
                    </a:ext>
                  </a:extLst>
                </a:gridCol>
                <a:gridCol w="728426">
                  <a:extLst>
                    <a:ext uri="{9D8B030D-6E8A-4147-A177-3AD203B41FA5}">
                      <a16:colId xmlns:a16="http://schemas.microsoft.com/office/drawing/2014/main" val="216009956"/>
                    </a:ext>
                  </a:extLst>
                </a:gridCol>
                <a:gridCol w="728426">
                  <a:extLst>
                    <a:ext uri="{9D8B030D-6E8A-4147-A177-3AD203B41FA5}">
                      <a16:colId xmlns:a16="http://schemas.microsoft.com/office/drawing/2014/main" val="3685296756"/>
                    </a:ext>
                  </a:extLst>
                </a:gridCol>
                <a:gridCol w="728426">
                  <a:extLst>
                    <a:ext uri="{9D8B030D-6E8A-4147-A177-3AD203B41FA5}">
                      <a16:colId xmlns:a16="http://schemas.microsoft.com/office/drawing/2014/main" val="4086092308"/>
                    </a:ext>
                  </a:extLst>
                </a:gridCol>
              </a:tblGrid>
              <a:tr h="386255"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E /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+4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035890"/>
                  </a:ext>
                </a:extLst>
              </a:tr>
              <a:tr h="392346"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-8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595161"/>
                  </a:ext>
                </a:extLst>
              </a:tr>
              <a:tr h="392346"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722145"/>
                  </a:ext>
                </a:extLst>
              </a:tr>
              <a:tr h="392346"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289221"/>
                  </a:ext>
                </a:extLst>
              </a:tr>
              <a:tr h="392346"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+4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0981622"/>
                  </a:ext>
                </a:extLst>
              </a:tr>
              <a:tr h="392346"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+8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757549"/>
                  </a:ext>
                </a:extLst>
              </a:tr>
            </a:tbl>
          </a:graphicData>
        </a:graphic>
      </p:graphicFrame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1A79C59-7748-BE43-BF0E-DBEB2663C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472" y="3565952"/>
            <a:ext cx="5633445" cy="287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5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A669-0C45-9541-B7F5-C9DEAAD6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/>
              <a:t>Termodinamica da Densidade de Estados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CF7A68-69BE-944E-A7B2-F4FB34628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PT" dirty="0"/>
                  <a:t>Sendo </a:t>
                </a: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pt-PT" dirty="0"/>
                  <a:t>, conseguimos obter a função de partição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PT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PT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Com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pt-PT" dirty="0"/>
                  <a:t> conseguimos as médias de ensemble.</a:t>
                </a:r>
              </a:p>
              <a:p>
                <a:pPr marL="0" indent="0" algn="just">
                  <a:buNone/>
                </a:pPr>
                <a:r>
                  <a:rPr lang="pt-PT" dirty="0"/>
                  <a:t>Porém há outra forma, a minimização da energia livre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)=−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PT" b="0" dirty="0"/>
              </a:p>
              <a:p>
                <a:pPr marL="0" indent="0" algn="just">
                  <a:buNone/>
                </a:pPr>
                <a:r>
                  <a:rPr lang="pt-PT" dirty="0"/>
                  <a:t>definida como menor energia livre dependente da temperatura que pode ser alcançada pelo sistema,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PT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PT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CF7A68-69BE-944E-A7B2-F4FB34628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2384" r="-1086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56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1283-0E3E-B34A-982B-7474CA27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/>
              <a:t>Método de Wang-Landau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F5EF7-07EC-DC4A-8794-88C213DD59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pt-PT" dirty="0"/>
                  <a:t>O invés de gerar configurações com a probabilidade canónica, este método estima a função de partição canónica: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P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PT" dirty="0"/>
              </a:p>
              <a:p>
                <a:pPr marL="0" indent="0" algn="just">
                  <a:buNone/>
                </a:pPr>
                <a:r>
                  <a:rPr lang="pt-PT" dirty="0"/>
                  <a:t>O algoritmo é baseado na observação que fazendo uma </a:t>
                </a:r>
                <a:r>
                  <a:rPr lang="pt-PT" dirty="0" err="1"/>
                  <a:t>random</a:t>
                </a:r>
                <a:r>
                  <a:rPr lang="pt-PT" dirty="0"/>
                  <a:t> </a:t>
                </a:r>
                <a:r>
                  <a:rPr lang="pt-PT" dirty="0" err="1"/>
                  <a:t>walk</a:t>
                </a:r>
                <a:r>
                  <a:rPr lang="pt-PT" dirty="0"/>
                  <a:t> no espaço de fases com probabilidade proporcional ao inverso da densidade de estados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pt-PT" dirty="0"/>
                  <a:t>, um histograma plano é gerado.</a:t>
                </a:r>
              </a:p>
              <a:p>
                <a:pPr marL="0" indent="0" algn="just">
                  <a:buNone/>
                </a:pPr>
                <a:r>
                  <a:rPr lang="pt-PT" dirty="0"/>
                  <a:t>A partir deste histograma conseguimos estimar a densidade de estados.</a:t>
                </a:r>
              </a:p>
              <a:p>
                <a:pPr marL="0" indent="0" algn="just">
                  <a:buNone/>
                </a:pPr>
                <a:r>
                  <a:rPr lang="pt-PT" dirty="0"/>
                  <a:t>A estimativa é melhorada a cada passo da </a:t>
                </a:r>
                <a:r>
                  <a:rPr lang="pt-PT" dirty="0" err="1"/>
                  <a:t>random</a:t>
                </a:r>
                <a:r>
                  <a:rPr lang="pt-PT" dirty="0"/>
                  <a:t> </a:t>
                </a:r>
                <a:r>
                  <a:rPr lang="pt-PT" dirty="0" err="1"/>
                  <a:t>walk</a:t>
                </a:r>
                <a:r>
                  <a:rPr lang="pt-PT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F5EF7-07EC-DC4A-8794-88C213DD59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9186" r="-1086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0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6F2C-572E-174B-85CD-11E74ECF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Método de Wang-Landau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33DC93-DEA3-264A-A704-5DD9D5AC2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pt-PT" sz="2400" dirty="0"/>
                  <a:t>Começamos uma </a:t>
                </a:r>
                <a:r>
                  <a:rPr lang="pt-PT" sz="2400" dirty="0" err="1"/>
                  <a:t>random</a:t>
                </a:r>
                <a:r>
                  <a:rPr lang="pt-PT" sz="2400" dirty="0"/>
                  <a:t> </a:t>
                </a:r>
                <a:r>
                  <a:rPr lang="pt-PT" sz="2400" dirty="0" err="1"/>
                  <a:t>walk</a:t>
                </a:r>
                <a:r>
                  <a:rPr lang="pt-PT" sz="2400" dirty="0"/>
                  <a:t> com uma configuração aleatória, virando spins aleatoriamente da configuração atual.</a:t>
                </a:r>
              </a:p>
              <a:p>
                <a:pPr marL="0" indent="0" algn="just">
                  <a:buNone/>
                </a:pPr>
                <a:r>
                  <a:rPr lang="pt-PT" sz="2400" dirty="0"/>
                  <a:t>A aceitação desta nova configuração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pt-PT" sz="2400" dirty="0"/>
                  <a:t>, é dada pelo rácio entre a densidade de estados no ponto atual e no novo.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P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PT" sz="240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24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40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f>
                                <m:fPr>
                                  <m:ctrlP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pt-PT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PT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240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PT" sz="240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PT" sz="240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PT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240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pt-PT" sz="240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pt-PT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PT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240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PT" sz="240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pt-PT" sz="240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PT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sz="240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pt-PT" sz="240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PT" sz="2400" dirty="0"/>
              </a:p>
              <a:p>
                <a:pPr marL="0" indent="0" algn="just">
                  <a:buNone/>
                </a:pPr>
                <a:r>
                  <a:rPr lang="pt-PT" sz="2400" dirty="0"/>
                  <a:t>Começamos com uma estimativa da densidade de estados igual a 1, que vai sendo atualizada durante cada passo da </a:t>
                </a:r>
                <a:r>
                  <a:rPr lang="pt-PT" sz="2400" dirty="0" err="1"/>
                  <a:t>random</a:t>
                </a:r>
                <a:r>
                  <a:rPr lang="pt-PT" sz="2400" dirty="0"/>
                  <a:t> </a:t>
                </a:r>
                <a:r>
                  <a:rPr lang="pt-PT" sz="2400" dirty="0" err="1"/>
                  <a:t>walk</a:t>
                </a:r>
                <a:r>
                  <a:rPr lang="pt-PT" sz="2400" dirty="0"/>
                  <a:t>, multiplicando o valor da densidade de estados pelo fator de modificação,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PT" sz="2400" dirty="0"/>
                  <a:t>.</a:t>
                </a:r>
              </a:p>
              <a:p>
                <a:pPr marL="0" indent="0" algn="just">
                  <a:buNone/>
                </a:pPr>
                <a:r>
                  <a:rPr lang="pt-PT" sz="2400" dirty="0"/>
                  <a:t>Contruímos também um histograma que conta quantas vezes visitamos cada estado, e só paramos a simulação quando todos os estados forem visitados igualmente. Depois diminuímos o valor de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PT" sz="2400" dirty="0"/>
                  <a:t> segundo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pt-PT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33DC93-DEA3-264A-A704-5DD9D5AC2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r="-844" b="-291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64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8E959CB-F841-214C-850B-2DC024E0F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46" t="11010" r="8227" b="5575"/>
          <a:stretch/>
        </p:blipFill>
        <p:spPr>
          <a:xfrm>
            <a:off x="1311165" y="1395139"/>
            <a:ext cx="9569670" cy="546286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E3014-5E55-564B-AE90-48AAB92C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Rede 2x2 - Validação</a:t>
            </a:r>
          </a:p>
        </p:txBody>
      </p:sp>
    </p:spTree>
    <p:extLst>
      <p:ext uri="{BB962C8B-B14F-4D97-AF65-F5344CB8AC3E}">
        <p14:creationId xmlns:p14="http://schemas.microsoft.com/office/powerpoint/2010/main" val="329479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6D2D-BACB-F841-B44F-A1106E55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/>
              <a:t>Rede 32x32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8F4031C-2C17-1B4D-9025-17C0E0F92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268" y="1177351"/>
            <a:ext cx="7155464" cy="5366598"/>
          </a:xfrm>
        </p:spPr>
      </p:pic>
    </p:spTree>
    <p:extLst>
      <p:ext uri="{BB962C8B-B14F-4D97-AF65-F5344CB8AC3E}">
        <p14:creationId xmlns:p14="http://schemas.microsoft.com/office/powerpoint/2010/main" val="289893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723</Words>
  <Application>Microsoft Macintosh PowerPoint</Application>
  <PresentationFormat>Widescreen</PresentationFormat>
  <Paragraphs>106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Transições de Fase no Modelo de Ising 2D </vt:lpstr>
      <vt:lpstr>Modelo de Ising</vt:lpstr>
      <vt:lpstr>Modelo de Ising</vt:lpstr>
      <vt:lpstr>Densidade de Estados Conjunta</vt:lpstr>
      <vt:lpstr>Termodinamica da Densidade de Estados</vt:lpstr>
      <vt:lpstr>Método de Wang-Landau</vt:lpstr>
      <vt:lpstr>Método de Wang-Landau</vt:lpstr>
      <vt:lpstr>Rede 2x2 - Validação</vt:lpstr>
      <vt:lpstr>Rede 32x32</vt:lpstr>
      <vt:lpstr>Rede 32x32</vt:lpstr>
      <vt:lpstr>Expoentes Críticos</vt:lpstr>
      <vt:lpstr>Resultados</vt:lpstr>
      <vt:lpstr>Estimação Tc Rede Infinita</vt:lpstr>
      <vt:lpstr>Estimação Tc Rede Infinita</vt:lpstr>
      <vt:lpstr>Transições de Fase no Modelo de Ising 2D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Transições de Fase no Modelo de Ising 2D </dc:title>
  <dc:creator>João Inácio</dc:creator>
  <cp:lastModifiedBy>João Inácio</cp:lastModifiedBy>
  <cp:revision>28</cp:revision>
  <dcterms:created xsi:type="dcterms:W3CDTF">2021-07-01T17:35:05Z</dcterms:created>
  <dcterms:modified xsi:type="dcterms:W3CDTF">2021-07-02T08:54:06Z</dcterms:modified>
</cp:coreProperties>
</file>