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8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37517-5960-B84E-AA98-1BD80E241158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1047-DD06-0443-B9B1-3B5CFF14BE7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871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21047-DD06-0443-B9B1-3B5CFF14BE7D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993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8D5-C2C2-C848-9880-1543D518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5A57D-67FF-DE4C-8356-C72E9AFC5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BDDA-D8E4-644C-9279-82BC1FF3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6358-A0CE-2145-8E8F-4B1389CC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ECBB-2CEE-0643-96A7-319CFC47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21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7DB-F6D3-A646-97D9-839FB45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A79B-49D4-7740-A4F1-DD7BE760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C509-6EF1-C446-A455-942ACBA2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759B-EF6E-0147-9DED-1B5C3AD8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9FC0-E270-9C48-BB62-8E86523F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71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AD4E-6543-E147-BA8F-B1F14F40E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DE2A3-E405-4341-AFBC-118C248C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CF07-6019-8C48-98D3-79839F38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AC65-CEA9-B94F-8115-F186FD8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A914-19AC-3446-A8D7-5F25087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04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C2E3-7A97-8946-873F-BA0CF912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935-A118-F34C-ADCC-1C3E84EC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878F-9BB4-AE4A-8B37-AF86EF6C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DEBE-94BD-9048-9303-AC0DA53A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98D6-9EFC-8447-92F5-D612F8C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314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D98-FDF9-B74D-95F2-F6C362A2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8963-E4BE-6C42-8F1E-A0A49EF7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A98-8A3C-6047-8980-1D18A9F6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06CB-4AA0-CA45-9516-7A9A42D3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0184-74DE-1649-9218-2A4FBE60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754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67F-FA61-2A4F-A006-8E11AD6F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DB89-AEDD-B144-BEAD-920EFBFA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E771-44FE-DC41-A83D-E01962AF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89A4-6554-514E-848E-08EA8DF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A773-216D-5849-96B3-C8FBE3E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36C5-F7CC-5243-A4CD-821AD8E5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917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32F-62EB-D94D-B667-90277020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FDBA-CB0B-DD47-B78D-A38A87CE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C2DC-AF81-FF4F-8659-3626C8EC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AB0DC-7DA6-2A45-B9DD-15FB2A65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8F53-99AD-2C45-B5CE-C457522B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9EFC0-2599-CA42-9783-7DCD688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597A-8BF5-5945-A345-D467B3BF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FDFF4-D519-3A43-A516-DCB24D74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09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948-A405-7943-99A5-BC4BF3FE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58C4B-D257-EC4E-8524-CDC82C2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4B9A2-E11F-3F4A-8076-329E6BB4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8A994-DBF4-9245-911A-DA4CCA0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566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B284B-06EF-4C41-8140-BD2E6EDF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C453F-CC5D-B74F-873E-F82BFD3B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9AA0-E090-0D41-B561-7F03E568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01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EA21-66FE-C346-826C-CD9F3C51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797-B234-854C-82D5-6855FAE7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0734-0D4A-A34D-B045-84CAE2B2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638F-5C4A-6D4E-8091-FBBAA485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111C0-055B-AC44-828A-468DDF43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D16F-58B0-2346-BEAD-E2BC0053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34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E0C7-232F-A54F-B6FE-A48B7F6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FA20-7E8B-4745-9E7F-47052DF3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10D7-E27B-7F47-9643-6A8FF174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841C-5259-7D4E-BA18-2BDBA63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7EF3-C4DB-414B-8F26-B75FC72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371C-C89A-0745-B33D-A6C786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0165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494D7-1AEF-D84E-92AB-0AA73C10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6FC8-06F7-F54B-934E-E408B01D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B16E-ADB2-FE42-BEC7-D181A8C2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6D93-F2D4-BF48-8912-BE1CD464B587}" type="datetimeFigureOut">
              <a:rPr lang="en-PT" smtClean="0"/>
              <a:t>01/07/2021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867D-6000-6842-9C38-D8AA18EE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D21B-E675-AA47-A904-933EF685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7624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9F3-38EC-884E-8032-035C06D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Transições de Fase no Modelo de Ising 2D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1B23-ED6D-BF45-9CBB-90F6A4A2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Rodrigues, 92993</a:t>
            </a:r>
          </a:p>
          <a:p>
            <a:r>
              <a:rPr lang="pt-PT" dirty="0"/>
              <a:t>João Inácio, 93039</a:t>
            </a:r>
          </a:p>
        </p:txBody>
      </p:sp>
    </p:spTree>
    <p:extLst>
      <p:ext uri="{BB962C8B-B14F-4D97-AF65-F5344CB8AC3E}">
        <p14:creationId xmlns:p14="http://schemas.microsoft.com/office/powerpoint/2010/main" val="17215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1577-883F-7D48-B381-E793198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Rede 32x32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9EBF0AE-616E-A04A-A13F-EEB490E5C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7" t="6372" r="8242" b="440"/>
          <a:stretch/>
        </p:blipFill>
        <p:spPr>
          <a:xfrm>
            <a:off x="1309118" y="2035011"/>
            <a:ext cx="9573764" cy="4457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3278A-29A0-654C-A239-6EAE4577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19" y="36861"/>
            <a:ext cx="3514621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DF97-BD5F-034C-95A9-F4CF411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Expoentes Críticos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04C29-581C-9842-8AE7-03DB0DE1F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/>
                        <m:t>﻿</m:t>
                      </m:r>
                      <m:r>
                        <a:rPr lang="en-PT" i="1" smtClean="0"/>
                        <m:t>𝐹</m:t>
                      </m:r>
                      <m:d>
                        <m:dPr>
                          <m:ctrlPr>
                            <a:rPr lang="en-PT" i="1"/>
                          </m:ctrlPr>
                        </m:dPr>
                        <m:e>
                          <m:r>
                            <a:rPr lang="en-PT" i="1"/>
                            <m:t>𝐿</m:t>
                          </m:r>
                          <m:r>
                            <a:rPr lang="en-PT" i="1"/>
                            <m:t>,</m:t>
                          </m:r>
                          <m:r>
                            <a:rPr lang="en-PT" i="1"/>
                            <m:t>𝑇</m:t>
                          </m:r>
                        </m:e>
                      </m:d>
                      <m:r>
                        <a:rPr lang="en-PT" i="1"/>
                        <m:t>=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a:rPr lang="en-PT" i="1"/>
                            <m:t>−</m:t>
                          </m:r>
                          <m:d>
                            <m:dPr>
                              <m:ctrlPr>
                                <a:rPr lang="en-PT" i="1"/>
                              </m:ctrlPr>
                            </m:dPr>
                            <m:e>
                              <m:r>
                                <a:rPr lang="en-PT" i="1"/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PT"/>
                                <m:t>α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  <m:r>
                            <a:rPr lang="en-PT" i="1"/>
                            <m:t>ℱ</m:t>
                          </m:r>
                        </m:sup>
                      </m:sSup>
                      <m:d>
                        <m:dPr>
                          <m:ctrlPr>
                            <a:rPr lang="en-PT" i="1"/>
                          </m:ctrlPr>
                        </m:dPr>
                        <m:e>
                          <m:r>
                            <a:rPr lang="en-PT" i="1"/>
                            <m:t>𝑡</m:t>
                          </m:r>
                          <m:sSup>
                            <m:sSupPr>
                              <m:ctrlPr>
                                <a:rPr lang="en-PT" i="1"/>
                              </m:ctrlPr>
                            </m:sSupPr>
                            <m:e>
                              <m:r>
                                <a:rPr lang="en-PT" i="1"/>
                                <m:t>𝐿</m:t>
                              </m:r>
                            </m:e>
                            <m:sup>
                              <m:r>
                                <a:rPr lang="en-PT" i="1"/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/>
                                <m:t>ν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𝑇𝑐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𝑇𝑐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en-PT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𝑀</m:t>
                      </m:r>
                      <m:r>
                        <a:rPr lang="en-PT" i="1"/>
                        <m:t>=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a:rPr lang="en-PT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PT"/>
                            <m:t>β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ℳ</m:t>
                          </m:r>
                        </m:e>
                        <m:sup>
                          <m:r>
                            <a:rPr lang="en-PT" i="1"/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/>
                          </m:ctrlPr>
                        </m:dPr>
                        <m:e>
                          <m:r>
                            <a:rPr lang="en-PT" i="1"/>
                            <m:t>𝑡</m:t>
                          </m:r>
                          <m:sSup>
                            <m:sSupPr>
                              <m:ctrlPr>
                                <a:rPr lang="en-PT" i="1"/>
                              </m:ctrlPr>
                            </m:sSupPr>
                            <m:e>
                              <m:r>
                                <a:rPr lang="en-PT" i="1"/>
                                <m:t>𝐿</m:t>
                              </m:r>
                            </m:e>
                            <m:sup>
                              <m:r>
                                <a:rPr lang="en-PT" i="1"/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/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T"/>
                        <m:t>χ</m:t>
                      </m:r>
                      <m:r>
                        <a:rPr lang="en-PT" i="1"/>
                        <m:t>=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/>
                            <m:t>γ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PT"/>
                            <m:t>χ</m:t>
                          </m:r>
                        </m:e>
                        <m:sup>
                          <m:r>
                            <a:rPr lang="en-PT" i="1"/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/>
                          </m:ctrlPr>
                        </m:dPr>
                        <m:e>
                          <m:r>
                            <a:rPr lang="en-PT" i="1"/>
                            <m:t>𝑡</m:t>
                          </m:r>
                          <m:sSup>
                            <m:sSupPr>
                              <m:ctrlPr>
                                <a:rPr lang="en-PT" i="1"/>
                              </m:ctrlPr>
                            </m:sSupPr>
                            <m:e>
                              <m:r>
                                <a:rPr lang="en-PT" i="1"/>
                                <m:t>𝐿</m:t>
                              </m:r>
                            </m:e>
                            <m:sup>
                              <m:r>
                                <a:rPr lang="en-PT" i="1"/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/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𝐶</m:t>
                      </m:r>
                      <m:r>
                        <a:rPr lang="en-PT" i="1"/>
                        <m:t>=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/>
                            <m:t>α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𝒞</m:t>
                          </m:r>
                        </m:e>
                        <m:sup>
                          <m:r>
                            <a:rPr lang="en-PT" i="1"/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/>
                          </m:ctrlPr>
                        </m:dPr>
                        <m:e>
                          <m:r>
                            <a:rPr lang="en-PT" i="1"/>
                            <m:t>𝑡</m:t>
                          </m:r>
                          <m:sSup>
                            <m:sSupPr>
                              <m:ctrlPr>
                                <a:rPr lang="en-PT" i="1"/>
                              </m:ctrlPr>
                            </m:sSupPr>
                            <m:e>
                              <m:r>
                                <a:rPr lang="en-PT" i="1"/>
                                <m:t>𝐿</m:t>
                              </m:r>
                            </m:e>
                            <m:sup>
                              <m:r>
                                <a:rPr lang="en-PT" i="1"/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/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/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Quando T=Tc,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﻿</m:t>
                      </m:r>
                      <m:r>
                        <a:rPr lang="en-PT" i="1"/>
                        <m:t>𝑀</m:t>
                      </m:r>
                      <m:r>
                        <a:rPr lang="en-PT"/>
                        <m:t>∝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a:rPr lang="en-PT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PT"/>
                            <m:t>β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		</m:t>
                      </m:r>
                      <m:r>
                        <m:rPr>
                          <m:sty m:val="p"/>
                        </m:rPr>
                        <a:rPr lang="en-PT"/>
                        <m:t>χ</m:t>
                      </m:r>
                      <m:r>
                        <a:rPr lang="en-PT"/>
                        <m:t>∝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/>
                            <m:t>γ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		</m:t>
                      </m:r>
                      <m:r>
                        <a:rPr lang="en-PT" i="1"/>
                        <m:t>𝐶</m:t>
                      </m:r>
                      <m:r>
                        <a:rPr lang="en-PT"/>
                        <m:t>∝</m:t>
                      </m:r>
                      <m:sSup>
                        <m:sSupPr>
                          <m:ctrlPr>
                            <a:rPr lang="en-PT" i="1"/>
                          </m:ctrlPr>
                        </m:sSupPr>
                        <m:e>
                          <m:r>
                            <a:rPr lang="en-PT" i="1"/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/>
                            <m:t>α</m:t>
                          </m:r>
                          <m:r>
                            <m:rPr>
                              <m:lit/>
                            </m:rPr>
                            <a:rPr lang="en-PT" i="1"/>
                            <m:t>/</m:t>
                          </m:r>
                          <m:r>
                            <m:rPr>
                              <m:sty m:val="p"/>
                            </m:rPr>
                            <a:rPr lang="en-PT"/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04C29-581C-9842-8AE7-03DB0DE1F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CEB-9C7E-0948-9581-72487E4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8B56A-175F-3942-ADED-BBD518983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PT" sz="2600" dirty="0"/>
                  <a:t>Podemos obter estimativas dos expoentes críticos pela seguinte linearização,</a:t>
                </a:r>
              </a:p>
              <a:p>
                <a:pPr marL="0" indent="0" algn="ctr">
                  <a:buNone/>
                </a:pPr>
                <a:r>
                  <a:rPr lang="en-PT" sz="2600" dirty="0"/>
                  <a:t>			</a:t>
                </a:r>
                <a14:m>
                  <m:oMath xmlns:m="http://schemas.openxmlformats.org/officeDocument/2006/math">
                    <m:r>
                      <a:rPr lang="en-PT" sz="26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PT" sz="26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26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P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T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PT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PT" sz="2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lit/>
                          </m:rPr>
                          <a:rPr lang="en-PT" sz="2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PT" sz="2600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p>
                  </m:oMath>
                </a14:m>
                <a:r>
                  <a:rPr lang="en-PT" sz="2200" dirty="0"/>
                  <a:t>, onde c é uma constante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pt-PT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T" sz="2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PT" sz="2600">
                          <a:latin typeface="Cambria Math" panose="02040503050406030204" pitchFamily="18" charset="0"/>
                        </a:rPr>
                        <m:t>β</m:t>
                      </m:r>
                      <m:r>
                        <m:rPr>
                          <m:lit/>
                        </m:rPr>
                        <a:rPr lang="en-PT" sz="2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PT" sz="2600">
                          <a:latin typeface="Cambria Math" panose="02040503050406030204" pitchFamily="18" charset="0"/>
                        </a:rPr>
                        <m:t>ν</m:t>
                      </m:r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sz="2600" b="0" dirty="0"/>
              </a:p>
              <a:p>
                <a:pPr marL="0" indent="0" algn="just">
                  <a:buNone/>
                </a:pPr>
                <a:r>
                  <a:rPr lang="pt-PT" sz="2600" dirty="0"/>
                  <a:t>Fazendo uma regressão linear com vários pontos de M e L, obtemos o declive que é o expoente crítico.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8B56A-175F-3942-ADED-BBD518983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965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C4F81D-67A2-B644-9436-9C9D69E9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75" y="4026700"/>
            <a:ext cx="5586249" cy="21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922-993C-F146-BFB5-36E70585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Estimação Tc Rede Infinita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6345E-9562-2743-AAC0-E278DE099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PT" sz="2600" dirty="0"/>
                  <a:t>A temperatura crítica do sistema infinito está relacionada com o Tc do sistema finito segundo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𝑇𝑐</m:t>
                      </m:r>
                      <m:d>
                        <m:d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𝑇𝑐</m:t>
                      </m:r>
                      <m:d>
                        <m:d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PT" sz="2600" dirty="0"/>
              </a:p>
              <a:p>
                <a:pPr marL="0" indent="0">
                  <a:buNone/>
                </a:pPr>
                <a:r>
                  <a:rPr lang="en-PT" sz="2600" dirty="0"/>
                  <a:t>De acordo com Onsager, a temperatura do sistema infinito é 2.269, com </a:t>
                </a:r>
                <a14:m>
                  <m:oMath xmlns:m="http://schemas.openxmlformats.org/officeDocument/2006/math">
                    <m:r>
                      <a:rPr lang="pt-P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PT" sz="2600" dirty="0"/>
                  <a:t> = 1. </a:t>
                </a:r>
              </a:p>
              <a:p>
                <a:pPr marL="0" indent="0">
                  <a:buNone/>
                </a:pPr>
                <a:r>
                  <a:rPr lang="en-PT" sz="2600" dirty="0"/>
                  <a:t>Podemos usar o parametro de Binder, calculado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sz="2600" i="1"/>
                        <m:t>﻿</m:t>
                      </m:r>
                      <m:sSub>
                        <m:sSubPr>
                          <m:ctrlPr>
                            <a:rPr lang="en-PT" sz="2600" i="1"/>
                          </m:ctrlPr>
                        </m:sSubPr>
                        <m:e>
                          <m:r>
                            <a:rPr lang="en-PT" sz="2600" i="1"/>
                            <m:t>𝑈</m:t>
                          </m:r>
                        </m:e>
                        <m:sub>
                          <m:r>
                            <a:rPr lang="en-PT" sz="2600" i="1"/>
                            <m:t>𝐿</m:t>
                          </m:r>
                        </m:sub>
                      </m:sSub>
                      <m:r>
                        <a:rPr lang="en-PT" sz="2600" i="1"/>
                        <m:t>=1−</m:t>
                      </m:r>
                      <m:f>
                        <m:fPr>
                          <m:ctrlPr>
                            <a:rPr lang="en-PT" sz="2600" i="1"/>
                          </m:ctrlPr>
                        </m:fPr>
                        <m:num>
                          <m:sSub>
                            <m:sSubPr>
                              <m:ctrlPr>
                                <a:rPr lang="en-PT" sz="2600" i="1"/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PT" sz="26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PT" sz="2600" i="1"/>
                                      </m:ctrlPr>
                                    </m:sSupPr>
                                    <m:e>
                                      <m:r>
                                        <a:rPr lang="en-PT" sz="2600" i="1"/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PT" sz="2600" i="1"/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PT" sz="2600" i="1"/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PT" sz="2600" i="1"/>
                            <m:t>3</m:t>
                          </m:r>
                          <m:sSubSup>
                            <m:sSubSupPr>
                              <m:ctrlPr>
                                <a:rPr lang="en-PT" sz="2600" i="1"/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PT" sz="26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PT" sz="2600" i="1"/>
                                      </m:ctrlPr>
                                    </m:sSupPr>
                                    <m:e>
                                      <m:r>
                                        <a:rPr lang="en-PT" sz="2600" i="1"/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PT" sz="2600" i="1"/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PT" sz="2600" i="1"/>
                                <m:t>𝐿</m:t>
                              </m:r>
                            </m:sub>
                            <m:sup>
                              <m:r>
                                <a:rPr lang="en-PT" sz="2600" i="1"/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PT" sz="2600" dirty="0"/>
              </a:p>
              <a:p>
                <a:pPr marL="0" indent="0">
                  <a:buNone/>
                </a:pPr>
                <a:r>
                  <a:rPr lang="en-PT" dirty="0"/>
                  <a:t>Traçando um gráfico para vários valores de L, o ponto onde todas as retas se intersetam dá uma estimativa de 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6345E-9562-2743-AAC0-E278DE09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b="-2035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DCD8-10F1-5F48-9700-440DE96F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Estimação Tc Rede Infinita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2780DEC-851B-784A-A488-7FA99543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2400"/>
            <a:ext cx="6628463" cy="3592786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6544D8-E1AB-EC4C-BD6C-1B65122D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12" y="1294743"/>
            <a:ext cx="5321300" cy="384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882F0-3139-4245-AFC2-2BCC68B9275E}"/>
              </a:ext>
            </a:extLst>
          </p:cNvPr>
          <p:cNvSpPr txBox="1"/>
          <p:nvPr/>
        </p:nvSpPr>
        <p:spPr>
          <a:xfrm>
            <a:off x="8311175" y="514284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Tc Binder = 2.233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A4365-CAAE-7D41-B0CA-0FC98556A5D2}"/>
              </a:ext>
            </a:extLst>
          </p:cNvPr>
          <p:cNvSpPr txBox="1"/>
          <p:nvPr/>
        </p:nvSpPr>
        <p:spPr>
          <a:xfrm>
            <a:off x="1144274" y="4961398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Tc M minF = 2.233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805D-7AA4-2640-A20B-96A5116A50E6}"/>
              </a:ext>
            </a:extLst>
          </p:cNvPr>
          <p:cNvSpPr txBox="1"/>
          <p:nvPr/>
        </p:nvSpPr>
        <p:spPr>
          <a:xfrm>
            <a:off x="4102030" y="4961398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Tc &lt;|M|&gt; = 2.305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CAAF7-E098-5E4B-BE41-E22F647BF1E6}"/>
              </a:ext>
            </a:extLst>
          </p:cNvPr>
          <p:cNvCxnSpPr/>
          <p:nvPr/>
        </p:nvCxnSpPr>
        <p:spPr>
          <a:xfrm flipV="1">
            <a:off x="8523890" y="2165131"/>
            <a:ext cx="672662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9F3-38EC-884E-8032-035C06D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Transições de Fase no Modelo de Ising 2D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1B23-ED6D-BF45-9CBB-90F6A4A2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</a:t>
            </a:r>
          </a:p>
          <a:p>
            <a:r>
              <a:rPr lang="pt-PT" dirty="0"/>
              <a:t>João Inácio</a:t>
            </a:r>
          </a:p>
        </p:txBody>
      </p:sp>
    </p:spTree>
    <p:extLst>
      <p:ext uri="{BB962C8B-B14F-4D97-AF65-F5344CB8AC3E}">
        <p14:creationId xmlns:p14="http://schemas.microsoft.com/office/powerpoint/2010/main" val="38926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D789-5C8B-9742-A459-A7E73F2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Modelo de 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295E-BE7A-E04B-9DE9-7C0E519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T" dirty="0"/>
              <a:t>O modelo considera uma rede de spins que podem estar orientados para cima (+1) ou para baixo (-1), onde estes só interagem com os vizinhos mais próximos.</a:t>
            </a:r>
          </a:p>
          <a:p>
            <a:pPr marL="0" indent="0" algn="just">
              <a:buNone/>
            </a:pPr>
            <a:r>
              <a:rPr lang="en-PT" dirty="0"/>
              <a:t>Ernest Ising resolveu o modelo em 1D, em 1925, na sua tese de Doutoramento.</a:t>
            </a:r>
          </a:p>
          <a:p>
            <a:pPr marL="0" indent="0" algn="just">
              <a:buNone/>
            </a:pPr>
            <a:r>
              <a:rPr lang="en-PT" dirty="0"/>
              <a:t>Lars Onsager, em 1944, resolveu analiticamente o modelo a 2D. Descobriu que havia uma transição de fase numa temperatura bem definida Tc.</a:t>
            </a:r>
          </a:p>
          <a:p>
            <a:pPr marL="0" indent="0" algn="just">
              <a:buNone/>
            </a:pPr>
            <a:r>
              <a:rPr lang="en-PT" dirty="0"/>
              <a:t>O sistema passa de um estado com magnetização espontanea para um estado desorganizado sem magnetização. Modela um ferromagnete.</a:t>
            </a:r>
          </a:p>
        </p:txBody>
      </p:sp>
    </p:spTree>
    <p:extLst>
      <p:ext uri="{BB962C8B-B14F-4D97-AF65-F5344CB8AC3E}">
        <p14:creationId xmlns:p14="http://schemas.microsoft.com/office/powerpoint/2010/main" val="322250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1727-FE78-DD4B-9EAB-328B327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Modelo de Ising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33E30-2039-324C-A7F3-6C7555A5B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Hamiltoniano: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/>
                        <m:t>ℋ</m:t>
                      </m:r>
                      <m:r>
                        <a:rPr lang="en-PT" i="1"/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T" i="1"/>
                          </m:ctrlPr>
                        </m:naryPr>
                        <m:sub>
                          <m:r>
                            <a:rPr lang="en-PT" i="1"/>
                            <m:t>&lt;</m:t>
                          </m:r>
                          <m:r>
                            <a:rPr lang="en-PT" i="1"/>
                            <m:t>𝑖</m:t>
                          </m:r>
                          <m:r>
                            <a:rPr lang="en-PT" i="1"/>
                            <m:t>,</m:t>
                          </m:r>
                          <m:r>
                            <a:rPr lang="en-PT" i="1"/>
                            <m:t>𝑗</m:t>
                          </m:r>
                          <m:r>
                            <a:rPr lang="en-PT" i="1"/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/>
                              </m:ctrlPr>
                            </m:sSubPr>
                            <m:e>
                              <m:r>
                                <a:rPr lang="en-PT" i="1"/>
                                <m:t>𝐽</m:t>
                              </m:r>
                            </m:e>
                            <m:sub>
                              <m:r>
                                <a:rPr lang="en-PT" i="1"/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/>
                              </m:ctrlPr>
                            </m:sSubPr>
                            <m:e>
                              <m:r>
                                <a:rPr lang="en-PT" i="1"/>
                                <m:t>𝑆</m:t>
                              </m:r>
                            </m:e>
                            <m:sub>
                              <m:r>
                                <a:rPr lang="en-PT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/>
                              </m:ctrlPr>
                            </m:sSubPr>
                            <m:e>
                              <m:r>
                                <a:rPr lang="en-PT" i="1"/>
                                <m:t>𝑆</m:t>
                              </m:r>
                            </m:e>
                            <m:sub>
                              <m:r>
                                <a:rPr lang="en-PT" i="1"/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T" i="1"/>
                        <m:t>𝐻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T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PT"/>
                            <m:t>i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PT"/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PT"/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Hamiltoniano reduzido: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P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33E30-2039-324C-A7F3-6C7555A5B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407" b="-38372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AC37-B5A3-064D-B1DF-4D127060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Densidade de Estados Conjunta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ECF8-6867-CA49-A6A2-1C697F37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Representada por g(E, M) e dá-nos o número de microestados com uma dada energia e um parâmetro de segunda ordem. Neste caso a magnetização.</a:t>
            </a:r>
          </a:p>
          <a:p>
            <a:pPr marL="0" indent="0">
              <a:buNone/>
            </a:pPr>
            <a:r>
              <a:rPr lang="en-PT" dirty="0"/>
              <a:t>Para uma rede 2x2, 		e para uma rede 4x4,</a:t>
            </a:r>
          </a:p>
          <a:p>
            <a:pPr marL="0" indent="0">
              <a:buNone/>
            </a:pPr>
            <a:endParaRPr lang="en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C1E59A-9393-0F48-BC56-F042FA9E1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69640"/>
              </p:ext>
            </p:extLst>
          </p:nvPr>
        </p:nvGraphicFramePr>
        <p:xfrm>
          <a:off x="838200" y="3828978"/>
          <a:ext cx="4370556" cy="234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426">
                  <a:extLst>
                    <a:ext uri="{9D8B030D-6E8A-4147-A177-3AD203B41FA5}">
                      <a16:colId xmlns:a16="http://schemas.microsoft.com/office/drawing/2014/main" val="3577883252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586209447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13524298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1600995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368529675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4086092308"/>
                    </a:ext>
                  </a:extLst>
                </a:gridCol>
              </a:tblGrid>
              <a:tr h="386255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E /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035890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95161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722145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89221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981622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57549"/>
                  </a:ext>
                </a:extLst>
              </a:tr>
            </a:tbl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1A79C59-7748-BE43-BF0E-DBEB2663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72" y="3565952"/>
            <a:ext cx="5633445" cy="28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A669-0C45-9541-B7F5-C9DEAAD6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Termodinamica da Densidade de Estados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F7A68-69BE-944E-A7B2-F4FB34628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PT" dirty="0"/>
                  <a:t>Sendo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pt-PT" dirty="0"/>
                  <a:t>, conseguimos obter a função de partição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/>
                        <m:t>𝑍</m:t>
                      </m:r>
                      <m:r>
                        <a:rPr lang="pt-PT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i="1"/>
                          </m:ctrlPr>
                        </m:naryPr>
                        <m:sub>
                          <m:r>
                            <a:rPr lang="pt-PT" i="1"/>
                            <m:t>𝑞</m:t>
                          </m:r>
                        </m:sub>
                        <m:sup/>
                        <m:e>
                          <m:r>
                            <a:rPr lang="pt-PT" i="1"/>
                            <m:t>𝑍</m:t>
                          </m:r>
                          <m:d>
                            <m:dPr>
                              <m:ctrlPr>
                                <a:rPr lang="pt-PT" i="1"/>
                              </m:ctrlPr>
                            </m:dPr>
                            <m:e>
                              <m:r>
                                <a:rPr lang="pt-PT" i="1"/>
                                <m:t>𝑇</m:t>
                              </m:r>
                              <m:r>
                                <a:rPr lang="pt-PT" i="1"/>
                                <m:t>,</m:t>
                              </m:r>
                              <m:sSub>
                                <m:sSubPr>
                                  <m:ctrlPr>
                                    <a:rPr lang="pt-PT" i="1"/>
                                  </m:ctrlPr>
                                </m:sSubPr>
                                <m:e>
                                  <m:r>
                                    <a:rPr lang="pt-PT" i="1"/>
                                    <m:t>𝑀</m:t>
                                  </m:r>
                                </m:e>
                                <m:sub>
                                  <m:r>
                                    <a:rPr lang="pt-PT" i="1"/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PT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i="1"/>
                          </m:ctrlPr>
                        </m:naryPr>
                        <m:sub>
                          <m:r>
                            <a:rPr lang="pt-PT" i="1"/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PT" i="1"/>
                              </m:ctrlPr>
                            </m:naryPr>
                            <m:sub>
                              <m:r>
                                <a:rPr lang="pt-PT" i="1"/>
                                <m:t>𝑖</m:t>
                              </m:r>
                            </m:sub>
                            <m:sup/>
                            <m:e>
                              <m:r>
                                <a:rPr lang="pt-PT" i="1"/>
                                <m:t>𝑔</m:t>
                              </m:r>
                              <m:d>
                                <m:dPr>
                                  <m:ctrlPr>
                                    <a:rPr lang="pt-PT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/>
                                      </m:ctrlPr>
                                    </m:sSubPr>
                                    <m:e>
                                      <m:r>
                                        <a:rPr lang="pt-PT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PT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i="1"/>
                                      </m:ctrlPr>
                                    </m:sSubPr>
                                    <m:e>
                                      <m:r>
                                        <a:rPr lang="pt-PT" i="1"/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PT" i="1"/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pt-PT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/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PT" i="1"/>
                                  </m:ctrlPr>
                                </m:dPr>
                                <m:e>
                                  <m:r>
                                    <a:rPr lang="pt-PT" i="1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/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pt-PT" i="1"/>
                                      </m:ctrlPr>
                                    </m:sSubPr>
                                    <m:e>
                                      <m:r>
                                        <a:rPr lang="pt-PT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PT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Com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t-PT" dirty="0"/>
                  <a:t> conseguimos as médias de ensemble.</a:t>
                </a:r>
              </a:p>
              <a:p>
                <a:pPr marL="0" indent="0" algn="just">
                  <a:buNone/>
                </a:pPr>
                <a:r>
                  <a:rPr lang="pt-PT" dirty="0"/>
                  <a:t>Porém há outra forma, a minimização da energia livre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 algn="just">
                  <a:buNone/>
                </a:pPr>
                <a:r>
                  <a:rPr lang="pt-PT" dirty="0"/>
                  <a:t>definida como menor energia livre dependente da temperatura que pode ser alcançada pelo sistema,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F7A68-69BE-944E-A7B2-F4FB3462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2384" r="-108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1283-0E3E-B34A-982B-7474CA27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Método de Wang-Landau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F5EF7-07EC-DC4A-8794-88C213DD5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pt-PT" dirty="0"/>
              </a:p>
              <a:p>
                <a:pPr marL="0" indent="0" algn="just">
                  <a:buNone/>
                </a:pPr>
                <a:r>
                  <a:rPr lang="pt-PT" dirty="0"/>
                  <a:t>O algoritmo é baseado na observação que fazendo uma </a:t>
                </a:r>
                <a:r>
                  <a:rPr lang="pt-PT" dirty="0" err="1"/>
                  <a:t>random</a:t>
                </a:r>
                <a:r>
                  <a:rPr lang="pt-PT" dirty="0"/>
                  <a:t> </a:t>
                </a:r>
                <a:r>
                  <a:rPr lang="pt-PT" dirty="0" err="1"/>
                  <a:t>walk</a:t>
                </a:r>
                <a:r>
                  <a:rPr lang="pt-PT" dirty="0"/>
                  <a:t> no espaço de fases com probabilidade proporcional ao inverso da densidade de estados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pt-PT" dirty="0"/>
                  <a:t>, um histograma plano é gerado.</a:t>
                </a:r>
              </a:p>
              <a:p>
                <a:pPr marL="0" indent="0" algn="just">
                  <a:buNone/>
                </a:pPr>
                <a:r>
                  <a:rPr lang="pt-PT" dirty="0"/>
                  <a:t>A partir deste histograma conseguimos estimar a densidade de estados.</a:t>
                </a:r>
              </a:p>
              <a:p>
                <a:pPr marL="0" indent="0" algn="just">
                  <a:buNone/>
                </a:pPr>
                <a:r>
                  <a:rPr lang="pt-PT" dirty="0"/>
                  <a:t>A estimativa é melhorada a cada passo da </a:t>
                </a:r>
                <a:r>
                  <a:rPr lang="pt-PT" dirty="0" err="1"/>
                  <a:t>random</a:t>
                </a:r>
                <a:r>
                  <a:rPr lang="pt-PT" dirty="0"/>
                  <a:t> </a:t>
                </a:r>
                <a:r>
                  <a:rPr lang="pt-PT" dirty="0" err="1"/>
                  <a:t>walk</a:t>
                </a:r>
                <a:r>
                  <a:rPr lang="pt-PT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F5EF7-07EC-DC4A-8794-88C213DD5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08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0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6F2C-572E-174B-85CD-11E74ECF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Método de Wang-Landau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DC93-DEA3-264A-A704-5DD9D5AC2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PT" sz="2400" dirty="0"/>
                  <a:t>Começamos uma </a:t>
                </a:r>
                <a:r>
                  <a:rPr lang="pt-PT" sz="2400" dirty="0" err="1"/>
                  <a:t>random</a:t>
                </a:r>
                <a:r>
                  <a:rPr lang="pt-PT" sz="2400" dirty="0"/>
                  <a:t> </a:t>
                </a:r>
                <a:r>
                  <a:rPr lang="pt-PT" sz="2400" dirty="0" err="1"/>
                  <a:t>walk</a:t>
                </a:r>
                <a:r>
                  <a:rPr lang="pt-PT" sz="2400" dirty="0"/>
                  <a:t> com uma configuração aleatória, virando spins aleatoriamente da configuração atual.</a:t>
                </a:r>
              </a:p>
              <a:p>
                <a:pPr marL="0" indent="0" algn="just">
                  <a:buNone/>
                </a:pPr>
                <a:r>
                  <a:rPr lang="pt-PT" sz="2400" dirty="0"/>
                  <a:t>A aceitação desta nova configuração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2400" dirty="0"/>
                  <a:t>, é dada pelo rácio entre a densidade de estados no ponto atual e no novo.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PT" sz="240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sz="2400" dirty="0"/>
              </a:p>
              <a:p>
                <a:pPr marL="0" indent="0" algn="just">
                  <a:buNone/>
                </a:pPr>
                <a:r>
                  <a:rPr lang="pt-PT" sz="2400" dirty="0"/>
                  <a:t>Começamos com uma estimativa da densidade de estados igual a 1, que vai sendo atualizada durante cada passo da </a:t>
                </a:r>
                <a:r>
                  <a:rPr lang="pt-PT" sz="2400" dirty="0" err="1"/>
                  <a:t>random</a:t>
                </a:r>
                <a:r>
                  <a:rPr lang="pt-PT" sz="2400" dirty="0"/>
                  <a:t> </a:t>
                </a:r>
                <a:r>
                  <a:rPr lang="pt-PT" sz="2400" dirty="0" err="1"/>
                  <a:t>walk</a:t>
                </a:r>
                <a:r>
                  <a:rPr lang="pt-PT" sz="2400" dirty="0"/>
                  <a:t>, multiplicando o valor da densidade de estados pelo fator de modificação,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PT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pt-PT" sz="2400" dirty="0"/>
                  <a:t>Contruímos também um histograma que conta quantas vezes visitamos cada estado, e só paramos a simulação quando todos os estados forem visitados igualmente. Depois diminuímos o valor de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PT" sz="2400" dirty="0"/>
                  <a:t> segundo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PT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DC93-DEA3-264A-A704-5DD9D5AC2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844" b="-29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8E959CB-F841-214C-850B-2DC024E0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46" t="11010" r="8227" b="5575"/>
          <a:stretch/>
        </p:blipFill>
        <p:spPr>
          <a:xfrm>
            <a:off x="1311165" y="1395139"/>
            <a:ext cx="9569670" cy="54628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3014-5E55-564B-AE90-48AAB92C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Rede 2x2 - Validação</a:t>
            </a:r>
          </a:p>
        </p:txBody>
      </p:sp>
    </p:spTree>
    <p:extLst>
      <p:ext uri="{BB962C8B-B14F-4D97-AF65-F5344CB8AC3E}">
        <p14:creationId xmlns:p14="http://schemas.microsoft.com/office/powerpoint/2010/main" val="32947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6D2D-BACB-F841-B44F-A1106E55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Rede 32x32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F4031C-2C17-1B4D-9025-17C0E0F9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268" y="1177351"/>
            <a:ext cx="7155464" cy="5366598"/>
          </a:xfrm>
        </p:spPr>
      </p:pic>
    </p:spTree>
    <p:extLst>
      <p:ext uri="{BB962C8B-B14F-4D97-AF65-F5344CB8AC3E}">
        <p14:creationId xmlns:p14="http://schemas.microsoft.com/office/powerpoint/2010/main" val="28989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701</Words>
  <Application>Microsoft Macintosh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Transições de Fase no Modelo de Ising 2D </vt:lpstr>
      <vt:lpstr>Modelo de Ising</vt:lpstr>
      <vt:lpstr>Modelo de Ising</vt:lpstr>
      <vt:lpstr>Densidade de Estados Conjunta</vt:lpstr>
      <vt:lpstr>Termodinamica da Densidade de Estados</vt:lpstr>
      <vt:lpstr>Método de Wang-Landau</vt:lpstr>
      <vt:lpstr>Método de Wang-Landau</vt:lpstr>
      <vt:lpstr>Rede 2x2 - Validação</vt:lpstr>
      <vt:lpstr>Rede 32x32</vt:lpstr>
      <vt:lpstr>Rede 32x32</vt:lpstr>
      <vt:lpstr>Expoentes Críticos</vt:lpstr>
      <vt:lpstr>Resultados</vt:lpstr>
      <vt:lpstr>Estimação Tc Rede Infinita</vt:lpstr>
      <vt:lpstr>Estimação Tc Rede Infinita</vt:lpstr>
      <vt:lpstr>Transições de Fase no Modelo de Ising 2D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Transições de Fase no Modelo de Ising 2D </dc:title>
  <dc:creator>João Inácio</dc:creator>
  <cp:lastModifiedBy>João Inácio</cp:lastModifiedBy>
  <cp:revision>26</cp:revision>
  <dcterms:created xsi:type="dcterms:W3CDTF">2021-07-01T17:35:05Z</dcterms:created>
  <dcterms:modified xsi:type="dcterms:W3CDTF">2021-07-01T19:08:19Z</dcterms:modified>
</cp:coreProperties>
</file>