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62" r:id="rId3"/>
    <p:sldId id="263" r:id="rId4"/>
    <p:sldId id="257" r:id="rId5"/>
    <p:sldId id="264" r:id="rId6"/>
    <p:sldId id="265" r:id="rId7"/>
    <p:sldId id="266" r:id="rId8"/>
    <p:sldId id="267" r:id="rId9"/>
    <p:sldId id="258" r:id="rId10"/>
    <p:sldId id="260" r:id="rId11"/>
    <p:sldId id="259" r:id="rId12"/>
    <p:sldId id="271" r:id="rId13"/>
    <p:sldId id="272" r:id="rId14"/>
    <p:sldId id="269" r:id="rId15"/>
    <p:sldId id="270" r:id="rId16"/>
    <p:sldId id="273" r:id="rId17"/>
    <p:sldId id="2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C3A9B2-8B66-42DA-AB6B-2453E5530EC4}" v="2" dt="2020-08-28T18:32:39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0689" autoAdjust="0"/>
  </p:normalViewPr>
  <p:slideViewPr>
    <p:cSldViewPr snapToGrid="0">
      <p:cViewPr varScale="1">
        <p:scale>
          <a:sx n="114" d="100"/>
          <a:sy n="114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" userId="76de0196-9d6b-43b9-8cda-215784dc4f19" providerId="ADAL" clId="{4BCFC0DD-1142-4089-904B-F4B4C7E53002}"/>
    <pc:docChg chg="modSld sldOrd">
      <pc:chgData name="João" userId="76de0196-9d6b-43b9-8cda-215784dc4f19" providerId="ADAL" clId="{4BCFC0DD-1142-4089-904B-F4B4C7E53002}" dt="2020-07-27T09:42:49.295" v="3"/>
      <pc:docMkLst>
        <pc:docMk/>
      </pc:docMkLst>
      <pc:sldChg chg="ord">
        <pc:chgData name="João" userId="76de0196-9d6b-43b9-8cda-215784dc4f19" providerId="ADAL" clId="{4BCFC0DD-1142-4089-904B-F4B4C7E53002}" dt="2020-07-26T20:03:03.383" v="1"/>
        <pc:sldMkLst>
          <pc:docMk/>
          <pc:sldMk cId="3030140061" sldId="272"/>
        </pc:sldMkLst>
      </pc:sldChg>
      <pc:sldChg chg="ord">
        <pc:chgData name="João" userId="76de0196-9d6b-43b9-8cda-215784dc4f19" providerId="ADAL" clId="{4BCFC0DD-1142-4089-904B-F4B4C7E53002}" dt="2020-07-27T09:42:49.295" v="3"/>
        <pc:sldMkLst>
          <pc:docMk/>
          <pc:sldMk cId="205613019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B2FB-CCB2-4808-BABC-14D6473A8B7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E7B2B-45CA-47A9-B91C-72D52EE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1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 = - \sum_{</a:t>
            </a:r>
            <a:r>
              <a:rPr lang="en-US" dirty="0" err="1"/>
              <a:t>i</a:t>
            </a:r>
            <a:r>
              <a:rPr lang="en-US" dirty="0"/>
              <a:t> \ne j}\frac{1}{2}J\hat{S}_</a:t>
            </a:r>
            <a:r>
              <a:rPr lang="en-US" dirty="0" err="1"/>
              <a:t>i</a:t>
            </a:r>
            <a:r>
              <a:rPr lang="en-US" dirty="0"/>
              <a:t> \</a:t>
            </a:r>
            <a:r>
              <a:rPr lang="en-US" dirty="0" err="1"/>
              <a:t>cdot</a:t>
            </a:r>
            <a:r>
              <a:rPr lang="en-US" dirty="0"/>
              <a:t> \hat{S}_j</a:t>
            </a:r>
          </a:p>
          <a:p>
            <a:r>
              <a:rPr lang="en-US" dirty="0"/>
              <a:t>Z = \sum_{\eta}e^{-\frac{E_{\eta}}{</a:t>
            </a:r>
            <a:r>
              <a:rPr lang="en-US" dirty="0" err="1"/>
              <a:t>k_B</a:t>
            </a:r>
            <a:r>
              <a:rPr lang="en-US" dirty="0"/>
              <a:t> T}}</a:t>
            </a:r>
          </a:p>
          <a:p>
            <a:r>
              <a:rPr lang="en-US" dirty="0"/>
              <a:t>&lt;M&gt; = \frac{\sum_{\eta} M_\eta e^{-\frac{E_{\eta}}{</a:t>
            </a:r>
            <a:r>
              <a:rPr lang="en-US" dirty="0" err="1"/>
              <a:t>k_B</a:t>
            </a:r>
            <a:r>
              <a:rPr lang="en-US" dirty="0"/>
              <a:t> T}}}{Z}</a:t>
            </a:r>
          </a:p>
          <a:p>
            <a:r>
              <a:rPr lang="en-US" dirty="0"/>
              <a:t>F(M,T) = -</a:t>
            </a:r>
            <a:r>
              <a:rPr lang="en-US" dirty="0" err="1"/>
              <a:t>k_B</a:t>
            </a:r>
            <a:r>
              <a:rPr lang="en-US" dirty="0"/>
              <a:t> T </a:t>
            </a:r>
            <a:r>
              <a:rPr lang="en-US" dirty="0" err="1"/>
              <a:t>logZ</a:t>
            </a:r>
            <a:r>
              <a:rPr lang="en-US" dirty="0"/>
              <a:t>(M,T)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E7B2B-45CA-47A9-B91C-72D52EE53B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2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EE7B-4873-4FCC-9C4A-11F5A324D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A4AF1-46D7-4A4D-B047-C678332F9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6F59-6BA2-4603-BFA8-488B0647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673C-27B8-40C3-909A-96322B1DB7B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1512E-AA04-4A2D-8DB0-5EF45202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FF59-FA3C-4615-9506-1F0BD611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E6E5-14C9-44E8-9ED8-B9E3A5D0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24D74-0527-4167-8FD7-AB69DC235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9F45-4EF3-4053-B5E5-AB35F817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673C-27B8-40C3-909A-96322B1DB7B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C80C-161E-46F8-A1E1-79D9816A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4779-C29A-4CDF-ABE1-800226F9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2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75327-3560-433A-99A5-746D6957B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D08B9-BCB4-4D78-878A-690ED207E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66E8-CDBB-4020-AD6A-0644FDDF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673C-27B8-40C3-909A-96322B1DB7B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F4C2B-CB4E-42E1-A69C-B780FB56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3C4D0-E38F-403F-A7FD-56AE0132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9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0FFA-7D95-4123-83E2-DA0E8230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7F6B-2E0D-4522-B2BA-4658F8E4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FD75B-D981-41FD-9AED-F1F7979E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673C-27B8-40C3-909A-96322B1DB7B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EE9AF-9EF8-4E12-9F87-258B7D17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1E3B-F2FD-4FF5-82C0-D3ED185E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1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D7A1-E3B2-439A-8681-D2231D05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968A9-7824-4491-B377-BB50427CF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4DAE8-BCF8-4F79-9E5D-B96EAF74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673C-27B8-40C3-909A-96322B1DB7B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0259F-FAC6-49EB-A3CE-A4A8FFA0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A6D58-7775-4B80-A521-FDEA4BAE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5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7EEC-BC16-4779-80B6-8A8570D3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5B83-8A33-410A-9CDD-88326A59B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ED82A-BEEE-4C25-9D1E-14D431F6B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CF956-5889-418E-988E-1FB12EF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673C-27B8-40C3-909A-96322B1DB7B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491DB-F131-4A75-AADE-9125D17A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6929E-10CF-4817-983D-2EDD915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2C8A-D9B0-4588-AF41-9359CFEF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FD038-1FA5-4658-B69B-C394C118D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F617F-E9A7-4591-B434-821F8429F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F1187-2D92-4305-BBB4-6F67120B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FD488-A1A6-4A5B-B3B3-67F185137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F35B0-D737-4AC7-99C0-31950CBB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673C-27B8-40C3-909A-96322B1DB7B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239DE-7D18-4FD0-B960-0AF547B7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B4E89-9C08-4F5E-8819-6C0133FC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7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D84B-3493-4694-98A8-F3E75822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22D5C-9878-46F5-80EB-EBCCB283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673C-27B8-40C3-909A-96322B1DB7B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6CD5A-A693-40F1-BF34-C747703F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CED66-DDD7-4CBE-98ED-9D520B48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4A1C3-FF17-4FCE-9367-D045C444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673C-27B8-40C3-909A-96322B1DB7B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169D5-6F1C-4298-B881-AB59EA58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15937-6EFA-4FF3-8A74-66027076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6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69C0-91A0-4C5A-9310-4EE65E34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93C2-46E6-47EB-87B7-53F566AC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6803D-135B-45F9-94EB-0178D64B3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1F0B2-0105-4FA7-914A-0119F167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673C-27B8-40C3-909A-96322B1DB7B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14D21-C0AD-4096-8DFE-62EB6F3D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C58C8-FECD-45D5-91FE-C18CCADC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8D17-048F-4060-B954-26E1CD96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C3129-3842-43B0-BACE-10DB5CDFD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EE494-2425-46D5-A13B-B96071E16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AC238-F8F4-4161-8C69-93A66CF8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673C-27B8-40C3-909A-96322B1DB7B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D5A57-99B4-4BF1-A1DA-BCA331DD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C3962-104A-44A4-91C9-5C7BA8D6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9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2DDCC-61AF-4CED-A8D7-2D845178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CFA9E-26C2-41D2-9609-476C4C03E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0AA98-51E3-4FA0-8CD4-5F49F7CBC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D673C-27B8-40C3-909A-96322B1DB7B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EF6D2-04C3-4665-AA10-D54BEF1C6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7F6B-7A86-45BD-ABC0-2B37553A0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8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E062-296C-4BEC-B144-315AA8111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Reunião modelos Ising/Heisenberg e métodos JDOS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56131-48BD-453B-8748-74C44DFFA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18/11/2019</a:t>
            </a:r>
          </a:p>
        </p:txBody>
      </p:sp>
    </p:spTree>
    <p:extLst>
      <p:ext uri="{BB962C8B-B14F-4D97-AF65-F5344CB8AC3E}">
        <p14:creationId xmlns:p14="http://schemas.microsoft.com/office/powerpoint/2010/main" val="333092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CD69-7137-4575-A762-586EA0E3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 sampling 2x2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2FB8-8D70-450E-B2F9-0CD19533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745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a system with just 16 configurations, over 1E4 samples need to be taken for a good JDOS</a:t>
            </a:r>
          </a:p>
          <a:p>
            <a:r>
              <a:rPr lang="en-US" dirty="0"/>
              <a:t>Slow energy calculations (global versus local updates)</a:t>
            </a:r>
          </a:p>
          <a:p>
            <a:r>
              <a:rPr lang="en-US" dirty="0"/>
              <a:t>Sampling is biased in magnetization</a:t>
            </a:r>
          </a:p>
          <a:p>
            <a:pPr lvl="1"/>
            <a:r>
              <a:rPr lang="en-US" dirty="0"/>
              <a:t>For larger systems, this type of sampling will not “see” high magnetization states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E23027F-2B3D-4FF1-952E-63D1AB8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912800"/>
              </p:ext>
            </p:extLst>
          </p:nvPr>
        </p:nvGraphicFramePr>
        <p:xfrm>
          <a:off x="5252356" y="365125"/>
          <a:ext cx="6656616" cy="3035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74">
                  <a:extLst>
                    <a:ext uri="{9D8B030D-6E8A-4147-A177-3AD203B41FA5}">
                      <a16:colId xmlns:a16="http://schemas.microsoft.com/office/drawing/2014/main" val="1009521705"/>
                    </a:ext>
                  </a:extLst>
                </a:gridCol>
                <a:gridCol w="1090499">
                  <a:extLst>
                    <a:ext uri="{9D8B030D-6E8A-4147-A177-3AD203B41FA5}">
                      <a16:colId xmlns:a16="http://schemas.microsoft.com/office/drawing/2014/main" val="4243207571"/>
                    </a:ext>
                  </a:extLst>
                </a:gridCol>
                <a:gridCol w="1449514">
                  <a:extLst>
                    <a:ext uri="{9D8B030D-6E8A-4147-A177-3AD203B41FA5}">
                      <a16:colId xmlns:a16="http://schemas.microsoft.com/office/drawing/2014/main" val="1741576646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1979341333"/>
                    </a:ext>
                  </a:extLst>
                </a:gridCol>
                <a:gridCol w="1404258">
                  <a:extLst>
                    <a:ext uri="{9D8B030D-6E8A-4147-A177-3AD203B41FA5}">
                      <a16:colId xmlns:a16="http://schemas.microsoft.com/office/drawing/2014/main" val="3612370800"/>
                    </a:ext>
                  </a:extLst>
                </a:gridCol>
              </a:tblGrid>
              <a:tr h="577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Ω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exact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Ω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1E4 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Ω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1E5 samples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783305"/>
                  </a:ext>
                </a:extLst>
              </a:tr>
              <a:tr h="416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563965"/>
                  </a:ext>
                </a:extLst>
              </a:tr>
              <a:tr h="416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582664"/>
                  </a:ext>
                </a:extLst>
              </a:tr>
              <a:tr h="35063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343725"/>
                  </a:ext>
                </a:extLst>
              </a:tr>
              <a:tr h="330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899956"/>
                  </a:ext>
                </a:extLst>
              </a:tr>
              <a:tr h="416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473302"/>
                  </a:ext>
                </a:extLst>
              </a:tr>
              <a:tr h="416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53719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15EA2CA-F15E-436C-8764-72972F9C8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255" y="3429000"/>
            <a:ext cx="4462818" cy="334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EC721-52ED-45EF-A04A-F11C45D9E0DD}"/>
              </a:ext>
            </a:extLst>
          </p:cNvPr>
          <p:cNvSpPr txBox="1"/>
          <p:nvPr/>
        </p:nvSpPr>
        <p:spPr>
          <a:xfrm>
            <a:off x="8915401" y="381662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1E5 samples</a:t>
            </a:r>
          </a:p>
        </p:txBody>
      </p:sp>
    </p:spTree>
    <p:extLst>
      <p:ext uri="{BB962C8B-B14F-4D97-AF65-F5344CB8AC3E}">
        <p14:creationId xmlns:p14="http://schemas.microsoft.com/office/powerpoint/2010/main" val="178675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5EF0-3FEB-4EE6-9405-2B93CDCC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 for a 2D 16x16 Ising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C0BBD-A4B3-4338-B238-921386FA6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6007" cy="4351338"/>
          </a:xfrm>
        </p:spPr>
        <p:txBody>
          <a:bodyPr/>
          <a:lstStyle/>
          <a:p>
            <a:r>
              <a:rPr lang="en-US" dirty="0"/>
              <a:t>1E5 random samples for this system do not observe magnetizations above 30%</a:t>
            </a:r>
          </a:p>
          <a:p>
            <a:r>
              <a:rPr lang="en-US" dirty="0"/>
              <a:t>A JDOS taken from this sampling would be horrible!</a:t>
            </a:r>
          </a:p>
          <a:p>
            <a:r>
              <a:rPr lang="en-US" dirty="0"/>
              <a:t>Possible methods to go around this problem</a:t>
            </a:r>
          </a:p>
          <a:p>
            <a:pPr lvl="1"/>
            <a:r>
              <a:rPr lang="en-US" dirty="0"/>
              <a:t>Wang-Landau</a:t>
            </a:r>
          </a:p>
          <a:p>
            <a:pPr lvl="1"/>
            <a:r>
              <a:rPr lang="en-US" dirty="0"/>
              <a:t>Pleimling</a:t>
            </a:r>
          </a:p>
          <a:p>
            <a:pPr lvl="1"/>
            <a:r>
              <a:rPr lang="en-US" dirty="0"/>
              <a:t>Random Path Sampling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8922E-6CDD-4A69-9D40-A14B9A70F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07" y="1950294"/>
            <a:ext cx="5470500" cy="41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B9F7-32E4-4104-A050-23AA7F21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Wang-Landau </a:t>
            </a:r>
            <a:r>
              <a:rPr lang="pt-PT" dirty="0" err="1"/>
              <a:t>method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BEF13-A1B4-4371-8007-F7F2634D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1528506"/>
            <a:ext cx="8839200" cy="1746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7DD943-D2E4-4F7E-A7A3-0643E4166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7" y="3434808"/>
            <a:ext cx="68675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0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8DC9-22BE-43A2-9CE8-CD160C4D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Pleimling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C7FE4-2223-487D-B490-3FA674158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346" y="2116183"/>
            <a:ext cx="6250490" cy="4078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7BF4EA-9C01-4113-8283-AB75B60E6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21" y="2804159"/>
            <a:ext cx="5223089" cy="245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4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E7AA-8C46-416E-8F72-758D0794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21"/>
            <a:ext cx="10515600" cy="1325563"/>
          </a:xfrm>
        </p:spPr>
        <p:txBody>
          <a:bodyPr/>
          <a:lstStyle/>
          <a:p>
            <a:r>
              <a:rPr lang="en-US" dirty="0"/>
              <a:t>Random Path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7482-C301-4D24-80D2-14F466B6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6"/>
            <a:ext cx="10515600" cy="52644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method [1] forces a flat-magnetization sampling histogram by sweeping magnetization states from total +1 to -1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Energy calculations are local (fast)</a:t>
            </a:r>
          </a:p>
          <a:p>
            <a:r>
              <a:rPr lang="en-US" dirty="0"/>
              <a:t>Embarrassingly parallel (each sweep is independent) – not a random walk!</a:t>
            </a:r>
          </a:p>
          <a:p>
            <a:r>
              <a:rPr lang="en-US" dirty="0"/>
              <a:t>Not as fast as Wang-Landau, but much easier implementation, generalization and parallelization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6D471-296F-4EC3-852E-1B6F1E75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38"/>
            <a:ext cx="2743200" cy="365125"/>
          </a:xfrm>
        </p:spPr>
        <p:txBody>
          <a:bodyPr/>
          <a:lstStyle/>
          <a:p>
            <a:fld id="{B3454320-4EE8-4A39-B30E-FBE85C22F1A8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07A7D-5EB4-408A-BF82-473F8FAB4DBF}"/>
              </a:ext>
            </a:extLst>
          </p:cNvPr>
          <p:cNvSpPr/>
          <p:nvPr/>
        </p:nvSpPr>
        <p:spPr>
          <a:xfrm>
            <a:off x="164122" y="6416638"/>
            <a:ext cx="7723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 J. S. Amaral et al., IEEE Trans. Magn. 50 1002204  (2014)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334C1A-6BAE-45AA-A4D2-67CFED6B8A4E}"/>
              </a:ext>
            </a:extLst>
          </p:cNvPr>
          <p:cNvGrpSpPr/>
          <p:nvPr/>
        </p:nvGrpSpPr>
        <p:grpSpPr>
          <a:xfrm>
            <a:off x="1172939" y="2624311"/>
            <a:ext cx="304800" cy="457200"/>
            <a:chOff x="1905000" y="1524000"/>
            <a:chExt cx="533400" cy="914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B333D9-B692-45F4-BA14-5D48F18037AE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8BC493-C4E9-4DE2-AE9D-9AFF3775D65F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7E6A50E-EE2D-463F-BA0D-C6F5B5EF4E5F}"/>
              </a:ext>
            </a:extLst>
          </p:cNvPr>
          <p:cNvGrpSpPr/>
          <p:nvPr/>
        </p:nvGrpSpPr>
        <p:grpSpPr>
          <a:xfrm>
            <a:off x="1172939" y="3081511"/>
            <a:ext cx="304800" cy="457200"/>
            <a:chOff x="1905000" y="1524000"/>
            <a:chExt cx="533400" cy="9144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3426A4-C293-4A58-9D9E-384A9D0BB1CE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A4AF1E2-4946-45D0-8F64-6C2CCE1C8BD0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FB6397-7DE2-494A-A846-991374AD22F1}"/>
              </a:ext>
            </a:extLst>
          </p:cNvPr>
          <p:cNvGrpSpPr/>
          <p:nvPr/>
        </p:nvGrpSpPr>
        <p:grpSpPr>
          <a:xfrm>
            <a:off x="1172939" y="3538711"/>
            <a:ext cx="304800" cy="457200"/>
            <a:chOff x="1905000" y="1524000"/>
            <a:chExt cx="533400" cy="914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7B240A-3550-4BA2-A636-DCDC22CB4B44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D0EF111-5703-418D-99F5-53A10081C2F1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AA0FFD-0DFC-48C0-B9BF-3F4B6D01E900}"/>
              </a:ext>
            </a:extLst>
          </p:cNvPr>
          <p:cNvGrpSpPr/>
          <p:nvPr/>
        </p:nvGrpSpPr>
        <p:grpSpPr>
          <a:xfrm>
            <a:off x="1477739" y="2624311"/>
            <a:ext cx="304800" cy="457200"/>
            <a:chOff x="1905000" y="1524000"/>
            <a:chExt cx="533400" cy="914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B0712B-47B4-4B2D-9255-3E1A0C2A887E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7A4B348-0E01-4FE9-8127-8FFC1DEF4070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8290C8-BBB2-4C6D-B4FD-9460D1F0E652}"/>
              </a:ext>
            </a:extLst>
          </p:cNvPr>
          <p:cNvGrpSpPr/>
          <p:nvPr/>
        </p:nvGrpSpPr>
        <p:grpSpPr>
          <a:xfrm>
            <a:off x="1477739" y="3081511"/>
            <a:ext cx="304800" cy="457200"/>
            <a:chOff x="1905000" y="1524000"/>
            <a:chExt cx="533400" cy="914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54FA44-5EA9-4E72-8260-3ECE2A116466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7A7EA49-A821-4763-831B-B626C52D4200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6ADBA2-D7E1-4FDA-A2AA-2891F7BD0BA3}"/>
              </a:ext>
            </a:extLst>
          </p:cNvPr>
          <p:cNvGrpSpPr/>
          <p:nvPr/>
        </p:nvGrpSpPr>
        <p:grpSpPr>
          <a:xfrm>
            <a:off x="1477739" y="3538711"/>
            <a:ext cx="304800" cy="457200"/>
            <a:chOff x="1905000" y="1524000"/>
            <a:chExt cx="533400" cy="914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EBE488-BAB9-4278-B494-C3F57949B8DB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1A9A999-D57A-4981-A113-5F585DB7265F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CC8482-536A-4921-8BFC-50AC456CD95A}"/>
              </a:ext>
            </a:extLst>
          </p:cNvPr>
          <p:cNvGrpSpPr/>
          <p:nvPr/>
        </p:nvGrpSpPr>
        <p:grpSpPr>
          <a:xfrm>
            <a:off x="1782539" y="2624311"/>
            <a:ext cx="304800" cy="457200"/>
            <a:chOff x="1905000" y="1524000"/>
            <a:chExt cx="533400" cy="9144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F5BA74-4F8C-4C36-AB95-B3EFE4417CB6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8CDD03-5BF8-4D08-A4F3-F8D77F99276C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4E735A-AED4-49C7-857E-37166E6E24EE}"/>
              </a:ext>
            </a:extLst>
          </p:cNvPr>
          <p:cNvGrpSpPr/>
          <p:nvPr/>
        </p:nvGrpSpPr>
        <p:grpSpPr>
          <a:xfrm>
            <a:off x="1782539" y="3081511"/>
            <a:ext cx="304800" cy="457200"/>
            <a:chOff x="1905000" y="1524000"/>
            <a:chExt cx="533400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7514FF-9122-4ABC-974F-EF23523B846B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06E275-3E2E-4AC3-BE25-193F6F7B9E0C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4D4630-27DA-4A47-9CA2-D56B046AEF02}"/>
              </a:ext>
            </a:extLst>
          </p:cNvPr>
          <p:cNvGrpSpPr/>
          <p:nvPr/>
        </p:nvGrpSpPr>
        <p:grpSpPr>
          <a:xfrm>
            <a:off x="1782539" y="3538711"/>
            <a:ext cx="304800" cy="457200"/>
            <a:chOff x="1905000" y="1524000"/>
            <a:chExt cx="533400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2C8EC7-9C72-4A00-8ED6-AD3CCE66E9CD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FA9E2A6-FE94-48EE-B4C2-016040EE1531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567C75-329A-4637-8F96-DA07A2EE3D24}"/>
              </a:ext>
            </a:extLst>
          </p:cNvPr>
          <p:cNvCxnSpPr>
            <a:cxnSpLocks/>
          </p:cNvCxnSpPr>
          <p:nvPr/>
        </p:nvCxnSpPr>
        <p:spPr>
          <a:xfrm>
            <a:off x="2433270" y="3345959"/>
            <a:ext cx="17970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591B64-C7BB-4026-A1E3-5DD11B42FA1C}"/>
              </a:ext>
            </a:extLst>
          </p:cNvPr>
          <p:cNvSpPr txBox="1"/>
          <p:nvPr/>
        </p:nvSpPr>
        <p:spPr>
          <a:xfrm>
            <a:off x="3522994" y="1936954"/>
            <a:ext cx="51460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One full RPS sweep (Ising model)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D6622DE-2DC0-44BA-8BFD-8A6C6C8E8419}"/>
              </a:ext>
            </a:extLst>
          </p:cNvPr>
          <p:cNvGrpSpPr/>
          <p:nvPr/>
        </p:nvGrpSpPr>
        <p:grpSpPr>
          <a:xfrm rot="10800000">
            <a:off x="10651967" y="3538712"/>
            <a:ext cx="304800" cy="457200"/>
            <a:chOff x="1905000" y="1524000"/>
            <a:chExt cx="533400" cy="9144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4F1CA67-FCE4-4582-BA79-C3658B9A9E8F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DFC1641-A151-47F9-85F6-20A3CC5F1DE4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257262B-D861-43B4-8E62-A7D203C87AD1}"/>
              </a:ext>
            </a:extLst>
          </p:cNvPr>
          <p:cNvGrpSpPr/>
          <p:nvPr/>
        </p:nvGrpSpPr>
        <p:grpSpPr>
          <a:xfrm rot="10800000">
            <a:off x="10651967" y="3081512"/>
            <a:ext cx="304800" cy="457200"/>
            <a:chOff x="1905000" y="1524000"/>
            <a:chExt cx="533400" cy="914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22486BA-9F0E-42F8-ABC8-6C7BA6E380FD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E59EA0D-D8B4-4CD5-94F6-44CE0C6B711B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CBC4555-4F87-4C7E-B47C-AC2D0DBE6419}"/>
              </a:ext>
            </a:extLst>
          </p:cNvPr>
          <p:cNvGrpSpPr/>
          <p:nvPr/>
        </p:nvGrpSpPr>
        <p:grpSpPr>
          <a:xfrm rot="10800000">
            <a:off x="10651967" y="2624312"/>
            <a:ext cx="304800" cy="457200"/>
            <a:chOff x="1905000" y="1524000"/>
            <a:chExt cx="533400" cy="9144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D3D2837-F919-4CF7-B8AD-806DC59592F5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9BA9140-BFF9-458A-87F3-516C17FF9579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B713A74-A21F-4661-805D-C4E4BA1DA275}"/>
              </a:ext>
            </a:extLst>
          </p:cNvPr>
          <p:cNvGrpSpPr/>
          <p:nvPr/>
        </p:nvGrpSpPr>
        <p:grpSpPr>
          <a:xfrm rot="10800000">
            <a:off x="10347167" y="3538712"/>
            <a:ext cx="304800" cy="457200"/>
            <a:chOff x="1905000" y="1524000"/>
            <a:chExt cx="533400" cy="9144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01A4C0F-95B3-49DF-809B-C5D80D8E3F33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7D41E22-0DA3-4524-917E-FC9E6DA55514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67B819B-687A-4CB2-B301-1330CDC4C5E8}"/>
              </a:ext>
            </a:extLst>
          </p:cNvPr>
          <p:cNvGrpSpPr/>
          <p:nvPr/>
        </p:nvGrpSpPr>
        <p:grpSpPr>
          <a:xfrm rot="10800000">
            <a:off x="10347167" y="3081512"/>
            <a:ext cx="304800" cy="457200"/>
            <a:chOff x="1905000" y="1524000"/>
            <a:chExt cx="533400" cy="9144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1D4E4FA-DC94-4A97-B06E-4822B4C1D0B4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53D2F1-9505-40C4-B5A3-98985B690D6F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C085710-ED64-4ED5-9464-D144494B83E2}"/>
              </a:ext>
            </a:extLst>
          </p:cNvPr>
          <p:cNvGrpSpPr/>
          <p:nvPr/>
        </p:nvGrpSpPr>
        <p:grpSpPr>
          <a:xfrm rot="10800000">
            <a:off x="10347167" y="2624312"/>
            <a:ext cx="304800" cy="457200"/>
            <a:chOff x="1905000" y="1524000"/>
            <a:chExt cx="533400" cy="9144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31B32F-DADD-40BD-A947-9B40D4604A6B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E074B3B-6EE7-440B-8F8A-0930DF9B5C51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57FF3A-9CB6-4D8E-BF75-1908B743E22A}"/>
              </a:ext>
            </a:extLst>
          </p:cNvPr>
          <p:cNvGrpSpPr/>
          <p:nvPr/>
        </p:nvGrpSpPr>
        <p:grpSpPr>
          <a:xfrm rot="10800000">
            <a:off x="10042367" y="3538712"/>
            <a:ext cx="304800" cy="457200"/>
            <a:chOff x="1905000" y="1524000"/>
            <a:chExt cx="533400" cy="9144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AD44EBA-D32C-441F-BA9D-DA36E59BD38A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57A9079-6649-45BC-A7B6-B5C1C1B4FF72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4EB9B0D-E6CB-495E-84B8-B74B63D98BA7}"/>
              </a:ext>
            </a:extLst>
          </p:cNvPr>
          <p:cNvGrpSpPr/>
          <p:nvPr/>
        </p:nvGrpSpPr>
        <p:grpSpPr>
          <a:xfrm rot="10800000">
            <a:off x="10042367" y="3081512"/>
            <a:ext cx="304800" cy="457200"/>
            <a:chOff x="1905000" y="1524000"/>
            <a:chExt cx="533400" cy="9144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CB1849D-1C4D-4F19-9CD2-2A709E416F7E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D2EB9F2-3CED-40B9-9A18-5444A5DFD603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05CB38F-8638-4AEF-B7CF-2F2D0C37A7B4}"/>
              </a:ext>
            </a:extLst>
          </p:cNvPr>
          <p:cNvGrpSpPr/>
          <p:nvPr/>
        </p:nvGrpSpPr>
        <p:grpSpPr>
          <a:xfrm rot="10800000">
            <a:off x="10042367" y="2624312"/>
            <a:ext cx="304800" cy="457200"/>
            <a:chOff x="1905000" y="1524000"/>
            <a:chExt cx="533400" cy="9144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8B324EE-04F4-4668-B353-03D9EEB0DF4A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2F855DD-2114-4F17-A75E-2DC11E693EEB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E3A14960-13AE-4169-98EB-F2EF47998138}"/>
              </a:ext>
            </a:extLst>
          </p:cNvPr>
          <p:cNvSpPr txBox="1"/>
          <p:nvPr/>
        </p:nvSpPr>
        <p:spPr>
          <a:xfrm>
            <a:off x="2392139" y="3521003"/>
            <a:ext cx="181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Flip one random spin:</a:t>
            </a:r>
          </a:p>
          <a:p>
            <a:pPr algn="ctr"/>
            <a:r>
              <a:rPr lang="en-US" sz="1400" dirty="0"/>
              <a:t>Local energy update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A9E7229-3B96-4533-BBA8-797410634EBD}"/>
              </a:ext>
            </a:extLst>
          </p:cNvPr>
          <p:cNvSpPr txBox="1"/>
          <p:nvPr/>
        </p:nvSpPr>
        <p:spPr>
          <a:xfrm>
            <a:off x="623364" y="4144622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-1/2*J*NN*</a:t>
            </a:r>
            <a:r>
              <a:rPr lang="en-US" dirty="0" err="1"/>
              <a:t>N_spin</a:t>
            </a:r>
            <a:endParaRPr lang="en-US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77A8965-5972-4F12-A6B4-8822C2BF45CB}"/>
              </a:ext>
            </a:extLst>
          </p:cNvPr>
          <p:cNvCxnSpPr>
            <a:cxnSpLocks/>
          </p:cNvCxnSpPr>
          <p:nvPr/>
        </p:nvCxnSpPr>
        <p:spPr>
          <a:xfrm flipV="1">
            <a:off x="5447333" y="3329477"/>
            <a:ext cx="2088931" cy="10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92D5E62-A7C5-42BD-8E5B-064D4FFB3470}"/>
              </a:ext>
            </a:extLst>
          </p:cNvPr>
          <p:cNvSpPr txBox="1"/>
          <p:nvPr/>
        </p:nvSpPr>
        <p:spPr>
          <a:xfrm>
            <a:off x="5520587" y="3444145"/>
            <a:ext cx="1763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Flip one random spin (no repetition):</a:t>
            </a:r>
          </a:p>
          <a:p>
            <a:pPr algn="ctr"/>
            <a:r>
              <a:rPr lang="en-US" sz="1400" dirty="0"/>
              <a:t>Local energy update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45EA995-A716-4B68-8D9E-CFA9347FA29D}"/>
              </a:ext>
            </a:extLst>
          </p:cNvPr>
          <p:cNvCxnSpPr>
            <a:cxnSpLocks/>
          </p:cNvCxnSpPr>
          <p:nvPr/>
        </p:nvCxnSpPr>
        <p:spPr>
          <a:xfrm>
            <a:off x="8789392" y="3339961"/>
            <a:ext cx="109818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9629D3D-83B3-4279-8A49-90DC4814FAA4}"/>
              </a:ext>
            </a:extLst>
          </p:cNvPr>
          <p:cNvSpPr txBox="1"/>
          <p:nvPr/>
        </p:nvSpPr>
        <p:spPr>
          <a:xfrm>
            <a:off x="8741844" y="3544389"/>
            <a:ext cx="10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repeat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33C160-3746-4C07-8DC2-17D11616E88E}"/>
              </a:ext>
            </a:extLst>
          </p:cNvPr>
          <p:cNvSpPr txBox="1"/>
          <p:nvPr/>
        </p:nvSpPr>
        <p:spPr>
          <a:xfrm>
            <a:off x="9358870" y="4155543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-1/2*J*NN*</a:t>
            </a:r>
            <a:r>
              <a:rPr lang="en-US" dirty="0" err="1"/>
              <a:t>N_spin</a:t>
            </a:r>
            <a:endParaRPr 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92E73EF-60A8-4A28-B192-81E2D9C1D4D8}"/>
              </a:ext>
            </a:extLst>
          </p:cNvPr>
          <p:cNvGrpSpPr/>
          <p:nvPr/>
        </p:nvGrpSpPr>
        <p:grpSpPr>
          <a:xfrm>
            <a:off x="4398869" y="2669253"/>
            <a:ext cx="304800" cy="457200"/>
            <a:chOff x="1905000" y="1524000"/>
            <a:chExt cx="533400" cy="9144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9E37BEA-94A5-482B-A466-6B0D28E99006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A36EFB90-697C-4880-AE27-8C9CF8DDF17A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8325DD8-5E3E-4438-9083-33DB38D99CE0}"/>
              </a:ext>
            </a:extLst>
          </p:cNvPr>
          <p:cNvGrpSpPr/>
          <p:nvPr/>
        </p:nvGrpSpPr>
        <p:grpSpPr>
          <a:xfrm>
            <a:off x="4398869" y="3126453"/>
            <a:ext cx="304800" cy="457200"/>
            <a:chOff x="1905000" y="1524000"/>
            <a:chExt cx="533400" cy="9144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3DC1BAE-CE1D-47C1-922A-334A02D5CD26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231A01B9-B745-40D5-A62C-B82CAC26859C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D218748-E11A-418B-BBC1-0C9189FED49B}"/>
              </a:ext>
            </a:extLst>
          </p:cNvPr>
          <p:cNvGrpSpPr/>
          <p:nvPr/>
        </p:nvGrpSpPr>
        <p:grpSpPr>
          <a:xfrm>
            <a:off x="4398869" y="3583653"/>
            <a:ext cx="304800" cy="457200"/>
            <a:chOff x="1905000" y="1524000"/>
            <a:chExt cx="533400" cy="9144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8F819D8-8A08-4FEB-84F7-1F0541F54479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73F4E12-8AA7-4003-A5C5-C89163282A27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53BB15C-6FF4-4AAF-8906-4037CC567028}"/>
              </a:ext>
            </a:extLst>
          </p:cNvPr>
          <p:cNvGrpSpPr/>
          <p:nvPr/>
        </p:nvGrpSpPr>
        <p:grpSpPr>
          <a:xfrm>
            <a:off x="4703669" y="2669253"/>
            <a:ext cx="304800" cy="457200"/>
            <a:chOff x="1905000" y="1524000"/>
            <a:chExt cx="533400" cy="91440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CA94F5-DA68-4959-BE56-CB158F625FA6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2B6B105-5CBA-4B32-84D9-EBCC55652D01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ED27E0-AB1C-4C1B-94D6-9A7A9C9FE3FD}"/>
              </a:ext>
            </a:extLst>
          </p:cNvPr>
          <p:cNvGrpSpPr/>
          <p:nvPr/>
        </p:nvGrpSpPr>
        <p:grpSpPr>
          <a:xfrm>
            <a:off x="4703669" y="3126453"/>
            <a:ext cx="304800" cy="457200"/>
            <a:chOff x="1905000" y="1524000"/>
            <a:chExt cx="533400" cy="91440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191B370-5590-4118-A995-DB569474F5C9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D366746-C34D-4891-8201-E2BB059FFAEB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B1E29A2-E93D-492F-873D-73C6392C1258}"/>
              </a:ext>
            </a:extLst>
          </p:cNvPr>
          <p:cNvGrpSpPr/>
          <p:nvPr/>
        </p:nvGrpSpPr>
        <p:grpSpPr>
          <a:xfrm>
            <a:off x="4703669" y="3583653"/>
            <a:ext cx="304800" cy="457200"/>
            <a:chOff x="1905000" y="1524000"/>
            <a:chExt cx="533400" cy="9144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DA6AB8D-B4A8-4365-810B-7336F406F743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D0175E2D-8E54-4E8E-B71B-1A922E728084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CEAA1B4-9BE3-49EC-8F09-6E9D449A973D}"/>
              </a:ext>
            </a:extLst>
          </p:cNvPr>
          <p:cNvGrpSpPr/>
          <p:nvPr/>
        </p:nvGrpSpPr>
        <p:grpSpPr>
          <a:xfrm>
            <a:off x="5008469" y="2669253"/>
            <a:ext cx="304800" cy="457200"/>
            <a:chOff x="1905000" y="1524000"/>
            <a:chExt cx="533400" cy="9144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88BA79E-D18A-459A-9917-9D2C788D9238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C687876-845F-4EB2-8A17-2780AE98D092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17BF8A8-C0EC-4069-BD05-23E87B4E39D7}"/>
              </a:ext>
            </a:extLst>
          </p:cNvPr>
          <p:cNvGrpSpPr/>
          <p:nvPr/>
        </p:nvGrpSpPr>
        <p:grpSpPr>
          <a:xfrm>
            <a:off x="5008469" y="3126453"/>
            <a:ext cx="304800" cy="457200"/>
            <a:chOff x="1905000" y="1524000"/>
            <a:chExt cx="533400" cy="91440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C8DB635-1FAE-4D6D-8D6B-630B66EDBDCC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C2DF90C4-D080-4B6D-97C8-45F4705A68A5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63EA20A-0F58-4138-9925-42A59D685B00}"/>
              </a:ext>
            </a:extLst>
          </p:cNvPr>
          <p:cNvGrpSpPr/>
          <p:nvPr/>
        </p:nvGrpSpPr>
        <p:grpSpPr>
          <a:xfrm>
            <a:off x="7708745" y="3122209"/>
            <a:ext cx="304800" cy="457200"/>
            <a:chOff x="1905000" y="1524000"/>
            <a:chExt cx="533400" cy="91440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5CA073C-4D13-4B88-883E-33AA55ACEF0C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0F0FD503-FA7C-48F2-B535-D942FEECC01C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0D6B9B8-C43C-4BC4-B73D-C975F62C233C}"/>
              </a:ext>
            </a:extLst>
          </p:cNvPr>
          <p:cNvGrpSpPr/>
          <p:nvPr/>
        </p:nvGrpSpPr>
        <p:grpSpPr>
          <a:xfrm>
            <a:off x="7708745" y="3579409"/>
            <a:ext cx="304800" cy="457200"/>
            <a:chOff x="1905000" y="1524000"/>
            <a:chExt cx="533400" cy="9144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5D8AFAD-6B30-4257-B2B1-2BE7243BCEF8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9F3A5D43-14D5-4E9F-B36D-96DE7E051615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95817D4-A5F3-468C-B930-C0E42D462918}"/>
              </a:ext>
            </a:extLst>
          </p:cNvPr>
          <p:cNvGrpSpPr/>
          <p:nvPr/>
        </p:nvGrpSpPr>
        <p:grpSpPr>
          <a:xfrm>
            <a:off x="8013545" y="2665009"/>
            <a:ext cx="304800" cy="457200"/>
            <a:chOff x="1905000" y="1524000"/>
            <a:chExt cx="533400" cy="914400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6D80808-B8E7-470C-A635-E3E96F06E1CC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88C928D-3D03-406C-88BE-9482491F5CA5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CF2A350-DD34-49EC-940F-5FB651C24442}"/>
              </a:ext>
            </a:extLst>
          </p:cNvPr>
          <p:cNvGrpSpPr/>
          <p:nvPr/>
        </p:nvGrpSpPr>
        <p:grpSpPr>
          <a:xfrm>
            <a:off x="8013545" y="3122209"/>
            <a:ext cx="304800" cy="457200"/>
            <a:chOff x="1905000" y="1524000"/>
            <a:chExt cx="533400" cy="91440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087CC2C-3F6A-41B9-AD07-B0F9674F328D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17634CDD-BC65-436A-B859-20D2C73E284E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16948F3-7C5E-4FB3-9C00-934F4FFE33E5}"/>
              </a:ext>
            </a:extLst>
          </p:cNvPr>
          <p:cNvGrpSpPr/>
          <p:nvPr/>
        </p:nvGrpSpPr>
        <p:grpSpPr>
          <a:xfrm>
            <a:off x="8013545" y="3579409"/>
            <a:ext cx="304800" cy="457200"/>
            <a:chOff x="1905000" y="1524000"/>
            <a:chExt cx="533400" cy="914400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71F5C77-DB5D-4DE3-BE25-CC0FDE3D25E3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FC0BD10E-F9A5-4B4D-AE49-CE14D3DADFCD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02F9771-CBE2-49CE-A229-E7114CC9AADB}"/>
              </a:ext>
            </a:extLst>
          </p:cNvPr>
          <p:cNvGrpSpPr/>
          <p:nvPr/>
        </p:nvGrpSpPr>
        <p:grpSpPr>
          <a:xfrm>
            <a:off x="8318345" y="2665009"/>
            <a:ext cx="304800" cy="457200"/>
            <a:chOff x="1905000" y="1524000"/>
            <a:chExt cx="533400" cy="914400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5A608A0-8E98-4F12-B82B-1A21D9ED82B9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5C9BF633-A4B6-4213-84CE-143DFB29E164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B5A15D6-2C28-45C8-AD04-CD0C1E8C41D2}"/>
              </a:ext>
            </a:extLst>
          </p:cNvPr>
          <p:cNvGrpSpPr/>
          <p:nvPr/>
        </p:nvGrpSpPr>
        <p:grpSpPr>
          <a:xfrm>
            <a:off x="8318345" y="3122209"/>
            <a:ext cx="304800" cy="457200"/>
            <a:chOff x="1905000" y="1524000"/>
            <a:chExt cx="533400" cy="9144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CD24333-2CD7-4711-A64A-AA488BBBA0D2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81F96E07-0A46-49E1-A627-1E4F30BF4993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5C6B724-29FA-440F-BAFD-7C5CA874BF05}"/>
              </a:ext>
            </a:extLst>
          </p:cNvPr>
          <p:cNvGrpSpPr/>
          <p:nvPr/>
        </p:nvGrpSpPr>
        <p:grpSpPr>
          <a:xfrm rot="10800000">
            <a:off x="5008469" y="3585803"/>
            <a:ext cx="304800" cy="457200"/>
            <a:chOff x="1905000" y="1524000"/>
            <a:chExt cx="533400" cy="914400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FDC0BB48-3513-4851-9494-AB42B5C6356A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D74AFD08-E4FA-43CC-B9B9-31785932727A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AC93CDC-4383-4DDD-A542-7CEEB6888079}"/>
              </a:ext>
            </a:extLst>
          </p:cNvPr>
          <p:cNvGrpSpPr/>
          <p:nvPr/>
        </p:nvGrpSpPr>
        <p:grpSpPr>
          <a:xfrm rot="10800000">
            <a:off x="7708745" y="2665009"/>
            <a:ext cx="304800" cy="457200"/>
            <a:chOff x="1905000" y="1524000"/>
            <a:chExt cx="533400" cy="91440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ACAACAC6-8B56-4ABA-A3A1-AC062A67FDB8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6DAF58EC-0BDA-4F41-88BF-B97BA45B59CF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4483CCA-6C89-42EE-B9DC-0973BF1E5E54}"/>
              </a:ext>
            </a:extLst>
          </p:cNvPr>
          <p:cNvGrpSpPr/>
          <p:nvPr/>
        </p:nvGrpSpPr>
        <p:grpSpPr>
          <a:xfrm rot="10800000">
            <a:off x="8323668" y="3579288"/>
            <a:ext cx="304800" cy="457200"/>
            <a:chOff x="1905000" y="1524000"/>
            <a:chExt cx="533400" cy="914400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92CF526-A914-4476-9630-3CBD94DA2327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27366DF9-DCE4-4799-B1A7-FCFF4DEFB00E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086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B687-60CD-4F37-8C89-F6492C6D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Path</a:t>
            </a:r>
            <a:r>
              <a:rPr lang="pt-PT" dirty="0"/>
              <a:t> </a:t>
            </a:r>
            <a:r>
              <a:rPr lang="pt-PT" dirty="0" err="1"/>
              <a:t>Sampling</a:t>
            </a:r>
            <a:r>
              <a:rPr lang="pt-PT" dirty="0"/>
              <a:t>: </a:t>
            </a:r>
            <a:r>
              <a:rPr lang="pt-PT" dirty="0" err="1"/>
              <a:t>Validation</a:t>
            </a:r>
            <a:r>
              <a:rPr lang="pt-PT" dirty="0"/>
              <a:t> [1]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3894A-59AB-4E04-B13F-D3442BB5B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9" y="1793965"/>
            <a:ext cx="5852372" cy="4610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DF2F00-C7AF-43E5-A23E-03FBFAAD8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344" y="1793965"/>
            <a:ext cx="5522487" cy="4397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C9A65E-5DF3-4F97-8649-400EBF17CDD9}"/>
              </a:ext>
            </a:extLst>
          </p:cNvPr>
          <p:cNvSpPr/>
          <p:nvPr/>
        </p:nvSpPr>
        <p:spPr>
          <a:xfrm>
            <a:off x="164122" y="6416638"/>
            <a:ext cx="7723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 J. S. Amaral et al., IEEE Trans. Magn. 50 1002204  (2014) </a:t>
            </a:r>
          </a:p>
        </p:txBody>
      </p:sp>
    </p:spTree>
    <p:extLst>
      <p:ext uri="{BB962C8B-B14F-4D97-AF65-F5344CB8AC3E}">
        <p14:creationId xmlns:p14="http://schemas.microsoft.com/office/powerpoint/2010/main" val="303676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5D5-6384-4DFF-B619-E619500E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Open </a:t>
            </a:r>
            <a:r>
              <a:rPr lang="pt-PT" dirty="0" err="1"/>
              <a:t>questions</a:t>
            </a:r>
            <a:r>
              <a:rPr lang="pt-PT" dirty="0"/>
              <a:t> / </a:t>
            </a:r>
            <a:r>
              <a:rPr lang="pt-PT" dirty="0" err="1"/>
              <a:t>ongoing</a:t>
            </a:r>
            <a:r>
              <a:rPr lang="pt-PT" dirty="0"/>
              <a:t>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EDE6-A5F9-4F5E-B2E1-BC553124E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JDOS for Heisenberg model</a:t>
            </a:r>
          </a:p>
          <a:p>
            <a:r>
              <a:rPr lang="en-US" dirty="0"/>
              <a:t>Improve the convergence speed of the RPS method</a:t>
            </a:r>
          </a:p>
          <a:p>
            <a:r>
              <a:rPr lang="en-US" dirty="0"/>
              <a:t>Expand JDOS estimates to several lattice types</a:t>
            </a:r>
          </a:p>
          <a:p>
            <a:r>
              <a:rPr lang="en-US" dirty="0"/>
              <a:t>Beyond nearest-neighbor interactions</a:t>
            </a:r>
          </a:p>
          <a:p>
            <a:r>
              <a:rPr lang="en-US" dirty="0"/>
              <a:t>Application to real materials</a:t>
            </a:r>
          </a:p>
          <a:p>
            <a:pPr lvl="1"/>
            <a:r>
              <a:rPr lang="en-US" dirty="0"/>
              <a:t>DFT -&gt; J values</a:t>
            </a:r>
          </a:p>
          <a:p>
            <a:pPr lvl="1"/>
            <a:r>
              <a:rPr lang="en-US" dirty="0"/>
              <a:t>MC -&gt; thermodynamic properties</a:t>
            </a:r>
          </a:p>
        </p:txBody>
      </p:sp>
    </p:spTree>
    <p:extLst>
      <p:ext uri="{BB962C8B-B14F-4D97-AF65-F5344CB8AC3E}">
        <p14:creationId xmlns:p14="http://schemas.microsoft.com/office/powerpoint/2010/main" val="2056130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0225A50-12C7-40A8-B52E-B6B8B860F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47" y="1722324"/>
            <a:ext cx="28289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A470C4E-4FCD-4E99-AF43-508A0EB5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714" y="2782830"/>
            <a:ext cx="1762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043B814-49FA-48FC-ABAD-0EC382670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2" y="5157787"/>
            <a:ext cx="36861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BB490B6-0748-456A-B29E-31BDB01F4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9" y="625333"/>
            <a:ext cx="25146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7A65667-39FB-4E52-AE43-3B300EC38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559" y="3154305"/>
            <a:ext cx="31623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79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D0C7-82FF-4F72-9184-964046EA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Ferromagnets – a simplified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BBBE-54CC-4105-A2BD-16240C88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9440"/>
            <a:ext cx="10515600" cy="13175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we consider a free energy F = E – T.S, the energy term dominates for low T, while the entropy term dominates for high temperature</a:t>
            </a:r>
          </a:p>
          <a:p>
            <a:r>
              <a:rPr lang="en-US" dirty="0"/>
              <a:t>Build the simplest model to reproduce this behavior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00EEA-4957-4918-9F83-B074960E704E}"/>
              </a:ext>
            </a:extLst>
          </p:cNvPr>
          <p:cNvSpPr/>
          <p:nvPr/>
        </p:nvSpPr>
        <p:spPr>
          <a:xfrm>
            <a:off x="838200" y="2095202"/>
            <a:ext cx="2325188" cy="219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B17B9-D06C-4504-A5E1-B27D3C2DBAD8}"/>
              </a:ext>
            </a:extLst>
          </p:cNvPr>
          <p:cNvSpPr txBox="1"/>
          <p:nvPr/>
        </p:nvSpPr>
        <p:spPr>
          <a:xfrm>
            <a:off x="1274409" y="4490597"/>
            <a:ext cx="145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T &lt; </a:t>
            </a:r>
            <a:r>
              <a:rPr lang="pt-PT" dirty="0" err="1"/>
              <a:t>Tc</a:t>
            </a:r>
            <a:endParaRPr lang="pt-PT" dirty="0"/>
          </a:p>
          <a:p>
            <a:pPr algn="ctr"/>
            <a:r>
              <a:rPr lang="pt-PT" dirty="0"/>
              <a:t>(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entropy</a:t>
            </a:r>
            <a:r>
              <a:rPr lang="pt-PT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52E10B-58D0-4B9C-9957-EA9F4F41786A}"/>
              </a:ext>
            </a:extLst>
          </p:cNvPr>
          <p:cNvCxnSpPr/>
          <p:nvPr/>
        </p:nvCxnSpPr>
        <p:spPr>
          <a:xfrm flipV="1">
            <a:off x="1082040" y="2260665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DD64E7-7D9F-4637-941E-F5EDE39F087B}"/>
              </a:ext>
            </a:extLst>
          </p:cNvPr>
          <p:cNvCxnSpPr/>
          <p:nvPr/>
        </p:nvCxnSpPr>
        <p:spPr>
          <a:xfrm flipV="1">
            <a:off x="1417320" y="2260665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6B222D-A78F-4421-98CB-D1ACBD4C3D4F}"/>
              </a:ext>
            </a:extLst>
          </p:cNvPr>
          <p:cNvCxnSpPr/>
          <p:nvPr/>
        </p:nvCxnSpPr>
        <p:spPr>
          <a:xfrm flipV="1">
            <a:off x="1761309" y="2260664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369CE3-634C-4ED3-9160-3D287BB258FE}"/>
              </a:ext>
            </a:extLst>
          </p:cNvPr>
          <p:cNvCxnSpPr/>
          <p:nvPr/>
        </p:nvCxnSpPr>
        <p:spPr>
          <a:xfrm flipV="1">
            <a:off x="2131423" y="2260664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70E0D3-D7DD-4966-B5C8-087A9FFBF0D4}"/>
              </a:ext>
            </a:extLst>
          </p:cNvPr>
          <p:cNvCxnSpPr/>
          <p:nvPr/>
        </p:nvCxnSpPr>
        <p:spPr>
          <a:xfrm flipV="1">
            <a:off x="2466703" y="2260664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37B805-76EF-4D8B-ACC3-477B52AC9BB2}"/>
              </a:ext>
            </a:extLst>
          </p:cNvPr>
          <p:cNvCxnSpPr/>
          <p:nvPr/>
        </p:nvCxnSpPr>
        <p:spPr>
          <a:xfrm flipV="1">
            <a:off x="2810692" y="2260663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398A86-C7D1-40F9-A6D6-1CC0CC089DCB}"/>
              </a:ext>
            </a:extLst>
          </p:cNvPr>
          <p:cNvCxnSpPr/>
          <p:nvPr/>
        </p:nvCxnSpPr>
        <p:spPr>
          <a:xfrm flipV="1">
            <a:off x="1082040" y="3220785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D678CC-1A0E-4550-9F26-738EBACAF6A5}"/>
              </a:ext>
            </a:extLst>
          </p:cNvPr>
          <p:cNvCxnSpPr/>
          <p:nvPr/>
        </p:nvCxnSpPr>
        <p:spPr>
          <a:xfrm flipV="1">
            <a:off x="1417320" y="3220785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3709FA-EE5C-434F-BDA3-F1D3D35E35ED}"/>
              </a:ext>
            </a:extLst>
          </p:cNvPr>
          <p:cNvCxnSpPr/>
          <p:nvPr/>
        </p:nvCxnSpPr>
        <p:spPr>
          <a:xfrm flipV="1">
            <a:off x="1761309" y="3220784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C5912F-5771-4E30-AF2F-889EC91AFFEF}"/>
              </a:ext>
            </a:extLst>
          </p:cNvPr>
          <p:cNvCxnSpPr/>
          <p:nvPr/>
        </p:nvCxnSpPr>
        <p:spPr>
          <a:xfrm flipV="1">
            <a:off x="2131423" y="3220784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C99602-BF7A-4E24-930D-137FB5114EB4}"/>
              </a:ext>
            </a:extLst>
          </p:cNvPr>
          <p:cNvCxnSpPr/>
          <p:nvPr/>
        </p:nvCxnSpPr>
        <p:spPr>
          <a:xfrm flipV="1">
            <a:off x="2466703" y="3220784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84AE99-81C3-453D-B44D-667D719657DF}"/>
              </a:ext>
            </a:extLst>
          </p:cNvPr>
          <p:cNvCxnSpPr/>
          <p:nvPr/>
        </p:nvCxnSpPr>
        <p:spPr>
          <a:xfrm flipV="1">
            <a:off x="2810692" y="3220783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40C495-2E87-471F-A3D2-759CBB83DA9D}"/>
              </a:ext>
            </a:extLst>
          </p:cNvPr>
          <p:cNvSpPr/>
          <p:nvPr/>
        </p:nvSpPr>
        <p:spPr>
          <a:xfrm>
            <a:off x="3489961" y="2095202"/>
            <a:ext cx="2325188" cy="219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56FD28-EFD0-4E44-A089-18C0964A86DC}"/>
              </a:ext>
            </a:extLst>
          </p:cNvPr>
          <p:cNvSpPr txBox="1"/>
          <p:nvPr/>
        </p:nvSpPr>
        <p:spPr>
          <a:xfrm>
            <a:off x="3892739" y="4482110"/>
            <a:ext cx="1519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T &gt; </a:t>
            </a:r>
            <a:r>
              <a:rPr lang="pt-PT" dirty="0" err="1"/>
              <a:t>Tc</a:t>
            </a:r>
            <a:endParaRPr lang="pt-PT" dirty="0"/>
          </a:p>
          <a:p>
            <a:pPr algn="ctr"/>
            <a:r>
              <a:rPr lang="pt-PT" dirty="0"/>
              <a:t>(</a:t>
            </a:r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entropy</a:t>
            </a:r>
            <a:r>
              <a:rPr lang="pt-PT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21FC91-D2D1-44C4-9FBF-FC2148537AA7}"/>
              </a:ext>
            </a:extLst>
          </p:cNvPr>
          <p:cNvCxnSpPr>
            <a:cxnSpLocks/>
          </p:cNvCxnSpPr>
          <p:nvPr/>
        </p:nvCxnSpPr>
        <p:spPr>
          <a:xfrm>
            <a:off x="3533501" y="2445753"/>
            <a:ext cx="452845" cy="26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7D7547-0D07-44A0-850C-17B249807B76}"/>
              </a:ext>
            </a:extLst>
          </p:cNvPr>
          <p:cNvCxnSpPr>
            <a:cxnSpLocks/>
          </p:cNvCxnSpPr>
          <p:nvPr/>
        </p:nvCxnSpPr>
        <p:spPr>
          <a:xfrm flipH="1" flipV="1">
            <a:off x="3999412" y="2307501"/>
            <a:ext cx="209007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2B61AB-0060-4938-8E57-7B185C47A298}"/>
              </a:ext>
            </a:extLst>
          </p:cNvPr>
          <p:cNvCxnSpPr>
            <a:cxnSpLocks/>
          </p:cNvCxnSpPr>
          <p:nvPr/>
        </p:nvCxnSpPr>
        <p:spPr>
          <a:xfrm flipV="1">
            <a:off x="4256317" y="2351104"/>
            <a:ext cx="439781" cy="37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DE7A39-B943-4EB5-9D79-684806C7608B}"/>
              </a:ext>
            </a:extLst>
          </p:cNvPr>
          <p:cNvCxnSpPr>
            <a:cxnSpLocks/>
          </p:cNvCxnSpPr>
          <p:nvPr/>
        </p:nvCxnSpPr>
        <p:spPr>
          <a:xfrm flipH="1">
            <a:off x="4628606" y="3512522"/>
            <a:ext cx="444139" cy="38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9583DD-2919-4851-B1E9-7D16A305CA08}"/>
              </a:ext>
            </a:extLst>
          </p:cNvPr>
          <p:cNvCxnSpPr>
            <a:cxnSpLocks/>
          </p:cNvCxnSpPr>
          <p:nvPr/>
        </p:nvCxnSpPr>
        <p:spPr>
          <a:xfrm>
            <a:off x="5044435" y="2293319"/>
            <a:ext cx="343989" cy="55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71C18B-9732-4F55-8846-20C4866D7C1C}"/>
              </a:ext>
            </a:extLst>
          </p:cNvPr>
          <p:cNvCxnSpPr>
            <a:cxnSpLocks/>
          </p:cNvCxnSpPr>
          <p:nvPr/>
        </p:nvCxnSpPr>
        <p:spPr>
          <a:xfrm>
            <a:off x="5610498" y="2293319"/>
            <a:ext cx="0" cy="59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9E7497-1065-4272-925A-670052BACA6A}"/>
              </a:ext>
            </a:extLst>
          </p:cNvPr>
          <p:cNvCxnSpPr>
            <a:cxnSpLocks/>
          </p:cNvCxnSpPr>
          <p:nvPr/>
        </p:nvCxnSpPr>
        <p:spPr>
          <a:xfrm flipV="1">
            <a:off x="3609702" y="3732385"/>
            <a:ext cx="522516" cy="7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0B5F42-0271-4295-A7AD-C0CE791F7940}"/>
              </a:ext>
            </a:extLst>
          </p:cNvPr>
          <p:cNvCxnSpPr>
            <a:cxnSpLocks/>
          </p:cNvCxnSpPr>
          <p:nvPr/>
        </p:nvCxnSpPr>
        <p:spPr>
          <a:xfrm flipH="1" flipV="1">
            <a:off x="3657603" y="3261426"/>
            <a:ext cx="574767" cy="25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D0CC23-82E0-4C67-A91A-3B9231C7A441}"/>
              </a:ext>
            </a:extLst>
          </p:cNvPr>
          <p:cNvCxnSpPr>
            <a:cxnSpLocks/>
          </p:cNvCxnSpPr>
          <p:nvPr/>
        </p:nvCxnSpPr>
        <p:spPr>
          <a:xfrm flipV="1">
            <a:off x="4354289" y="3304239"/>
            <a:ext cx="169814" cy="52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D1021E-181C-435E-BFA5-FBDC8E44070B}"/>
              </a:ext>
            </a:extLst>
          </p:cNvPr>
          <p:cNvCxnSpPr>
            <a:cxnSpLocks/>
          </p:cNvCxnSpPr>
          <p:nvPr/>
        </p:nvCxnSpPr>
        <p:spPr>
          <a:xfrm flipH="1">
            <a:off x="4702632" y="2276278"/>
            <a:ext cx="242466" cy="57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7FD7C9-82B3-4AFA-B446-978F84C4D41C}"/>
              </a:ext>
            </a:extLst>
          </p:cNvPr>
          <p:cNvCxnSpPr>
            <a:cxnSpLocks/>
          </p:cNvCxnSpPr>
          <p:nvPr/>
        </p:nvCxnSpPr>
        <p:spPr>
          <a:xfrm flipV="1">
            <a:off x="5118464" y="3732385"/>
            <a:ext cx="570410" cy="18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77C17-C494-43DD-8A72-49B4C6242580}"/>
              </a:ext>
            </a:extLst>
          </p:cNvPr>
          <p:cNvCxnSpPr>
            <a:cxnSpLocks/>
          </p:cNvCxnSpPr>
          <p:nvPr/>
        </p:nvCxnSpPr>
        <p:spPr>
          <a:xfrm flipH="1" flipV="1">
            <a:off x="5101053" y="3387699"/>
            <a:ext cx="567664" cy="18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B6D36A-BCBE-43FB-B629-5E6960F663EB}"/>
              </a:ext>
            </a:extLst>
          </p:cNvPr>
          <p:cNvSpPr txBox="1"/>
          <p:nvPr/>
        </p:nvSpPr>
        <p:spPr>
          <a:xfrm>
            <a:off x="1066564" y="1664546"/>
            <a:ext cx="186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 = 1 (</a:t>
            </a:r>
            <a:r>
              <a:rPr lang="pt-PT" dirty="0" err="1"/>
              <a:t>saturation</a:t>
            </a:r>
            <a:r>
              <a:rPr lang="pt-PT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AF6685-C6AC-40AC-9B94-BB148C6DE730}"/>
              </a:ext>
            </a:extLst>
          </p:cNvPr>
          <p:cNvSpPr txBox="1"/>
          <p:nvPr/>
        </p:nvSpPr>
        <p:spPr>
          <a:xfrm>
            <a:off x="3740565" y="1677975"/>
            <a:ext cx="192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 ~ 0 (</a:t>
            </a:r>
            <a:r>
              <a:rPr lang="pt-PT" dirty="0" err="1"/>
              <a:t>disordered</a:t>
            </a:r>
            <a:r>
              <a:rPr lang="pt-PT" dirty="0"/>
              <a:t>)</a:t>
            </a:r>
          </a:p>
        </p:txBody>
      </p:sp>
      <p:pic>
        <p:nvPicPr>
          <p:cNvPr id="49" name="Picture 4" descr="C:\Users\Stitchz\Desktop\Picture1.png">
            <a:extLst>
              <a:ext uri="{FF2B5EF4-FFF2-40B4-BE49-F238E27FC236}">
                <a16:creationId xmlns:a16="http://schemas.microsoft.com/office/drawing/2014/main" id="{93423BA2-2836-4D88-9BAB-0C2F9CDA35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" t="5561" r="5248" b="6684"/>
          <a:stretch/>
        </p:blipFill>
        <p:spPr bwMode="auto">
          <a:xfrm>
            <a:off x="6779872" y="1584524"/>
            <a:ext cx="4248472" cy="345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81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8AFF-65E0-4539-8AD8-19D9216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Ising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94DF-5DAF-47F6-995A-66EAB273C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58194"/>
            <a:ext cx="10515599" cy="211876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each spin pair, an interaction energy is defined</a:t>
            </a:r>
          </a:p>
          <a:p>
            <a:r>
              <a:rPr lang="en-US" dirty="0"/>
              <a:t>If J &gt; 0, the system will be ferromagnetic for T = 0</a:t>
            </a:r>
          </a:p>
          <a:p>
            <a:r>
              <a:rPr lang="en-US" dirty="0"/>
              <a:t>To model large systems, a lattice should be as large as possible, and use periodic boundary conditions (PBC).</a:t>
            </a:r>
          </a:p>
          <a:p>
            <a:r>
              <a:rPr lang="en-US" dirty="0"/>
              <a:t>Nearest neighbor interactions should be dominant</a:t>
            </a:r>
          </a:p>
          <a:p>
            <a:r>
              <a:rPr lang="en-US" dirty="0"/>
              <a:t>Does this work for a VERY small 2x2 lattice with PBC?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C98ACD24-C916-400B-84FF-C58111CE7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736504"/>
            <a:ext cx="25146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2E85FA-B0A8-4C73-8004-0695B91370E9}"/>
              </a:ext>
            </a:extLst>
          </p:cNvPr>
          <p:cNvSpPr/>
          <p:nvPr/>
        </p:nvSpPr>
        <p:spPr>
          <a:xfrm>
            <a:off x="5566954" y="848174"/>
            <a:ext cx="2325188" cy="219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8346F-7219-445F-9D3E-EFB5ED38A23A}"/>
              </a:ext>
            </a:extLst>
          </p:cNvPr>
          <p:cNvSpPr txBox="1"/>
          <p:nvPr/>
        </p:nvSpPr>
        <p:spPr>
          <a:xfrm>
            <a:off x="6003163" y="3243569"/>
            <a:ext cx="145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T &lt; </a:t>
            </a:r>
            <a:r>
              <a:rPr lang="pt-PT" dirty="0" err="1"/>
              <a:t>Tc</a:t>
            </a:r>
            <a:endParaRPr lang="pt-PT" dirty="0"/>
          </a:p>
          <a:p>
            <a:pPr algn="ctr"/>
            <a:r>
              <a:rPr lang="pt-PT" dirty="0"/>
              <a:t>(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entropy</a:t>
            </a:r>
            <a:r>
              <a:rPr lang="pt-PT" dirty="0"/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A31ACE-78D9-4E40-B557-82FC5FBB7D21}"/>
              </a:ext>
            </a:extLst>
          </p:cNvPr>
          <p:cNvCxnSpPr/>
          <p:nvPr/>
        </p:nvCxnSpPr>
        <p:spPr>
          <a:xfrm flipV="1">
            <a:off x="5810794" y="1013637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996513-CB1E-4088-B779-D73C847D2F06}"/>
              </a:ext>
            </a:extLst>
          </p:cNvPr>
          <p:cNvCxnSpPr/>
          <p:nvPr/>
        </p:nvCxnSpPr>
        <p:spPr>
          <a:xfrm flipV="1">
            <a:off x="6146074" y="1013637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C4E840-4117-4407-A35F-AF455F2EC97C}"/>
              </a:ext>
            </a:extLst>
          </p:cNvPr>
          <p:cNvCxnSpPr/>
          <p:nvPr/>
        </p:nvCxnSpPr>
        <p:spPr>
          <a:xfrm flipV="1">
            <a:off x="6490063" y="1013636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090F84-4023-4CBC-8A4E-132BA5FB1164}"/>
              </a:ext>
            </a:extLst>
          </p:cNvPr>
          <p:cNvCxnSpPr/>
          <p:nvPr/>
        </p:nvCxnSpPr>
        <p:spPr>
          <a:xfrm flipV="1">
            <a:off x="6860177" y="1013636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6778F2-2A07-4088-9039-DD94D8138ECC}"/>
              </a:ext>
            </a:extLst>
          </p:cNvPr>
          <p:cNvCxnSpPr/>
          <p:nvPr/>
        </p:nvCxnSpPr>
        <p:spPr>
          <a:xfrm flipV="1">
            <a:off x="7195457" y="1013636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96D5C2-6810-491E-9095-5A155F64BC02}"/>
              </a:ext>
            </a:extLst>
          </p:cNvPr>
          <p:cNvCxnSpPr/>
          <p:nvPr/>
        </p:nvCxnSpPr>
        <p:spPr>
          <a:xfrm flipV="1">
            <a:off x="7539446" y="1013635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90C346-79DF-4D58-ADD3-1808AD468518}"/>
              </a:ext>
            </a:extLst>
          </p:cNvPr>
          <p:cNvCxnSpPr/>
          <p:nvPr/>
        </p:nvCxnSpPr>
        <p:spPr>
          <a:xfrm flipV="1">
            <a:off x="5810794" y="1973757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D6BF4C-3F62-453F-9778-A7CD2ABE8B64}"/>
              </a:ext>
            </a:extLst>
          </p:cNvPr>
          <p:cNvCxnSpPr/>
          <p:nvPr/>
        </p:nvCxnSpPr>
        <p:spPr>
          <a:xfrm flipV="1">
            <a:off x="6146074" y="1973757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B5E627-8BD2-4106-B3AE-FFAB8EA64599}"/>
              </a:ext>
            </a:extLst>
          </p:cNvPr>
          <p:cNvCxnSpPr/>
          <p:nvPr/>
        </p:nvCxnSpPr>
        <p:spPr>
          <a:xfrm flipV="1">
            <a:off x="6490063" y="1973756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1D9370-440C-481B-8529-61DBE8FE7405}"/>
              </a:ext>
            </a:extLst>
          </p:cNvPr>
          <p:cNvCxnSpPr/>
          <p:nvPr/>
        </p:nvCxnSpPr>
        <p:spPr>
          <a:xfrm flipV="1">
            <a:off x="6860177" y="1973756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931C55-4A50-4C9C-90E7-98AF87273A6E}"/>
              </a:ext>
            </a:extLst>
          </p:cNvPr>
          <p:cNvCxnSpPr/>
          <p:nvPr/>
        </p:nvCxnSpPr>
        <p:spPr>
          <a:xfrm flipV="1">
            <a:off x="7195457" y="1973756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7B9CDB-1ACA-446A-A45C-AD121B3E8A5D}"/>
              </a:ext>
            </a:extLst>
          </p:cNvPr>
          <p:cNvCxnSpPr/>
          <p:nvPr/>
        </p:nvCxnSpPr>
        <p:spPr>
          <a:xfrm flipV="1">
            <a:off x="7539446" y="1973755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442C527-99DC-436E-A787-DC801C0FAF0C}"/>
              </a:ext>
            </a:extLst>
          </p:cNvPr>
          <p:cNvSpPr/>
          <p:nvPr/>
        </p:nvSpPr>
        <p:spPr>
          <a:xfrm>
            <a:off x="8218715" y="848174"/>
            <a:ext cx="2325188" cy="219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1D26B-F0C7-4FDC-9885-8A11595AF624}"/>
              </a:ext>
            </a:extLst>
          </p:cNvPr>
          <p:cNvSpPr txBox="1"/>
          <p:nvPr/>
        </p:nvSpPr>
        <p:spPr>
          <a:xfrm>
            <a:off x="8621493" y="3235082"/>
            <a:ext cx="1519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T &gt; </a:t>
            </a:r>
            <a:r>
              <a:rPr lang="pt-PT" dirty="0" err="1"/>
              <a:t>Tc</a:t>
            </a:r>
            <a:endParaRPr lang="pt-PT" dirty="0"/>
          </a:p>
          <a:p>
            <a:pPr algn="ctr"/>
            <a:r>
              <a:rPr lang="pt-PT" dirty="0"/>
              <a:t>(</a:t>
            </a:r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entropy</a:t>
            </a:r>
            <a:r>
              <a:rPr lang="pt-PT" dirty="0"/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FDB1C3-71E6-4C68-B8BE-892BF63DD121}"/>
              </a:ext>
            </a:extLst>
          </p:cNvPr>
          <p:cNvCxnSpPr>
            <a:cxnSpLocks/>
          </p:cNvCxnSpPr>
          <p:nvPr/>
        </p:nvCxnSpPr>
        <p:spPr>
          <a:xfrm>
            <a:off x="8262255" y="1198725"/>
            <a:ext cx="452845" cy="26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092915-76B8-40AA-B626-3FC7691FA6CF}"/>
              </a:ext>
            </a:extLst>
          </p:cNvPr>
          <p:cNvCxnSpPr>
            <a:cxnSpLocks/>
          </p:cNvCxnSpPr>
          <p:nvPr/>
        </p:nvCxnSpPr>
        <p:spPr>
          <a:xfrm flipH="1" flipV="1">
            <a:off x="8728166" y="1060473"/>
            <a:ext cx="209007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2AA7C4-9A87-4BC1-BFE4-95D0E8ECA590}"/>
              </a:ext>
            </a:extLst>
          </p:cNvPr>
          <p:cNvCxnSpPr>
            <a:cxnSpLocks/>
          </p:cNvCxnSpPr>
          <p:nvPr/>
        </p:nvCxnSpPr>
        <p:spPr>
          <a:xfrm flipV="1">
            <a:off x="8985071" y="1104076"/>
            <a:ext cx="439781" cy="37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66CAD1-4B08-4188-AE0F-8A5926A4E808}"/>
              </a:ext>
            </a:extLst>
          </p:cNvPr>
          <p:cNvCxnSpPr>
            <a:cxnSpLocks/>
          </p:cNvCxnSpPr>
          <p:nvPr/>
        </p:nvCxnSpPr>
        <p:spPr>
          <a:xfrm flipH="1">
            <a:off x="9357360" y="2265494"/>
            <a:ext cx="444139" cy="38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CB7A75-E305-4294-939B-289C196E367F}"/>
              </a:ext>
            </a:extLst>
          </p:cNvPr>
          <p:cNvCxnSpPr>
            <a:cxnSpLocks/>
          </p:cNvCxnSpPr>
          <p:nvPr/>
        </p:nvCxnSpPr>
        <p:spPr>
          <a:xfrm>
            <a:off x="9773189" y="1046291"/>
            <a:ext cx="343989" cy="55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BFAB06-9D30-4A01-ACB0-9A89BEB349EC}"/>
              </a:ext>
            </a:extLst>
          </p:cNvPr>
          <p:cNvCxnSpPr>
            <a:cxnSpLocks/>
          </p:cNvCxnSpPr>
          <p:nvPr/>
        </p:nvCxnSpPr>
        <p:spPr>
          <a:xfrm>
            <a:off x="10339252" y="1046291"/>
            <a:ext cx="0" cy="59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2F9649-FA90-4D1C-A69B-5B446ACE00DA}"/>
              </a:ext>
            </a:extLst>
          </p:cNvPr>
          <p:cNvCxnSpPr>
            <a:cxnSpLocks/>
          </p:cNvCxnSpPr>
          <p:nvPr/>
        </p:nvCxnSpPr>
        <p:spPr>
          <a:xfrm flipV="1">
            <a:off x="8338456" y="2485357"/>
            <a:ext cx="522516" cy="7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A71B1A-8AF9-4B9F-9A0C-0EE2FFCF3B07}"/>
              </a:ext>
            </a:extLst>
          </p:cNvPr>
          <p:cNvCxnSpPr>
            <a:cxnSpLocks/>
          </p:cNvCxnSpPr>
          <p:nvPr/>
        </p:nvCxnSpPr>
        <p:spPr>
          <a:xfrm flipH="1" flipV="1">
            <a:off x="8386357" y="2014398"/>
            <a:ext cx="574767" cy="25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101C15-66EC-445E-B39D-41E9480B2F46}"/>
              </a:ext>
            </a:extLst>
          </p:cNvPr>
          <p:cNvCxnSpPr>
            <a:cxnSpLocks/>
          </p:cNvCxnSpPr>
          <p:nvPr/>
        </p:nvCxnSpPr>
        <p:spPr>
          <a:xfrm flipV="1">
            <a:off x="9083043" y="2057211"/>
            <a:ext cx="169814" cy="52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8DF9F9-8565-4287-85B5-222A5B2EE87D}"/>
              </a:ext>
            </a:extLst>
          </p:cNvPr>
          <p:cNvCxnSpPr>
            <a:cxnSpLocks/>
          </p:cNvCxnSpPr>
          <p:nvPr/>
        </p:nvCxnSpPr>
        <p:spPr>
          <a:xfrm flipH="1">
            <a:off x="9431386" y="1029250"/>
            <a:ext cx="242466" cy="57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CAFFCB-8324-432D-9C08-2CD319B3B7E3}"/>
              </a:ext>
            </a:extLst>
          </p:cNvPr>
          <p:cNvCxnSpPr>
            <a:cxnSpLocks/>
          </p:cNvCxnSpPr>
          <p:nvPr/>
        </p:nvCxnSpPr>
        <p:spPr>
          <a:xfrm flipV="1">
            <a:off x="9847218" y="2485357"/>
            <a:ext cx="570410" cy="18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A02FDD-FE93-47F9-8BCB-6D2E5482656D}"/>
              </a:ext>
            </a:extLst>
          </p:cNvPr>
          <p:cNvCxnSpPr>
            <a:cxnSpLocks/>
          </p:cNvCxnSpPr>
          <p:nvPr/>
        </p:nvCxnSpPr>
        <p:spPr>
          <a:xfrm flipH="1" flipV="1">
            <a:off x="9829807" y="2140671"/>
            <a:ext cx="567664" cy="18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F7B5F0-872E-4AE3-BE25-22DA4199AEAD}"/>
              </a:ext>
            </a:extLst>
          </p:cNvPr>
          <p:cNvCxnSpPr/>
          <p:nvPr/>
        </p:nvCxnSpPr>
        <p:spPr>
          <a:xfrm flipH="1" flipV="1">
            <a:off x="3039291" y="2265494"/>
            <a:ext cx="209006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75339D3-4CB7-4F29-8051-A25918874EA1}"/>
              </a:ext>
            </a:extLst>
          </p:cNvPr>
          <p:cNvSpPr txBox="1"/>
          <p:nvPr/>
        </p:nvSpPr>
        <p:spPr>
          <a:xfrm>
            <a:off x="2352909" y="3090083"/>
            <a:ext cx="204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Interaction</a:t>
            </a:r>
            <a:r>
              <a:rPr lang="pt-PT" dirty="0"/>
              <a:t> </a:t>
            </a:r>
            <a:r>
              <a:rPr lang="pt-PT" dirty="0" err="1"/>
              <a:t>strength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830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4C4271C0-55AC-4F2A-8B54-5333ACC59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3026"/>
            <a:ext cx="25146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893B204-C98F-4145-97FE-7CCF3628B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02335"/>
              </p:ext>
            </p:extLst>
          </p:nvPr>
        </p:nvGraphicFramePr>
        <p:xfrm>
          <a:off x="3037120" y="2204175"/>
          <a:ext cx="8483069" cy="374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74">
                  <a:extLst>
                    <a:ext uri="{9D8B030D-6E8A-4147-A177-3AD203B41FA5}">
                      <a16:colId xmlns:a16="http://schemas.microsoft.com/office/drawing/2014/main" val="1009521705"/>
                    </a:ext>
                  </a:extLst>
                </a:gridCol>
                <a:gridCol w="1090499">
                  <a:extLst>
                    <a:ext uri="{9D8B030D-6E8A-4147-A177-3AD203B41FA5}">
                      <a16:colId xmlns:a16="http://schemas.microsoft.com/office/drawing/2014/main" val="4243207571"/>
                    </a:ext>
                  </a:extLst>
                </a:gridCol>
                <a:gridCol w="1001739">
                  <a:extLst>
                    <a:ext uri="{9D8B030D-6E8A-4147-A177-3AD203B41FA5}">
                      <a16:colId xmlns:a16="http://schemas.microsoft.com/office/drawing/2014/main" val="1741576646"/>
                    </a:ext>
                  </a:extLst>
                </a:gridCol>
                <a:gridCol w="2946039">
                  <a:extLst>
                    <a:ext uri="{9D8B030D-6E8A-4147-A177-3AD203B41FA5}">
                      <a16:colId xmlns:a16="http://schemas.microsoft.com/office/drawing/2014/main" val="1979341333"/>
                    </a:ext>
                  </a:extLst>
                </a:gridCol>
                <a:gridCol w="2278218">
                  <a:extLst>
                    <a:ext uri="{9D8B030D-6E8A-4147-A177-3AD203B41FA5}">
                      <a16:colId xmlns:a16="http://schemas.microsoft.com/office/drawing/2014/main" val="3612370800"/>
                    </a:ext>
                  </a:extLst>
                </a:gridCol>
              </a:tblGrid>
              <a:tr h="602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Ω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783305"/>
                  </a:ext>
                </a:extLst>
              </a:tr>
              <a:tr h="602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30000" dirty="0"/>
                        <a:t>8J/</a:t>
                      </a:r>
                      <a:r>
                        <a:rPr lang="en-US" baseline="30000" dirty="0" err="1"/>
                        <a:t>kBT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563965"/>
                  </a:ext>
                </a:extLst>
              </a:tr>
              <a:tr h="602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-kB.T.log(4)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582664"/>
                  </a:ext>
                </a:extLst>
              </a:tr>
              <a:tr h="30135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+ 2*e</a:t>
                      </a:r>
                      <a:r>
                        <a:rPr lang="en-US" baseline="30000" dirty="0"/>
                        <a:t>-8J/</a:t>
                      </a:r>
                      <a:r>
                        <a:rPr lang="en-US" baseline="30000" dirty="0" err="1"/>
                        <a:t>kBT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-kB.T.log(4 + 2*e</a:t>
                      </a:r>
                      <a:r>
                        <a:rPr lang="en-US" baseline="30000" dirty="0"/>
                        <a:t>-8J/</a:t>
                      </a:r>
                      <a:r>
                        <a:rPr lang="en-US" baseline="30000" dirty="0" err="1"/>
                        <a:t>kBT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343725"/>
                  </a:ext>
                </a:extLst>
              </a:tr>
              <a:tr h="3013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96373"/>
                  </a:ext>
                </a:extLst>
              </a:tr>
              <a:tr h="602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-kB.T.log(4)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473302"/>
                  </a:ext>
                </a:extLst>
              </a:tr>
              <a:tr h="60270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30000" dirty="0"/>
                        <a:t>8J/</a:t>
                      </a:r>
                      <a:r>
                        <a:rPr lang="en-US" baseline="30000" dirty="0" err="1"/>
                        <a:t>kBT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-8J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5371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D14A9B-3760-4F3C-83C0-A40FD5505AEA}"/>
              </a:ext>
            </a:extLst>
          </p:cNvPr>
          <p:cNvSpPr txBox="1"/>
          <p:nvPr/>
        </p:nvSpPr>
        <p:spPr>
          <a:xfrm>
            <a:off x="460419" y="539443"/>
            <a:ext cx="515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2x2 simple square with periodic boundary conditions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F4AFA5-110E-4B0F-A728-2FF49027C0D3}"/>
              </a:ext>
            </a:extLst>
          </p:cNvPr>
          <p:cNvCxnSpPr/>
          <p:nvPr/>
        </p:nvCxnSpPr>
        <p:spPr>
          <a:xfrm flipV="1">
            <a:off x="1193075" y="286333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36E4F3-65D7-4186-9C44-DDDEDA8D911C}"/>
              </a:ext>
            </a:extLst>
          </p:cNvPr>
          <p:cNvCxnSpPr/>
          <p:nvPr/>
        </p:nvCxnSpPr>
        <p:spPr>
          <a:xfrm flipV="1">
            <a:off x="1759132" y="385393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D5CEC2-6BD5-40E4-A2DA-2D20403B7256}"/>
              </a:ext>
            </a:extLst>
          </p:cNvPr>
          <p:cNvCxnSpPr/>
          <p:nvPr/>
        </p:nvCxnSpPr>
        <p:spPr>
          <a:xfrm flipV="1">
            <a:off x="1770018" y="286333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282013-6DB3-4A85-9382-B7D93E5D5C50}"/>
              </a:ext>
            </a:extLst>
          </p:cNvPr>
          <p:cNvCxnSpPr/>
          <p:nvPr/>
        </p:nvCxnSpPr>
        <p:spPr>
          <a:xfrm flipV="1">
            <a:off x="1193075" y="385393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A627CD-C059-4BB7-B5D9-6AC47001607A}"/>
              </a:ext>
            </a:extLst>
          </p:cNvPr>
          <p:cNvSpPr txBox="1"/>
          <p:nvPr/>
        </p:nvSpPr>
        <p:spPr>
          <a:xfrm>
            <a:off x="906931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C43EC-E2DF-4B27-B2E9-6FADECCA3E0C}"/>
              </a:ext>
            </a:extLst>
          </p:cNvPr>
          <p:cNvSpPr txBox="1"/>
          <p:nvPr/>
        </p:nvSpPr>
        <p:spPr>
          <a:xfrm>
            <a:off x="1513417" y="4012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2FA6C-40D5-48A1-951A-C0C2B74FC6CE}"/>
              </a:ext>
            </a:extLst>
          </p:cNvPr>
          <p:cNvSpPr txBox="1"/>
          <p:nvPr/>
        </p:nvSpPr>
        <p:spPr>
          <a:xfrm>
            <a:off x="1513417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FC480-61C7-4715-9823-041904CF102E}"/>
              </a:ext>
            </a:extLst>
          </p:cNvPr>
          <p:cNvSpPr txBox="1"/>
          <p:nvPr/>
        </p:nvSpPr>
        <p:spPr>
          <a:xfrm>
            <a:off x="906931" y="4012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380C8109-3D50-4BD1-B518-C0A731E8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313026"/>
            <a:ext cx="1762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7C954B72-28EB-4EA5-B96D-B7811860F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569" y="1501170"/>
            <a:ext cx="36861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B384837-77AA-4CCE-A130-44E5FA22005C}"/>
              </a:ext>
            </a:extLst>
          </p:cNvPr>
          <p:cNvSpPr txBox="1"/>
          <p:nvPr/>
        </p:nvSpPr>
        <p:spPr>
          <a:xfrm>
            <a:off x="5299231" y="5995484"/>
            <a:ext cx="9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total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9213E-27BB-4508-83D5-D51B3EAED1DA}"/>
              </a:ext>
            </a:extLst>
          </p:cNvPr>
          <p:cNvSpPr txBox="1"/>
          <p:nvPr/>
        </p:nvSpPr>
        <p:spPr>
          <a:xfrm>
            <a:off x="6569484" y="5995484"/>
            <a:ext cx="237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+ 2*e</a:t>
            </a:r>
            <a:r>
              <a:rPr lang="en-US" baseline="30000" dirty="0"/>
              <a:t>-8J/kBT</a:t>
            </a:r>
            <a:r>
              <a:rPr lang="en-US" dirty="0"/>
              <a:t>+2*e</a:t>
            </a:r>
            <a:r>
              <a:rPr lang="en-US" baseline="30000" dirty="0"/>
              <a:t>8J/</a:t>
            </a:r>
            <a:r>
              <a:rPr lang="en-US" baseline="30000" dirty="0" err="1"/>
              <a:t>kBT</a:t>
            </a:r>
            <a:endParaRPr lang="en-US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43D4B623-BBAD-4DCE-82B5-A4284D15C14C}"/>
              </a:ext>
            </a:extLst>
          </p:cNvPr>
          <p:cNvSpPr/>
          <p:nvPr/>
        </p:nvSpPr>
        <p:spPr>
          <a:xfrm rot="5400000">
            <a:off x="4430554" y="259881"/>
            <a:ext cx="468089" cy="31678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00B618-FD4C-4705-B2BB-CB29C3055B1E}"/>
              </a:ext>
            </a:extLst>
          </p:cNvPr>
          <p:cNvSpPr txBox="1"/>
          <p:nvPr/>
        </p:nvSpPr>
        <p:spPr>
          <a:xfrm>
            <a:off x="4335020" y="123207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D5E002-EF4E-4944-BCED-5F23B4128EC3}"/>
              </a:ext>
            </a:extLst>
          </p:cNvPr>
          <p:cNvSpPr/>
          <p:nvPr/>
        </p:nvSpPr>
        <p:spPr>
          <a:xfrm>
            <a:off x="809896" y="2778034"/>
            <a:ext cx="1297577" cy="18790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5D7429-2F84-4DBC-BCE8-D62E0C52B7AB}"/>
              </a:ext>
            </a:extLst>
          </p:cNvPr>
          <p:cNvCxnSpPr/>
          <p:nvPr/>
        </p:nvCxnSpPr>
        <p:spPr>
          <a:xfrm flipV="1">
            <a:off x="1161992" y="4841727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32678CB-F292-41AC-8F03-EF671A15E4B4}"/>
              </a:ext>
            </a:extLst>
          </p:cNvPr>
          <p:cNvSpPr txBox="1"/>
          <p:nvPr/>
        </p:nvSpPr>
        <p:spPr>
          <a:xfrm>
            <a:off x="875848" y="5038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FDC8E6-EE56-452B-B821-3D4B49372842}"/>
              </a:ext>
            </a:extLst>
          </p:cNvPr>
          <p:cNvCxnSpPr/>
          <p:nvPr/>
        </p:nvCxnSpPr>
        <p:spPr>
          <a:xfrm flipV="1">
            <a:off x="1193075" y="194893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81EE08-C06B-42DC-87CB-C5CB908E34AB}"/>
              </a:ext>
            </a:extLst>
          </p:cNvPr>
          <p:cNvSpPr txBox="1"/>
          <p:nvPr/>
        </p:nvSpPr>
        <p:spPr>
          <a:xfrm>
            <a:off x="906931" y="2107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2EFCBD-0F98-46A3-BB98-396F444E20B7}"/>
              </a:ext>
            </a:extLst>
          </p:cNvPr>
          <p:cNvCxnSpPr/>
          <p:nvPr/>
        </p:nvCxnSpPr>
        <p:spPr>
          <a:xfrm flipV="1">
            <a:off x="1782013" y="194893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D887B4-8BC6-46A9-BADC-AEE0D8195DA2}"/>
              </a:ext>
            </a:extLst>
          </p:cNvPr>
          <p:cNvSpPr txBox="1"/>
          <p:nvPr/>
        </p:nvSpPr>
        <p:spPr>
          <a:xfrm>
            <a:off x="1536298" y="2107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7875CC-ECF5-46CC-94CB-D01709E2849C}"/>
              </a:ext>
            </a:extLst>
          </p:cNvPr>
          <p:cNvCxnSpPr/>
          <p:nvPr/>
        </p:nvCxnSpPr>
        <p:spPr>
          <a:xfrm flipV="1">
            <a:off x="1724933" y="4885662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A4FACD-E0C1-4D5D-8CE3-C4D218776039}"/>
              </a:ext>
            </a:extLst>
          </p:cNvPr>
          <p:cNvSpPr txBox="1"/>
          <p:nvPr/>
        </p:nvSpPr>
        <p:spPr>
          <a:xfrm>
            <a:off x="1468332" y="5081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85ECC1-882C-4B94-A97E-C033D0FBCE27}"/>
              </a:ext>
            </a:extLst>
          </p:cNvPr>
          <p:cNvCxnSpPr/>
          <p:nvPr/>
        </p:nvCxnSpPr>
        <p:spPr>
          <a:xfrm flipV="1">
            <a:off x="591887" y="2867773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8BD1D1D-353C-46E5-8945-91B712F0AEEE}"/>
              </a:ext>
            </a:extLst>
          </p:cNvPr>
          <p:cNvSpPr txBox="1"/>
          <p:nvPr/>
        </p:nvSpPr>
        <p:spPr>
          <a:xfrm>
            <a:off x="335286" y="3064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1D9CA2-11F4-489A-9E80-FF2222F5AF5B}"/>
              </a:ext>
            </a:extLst>
          </p:cNvPr>
          <p:cNvCxnSpPr/>
          <p:nvPr/>
        </p:nvCxnSpPr>
        <p:spPr>
          <a:xfrm flipV="1">
            <a:off x="584427" y="385393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EF7456-E142-4ADE-9320-954C3B67203D}"/>
              </a:ext>
            </a:extLst>
          </p:cNvPr>
          <p:cNvSpPr txBox="1"/>
          <p:nvPr/>
        </p:nvSpPr>
        <p:spPr>
          <a:xfrm>
            <a:off x="338712" y="4012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653CBE-01EB-495C-BEB5-54ADA68999E8}"/>
              </a:ext>
            </a:extLst>
          </p:cNvPr>
          <p:cNvCxnSpPr/>
          <p:nvPr/>
        </p:nvCxnSpPr>
        <p:spPr>
          <a:xfrm flipV="1">
            <a:off x="2381164" y="286333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2FE1796-0929-4412-9987-5B96726920EA}"/>
              </a:ext>
            </a:extLst>
          </p:cNvPr>
          <p:cNvSpPr txBox="1"/>
          <p:nvPr/>
        </p:nvSpPr>
        <p:spPr>
          <a:xfrm>
            <a:off x="2095020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0BEA38-1631-4C9F-9C13-44B16B21A1D0}"/>
              </a:ext>
            </a:extLst>
          </p:cNvPr>
          <p:cNvCxnSpPr/>
          <p:nvPr/>
        </p:nvCxnSpPr>
        <p:spPr>
          <a:xfrm flipV="1">
            <a:off x="2365485" y="385393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2123A3C-ED63-427A-B57E-8A14D9E03914}"/>
              </a:ext>
            </a:extLst>
          </p:cNvPr>
          <p:cNvSpPr txBox="1"/>
          <p:nvPr/>
        </p:nvSpPr>
        <p:spPr>
          <a:xfrm>
            <a:off x="2079341" y="4012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3579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A6F6-57BA-4970-9005-6F8F5834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(2x2 </a:t>
            </a:r>
            <a:r>
              <a:rPr lang="pt-PT" dirty="0" err="1"/>
              <a:t>Ising</a:t>
            </a:r>
            <a:r>
              <a:rPr lang="pt-PT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C425-1F25-43A4-ADF5-EF43166B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transition is observed in both calculations of average absolute magnetization and magnetization from free energy minima</a:t>
            </a:r>
          </a:p>
          <a:p>
            <a:r>
              <a:rPr lang="en-US" dirty="0"/>
              <a:t>Larger system?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2AE91-D5AE-41EF-9BBA-9507F5D1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23" y="1690688"/>
            <a:ext cx="3514986" cy="2636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1211B2-8EB2-41BB-9490-6AD2D4E05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574" y="1759755"/>
            <a:ext cx="3514986" cy="2636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C3C09F-C61F-4B9C-93EE-A9C7A32C2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425" y="1759755"/>
            <a:ext cx="3514986" cy="263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0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A6F6-57BA-4970-9005-6F8F5834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(4x4 </a:t>
            </a:r>
            <a:r>
              <a:rPr lang="pt-PT" dirty="0" err="1"/>
              <a:t>Ising</a:t>
            </a:r>
            <a:r>
              <a:rPr lang="pt-PT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C425-1F25-43A4-ADF5-EF43166B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a 4x4 system of 16 spins, there are ~65k configurations</a:t>
            </a:r>
          </a:p>
          <a:p>
            <a:r>
              <a:rPr lang="en-US" dirty="0"/>
              <a:t>Still tractable exactly (in a computer)</a:t>
            </a:r>
          </a:p>
          <a:p>
            <a:r>
              <a:rPr lang="en-US" dirty="0"/>
              <a:t>Larger system?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D4F10-CC4F-4378-AA20-7EC926E48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46" y="1673801"/>
            <a:ext cx="3477368" cy="2608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4DEB4-BD4D-4756-A683-93EDB1AAA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814" y="1673801"/>
            <a:ext cx="3563025" cy="2672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B01497-FD57-4405-87B1-B9AA27B02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839" y="1673800"/>
            <a:ext cx="3477369" cy="260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A6F6-57BA-4970-9005-6F8F5834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(16x16 </a:t>
            </a:r>
            <a:r>
              <a:rPr lang="pt-PT" dirty="0" err="1"/>
              <a:t>Ising</a:t>
            </a:r>
            <a:r>
              <a:rPr lang="pt-PT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C425-1F25-43A4-ADF5-EF43166B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system has 1E77 possible configurations</a:t>
            </a:r>
          </a:p>
          <a:p>
            <a:r>
              <a:rPr lang="en-US" dirty="0"/>
              <a:t>The JDOS cannot be computed exactly</a:t>
            </a:r>
          </a:p>
          <a:p>
            <a:r>
              <a:rPr lang="en-US" dirty="0"/>
              <a:t>The systems starts to behave similarly to a real ferromagnet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85208-5114-4245-9AFE-9B7F46739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0" y="1690688"/>
            <a:ext cx="3365668" cy="2524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88DAF-F506-4B30-A58A-7DFF74F81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28" y="1642791"/>
            <a:ext cx="3493370" cy="2620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D5E3B-AA00-43AE-97F8-B84FB5305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264" y="1642791"/>
            <a:ext cx="3493370" cy="262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2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8F71-DEE7-4408-A154-E5C531F9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Finite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 </a:t>
            </a:r>
            <a:r>
              <a:rPr lang="pt-PT" dirty="0" err="1"/>
              <a:t>effects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F511-B5A7-4FC2-9356-E54EE0508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While we were not considering “large” systems, the results appear to be aiming at the right (exact) Tc result</a:t>
            </a:r>
          </a:p>
          <a:p>
            <a:endParaRPr lang="en-US" dirty="0"/>
          </a:p>
          <a:p>
            <a:r>
              <a:rPr lang="en-US" dirty="0"/>
              <a:t>So, by having the JDOS (table of possible magnetization, Energy and degeneracy) thermodynamics can be calculated</a:t>
            </a:r>
          </a:p>
          <a:p>
            <a:endParaRPr lang="en-US" dirty="0"/>
          </a:p>
          <a:p>
            <a:r>
              <a:rPr lang="en-US" dirty="0"/>
              <a:t>Is it easy to get the JDOS of larger systems?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796BE-5BC0-48A9-B410-8DAEFF884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020" y="2077761"/>
            <a:ext cx="4717126" cy="35385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84FBAF-7579-4DB7-8E11-C9B4508460AB}"/>
              </a:ext>
            </a:extLst>
          </p:cNvPr>
          <p:cNvCxnSpPr/>
          <p:nvPr/>
        </p:nvCxnSpPr>
        <p:spPr>
          <a:xfrm flipH="1" flipV="1">
            <a:off x="7454537" y="5007429"/>
            <a:ext cx="452846" cy="8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2570C6-B808-4E64-93AE-0C6975177CB0}"/>
              </a:ext>
            </a:extLst>
          </p:cNvPr>
          <p:cNvSpPr txBox="1"/>
          <p:nvPr/>
        </p:nvSpPr>
        <p:spPr>
          <a:xfrm>
            <a:off x="7895957" y="5854302"/>
            <a:ext cx="246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Exact</a:t>
            </a:r>
            <a:r>
              <a:rPr lang="pt-PT" dirty="0"/>
              <a:t> </a:t>
            </a:r>
            <a:r>
              <a:rPr lang="pt-PT" dirty="0" err="1"/>
              <a:t>solution</a:t>
            </a:r>
            <a:r>
              <a:rPr lang="pt-PT" dirty="0"/>
              <a:t> (</a:t>
            </a:r>
            <a:r>
              <a:rPr lang="pt-PT" dirty="0" err="1"/>
              <a:t>Onsager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721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2A31-F257-4196-901E-C1AB3768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JDOS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2223-D591-451E-8EF3-1E560231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hard because of</a:t>
            </a:r>
          </a:p>
          <a:p>
            <a:pPr lvl="1"/>
            <a:r>
              <a:rPr lang="en-US" dirty="0"/>
              <a:t>The large number of configurations when the system size increases:</a:t>
            </a:r>
          </a:p>
          <a:p>
            <a:pPr lvl="2"/>
            <a:r>
              <a:rPr lang="en-US" dirty="0"/>
              <a:t>4x4 (16 spins) : 65x10^3 &lt;- still doable exactly</a:t>
            </a:r>
          </a:p>
          <a:p>
            <a:pPr lvl="2"/>
            <a:r>
              <a:rPr lang="en-US" dirty="0"/>
              <a:t>16x16 (256 spins) : 1E77 configurations &lt;- too big for listing exactly</a:t>
            </a:r>
          </a:p>
          <a:p>
            <a:pPr lvl="2"/>
            <a:endParaRPr lang="en-US" dirty="0"/>
          </a:p>
          <a:p>
            <a:r>
              <a:rPr lang="en-US" dirty="0"/>
              <a:t>Even a Monte-Carlo sampling approach is not trivial</a:t>
            </a:r>
          </a:p>
          <a:p>
            <a:pPr lvl="1"/>
            <a:r>
              <a:rPr lang="en-US" dirty="0"/>
              <a:t>If random spin configurations are generated, they will be biased to low magnetization states, as these are the most probable </a:t>
            </a:r>
          </a:p>
        </p:txBody>
      </p:sp>
    </p:spTree>
    <p:extLst>
      <p:ext uri="{BB962C8B-B14F-4D97-AF65-F5344CB8AC3E}">
        <p14:creationId xmlns:p14="http://schemas.microsoft.com/office/powerpoint/2010/main" val="412601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933</Words>
  <Application>Microsoft Office PowerPoint</Application>
  <PresentationFormat>Widescreen</PresentationFormat>
  <Paragraphs>185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Reunião modelos Ising/Heisenberg e métodos JDOS</vt:lpstr>
      <vt:lpstr>Ferromagnets – a simplified view</vt:lpstr>
      <vt:lpstr>The Ising model</vt:lpstr>
      <vt:lpstr>PowerPoint Presentation</vt:lpstr>
      <vt:lpstr>Results (2x2 Ising)</vt:lpstr>
      <vt:lpstr>Results (4x4 Ising)</vt:lpstr>
      <vt:lpstr>Results (16x16 Ising)</vt:lpstr>
      <vt:lpstr>Finite size effects</vt:lpstr>
      <vt:lpstr>Estimating JDOS</vt:lpstr>
      <vt:lpstr>MC sampling 2x2</vt:lpstr>
      <vt:lpstr>Random sampling for a 2D 16x16 Ising system</vt:lpstr>
      <vt:lpstr>Wang-Landau method</vt:lpstr>
      <vt:lpstr>Pleimling</vt:lpstr>
      <vt:lpstr>Random Path Sampling</vt:lpstr>
      <vt:lpstr>Random Path Sampling: Validation [1]</vt:lpstr>
      <vt:lpstr>Open questions / ongoing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Stitchz</dc:creator>
  <cp:lastModifiedBy>João</cp:lastModifiedBy>
  <cp:revision>30</cp:revision>
  <dcterms:created xsi:type="dcterms:W3CDTF">2019-11-17T15:35:25Z</dcterms:created>
  <dcterms:modified xsi:type="dcterms:W3CDTF">2020-08-28T18:33:05Z</dcterms:modified>
</cp:coreProperties>
</file>