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ags/tag1.xml" ContentType="application/vnd.openxmlformats-officedocument.presentationml.tags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7" r:id="rId5"/>
    <p:sldMasterId id="2147483659" r:id="rId6"/>
    <p:sldMasterId id="2147483675" r:id="rId7"/>
    <p:sldMasterId id="2147483677" r:id="rId8"/>
  </p:sldMasterIdLst>
  <p:notesMasterIdLst>
    <p:notesMasterId r:id="rId49"/>
  </p:notesMasterIdLst>
  <p:handoutMasterIdLst>
    <p:handoutMasterId r:id="rId50"/>
  </p:handoutMasterIdLst>
  <p:sldIdLst>
    <p:sldId id="462" r:id="rId9"/>
    <p:sldId id="640" r:id="rId10"/>
    <p:sldId id="765" r:id="rId11"/>
    <p:sldId id="463" r:id="rId12"/>
    <p:sldId id="564" r:id="rId13"/>
    <p:sldId id="658" r:id="rId14"/>
    <p:sldId id="655" r:id="rId15"/>
    <p:sldId id="657" r:id="rId16"/>
    <p:sldId id="614" r:id="rId17"/>
    <p:sldId id="467" r:id="rId18"/>
    <p:sldId id="734" r:id="rId19"/>
    <p:sldId id="737" r:id="rId20"/>
    <p:sldId id="730" r:id="rId21"/>
    <p:sldId id="731" r:id="rId22"/>
    <p:sldId id="735" r:id="rId23"/>
    <p:sldId id="479" r:id="rId24"/>
    <p:sldId id="745" r:id="rId25"/>
    <p:sldId id="746" r:id="rId26"/>
    <p:sldId id="747" r:id="rId27"/>
    <p:sldId id="748" r:id="rId28"/>
    <p:sldId id="749" r:id="rId29"/>
    <p:sldId id="750" r:id="rId30"/>
    <p:sldId id="754" r:id="rId31"/>
    <p:sldId id="755" r:id="rId32"/>
    <p:sldId id="770" r:id="rId33"/>
    <p:sldId id="758" r:id="rId34"/>
    <p:sldId id="763" r:id="rId35"/>
    <p:sldId id="764" r:id="rId36"/>
    <p:sldId id="766" r:id="rId37"/>
    <p:sldId id="774" r:id="rId38"/>
    <p:sldId id="761" r:id="rId39"/>
    <p:sldId id="767" r:id="rId40"/>
    <p:sldId id="768" r:id="rId41"/>
    <p:sldId id="769" r:id="rId42"/>
    <p:sldId id="762" r:id="rId43"/>
    <p:sldId id="802" r:id="rId44"/>
    <p:sldId id="771" r:id="rId45"/>
    <p:sldId id="803" r:id="rId46"/>
    <p:sldId id="804" r:id="rId47"/>
    <p:sldId id="264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蒋 光道" initials="蒋" lastIdx="1" clrIdx="0">
    <p:extLst>
      <p:ext uri="{19B8F6BF-5375-455C-9EA6-DF929625EA0E}">
        <p15:presenceInfo xmlns:p15="http://schemas.microsoft.com/office/powerpoint/2012/main" userId="bd07cbfc45fc17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0006"/>
    <a:srgbClr val="333333"/>
    <a:srgbClr val="49504F"/>
    <a:srgbClr val="FFFFE4"/>
    <a:srgbClr val="AD2B26"/>
    <a:srgbClr val="B60206"/>
    <a:srgbClr val="919191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5306" autoAdjust="0"/>
  </p:normalViewPr>
  <p:slideViewPr>
    <p:cSldViewPr snapToGrid="0">
      <p:cViewPr varScale="1">
        <p:scale>
          <a:sx n="73" d="100"/>
          <a:sy n="73" d="100"/>
        </p:scale>
        <p:origin x="9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8" Type="http://schemas.openxmlformats.org/officeDocument/2006/relationships/slideMaster" Target="slideMasters/slideMaster8.xml"/><Relationship Id="rId51" Type="http://schemas.openxmlformats.org/officeDocument/2006/relationships/commentAuthors" Target="commentAuthors.xml"/><Relationship Id="rId3" Type="http://schemas.openxmlformats.org/officeDocument/2006/relationships/slideMaster" Target="slideMasters/slideMaster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6T22:36:55.510" idx="1">
    <p:pos x="4966" y="2046"/>
    <p:text>addResourceHandler（） 添加的是访问路径
addResourceLocations（）添加的是映射后的真实路径，映射的真实路径末尾必须加 / ,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2022/7/16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瑞吉外卖项目概述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瑞吉外卖项目介绍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项目介绍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10565" y="1675765"/>
            <a:ext cx="10601960" cy="3046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本项目（瑞吉外卖）是专门为餐饮企业（餐厅、饭店）定制的一款软件产品，包括系统管理后台和移动端应用两部分。其中系统管理后台主要提供给餐饮企业内部员工使用，可以对餐厅的菜品、套餐、订单等进行管理维护。移动端应用主要提供给消费者使用，可以在线浏览菜品、添加购物车、下单等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本项目共分为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期进行开发：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第一期主要实现基本需求，其中移动端应用通过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H5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实现，用户可以通过手机浏览器访问。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第二期主要针对移动端应用进行改进，使用微信小程序实现，用户使用起来更加方便。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第三期主要针对系统进行优化升级，提高系统的访问性能。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695325"/>
            <a:ext cx="10410190" cy="60521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" y="1491615"/>
            <a:ext cx="2747010" cy="5190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瑞吉外卖项目介绍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产品原型展示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990" y="2884805"/>
            <a:ext cx="2737485" cy="738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0565" y="1671955"/>
            <a:ext cx="10635615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产品原型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，就是一款产品成型之前的一个简单的框架，就是将页面的排版布局展现出来，使产品的初步构思有一个可视化的展示。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通过原型展示，可以更加直观的了解项目的需求和提供的功能。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课程资料中已经提供了产品原型：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0590" y="5160645"/>
            <a:ext cx="10836910" cy="124523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10662" y="5233109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83310" y="5747385"/>
            <a:ext cx="839851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产品原型主要用于展示项目的功能，并不是最终的页面效果。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瑞吉外卖项目介绍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技术选型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" y="1796415"/>
            <a:ext cx="10342245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瑞吉外卖项目介绍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功能架构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1814195"/>
            <a:ext cx="7106285" cy="30968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瑞吉外卖项目介绍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角色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10565" y="1642745"/>
            <a:ext cx="10223500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后台系统管理员：登录后台管理系统，拥有后台系统中的所有操作权限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后台系统普通员工：登录后台管理系统，对菜品、套餐、订单等进行管理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端用户：登录移动端应用，可以浏览菜品、添加购物车、设置地址、在线下单等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" y="3208655"/>
            <a:ext cx="3069590" cy="2018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81833" y="2697016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开发环境搭建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en-US" dirty="0"/>
              <a:t>3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0"/>
          </p:nvPr>
        </p:nvSpPr>
        <p:spPr>
          <a:xfrm>
            <a:off x="5281930" y="3245485"/>
            <a:ext cx="5466080" cy="2978785"/>
          </a:xfrm>
        </p:spPr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数据库环境搭建</a:t>
            </a:r>
          </a:p>
          <a:p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maven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项目搭建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开发环境搭建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数据库环境搭建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10565" y="1701165"/>
            <a:ext cx="924052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创建项目对应的数据库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图形界面或者命令行都可以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2292985"/>
            <a:ext cx="3561715" cy="31616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5" y="2292985"/>
            <a:ext cx="7020560" cy="31610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开发环境搭建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数据库环境搭建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10565" y="1701165"/>
            <a:ext cx="924052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导入表结构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资料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数据模型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/db_reggie.sql)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2030730"/>
            <a:ext cx="2468245" cy="31159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410" y="2239010"/>
            <a:ext cx="4260850" cy="27698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835" y="2239010"/>
            <a:ext cx="4387850" cy="276987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10590" y="5358765"/>
            <a:ext cx="10836910" cy="119316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10662" y="5431229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83310" y="5714365"/>
            <a:ext cx="839851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导入表结构，既可以使用上面的图形界面，也可以使用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MySQL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命令：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通过命令导入表结构时，注意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sql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文件不要放在中文目录中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9160" y="5585460"/>
            <a:ext cx="3535045" cy="7404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开发环境搭建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数据库环境搭建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10565" y="1701165"/>
            <a:ext cx="924052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数据表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826135" y="2123440"/>
          <a:ext cx="6224905" cy="459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9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表名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177800" marR="177800" marT="6350" marB="63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1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employee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员工表</a:t>
                      </a:r>
                    </a:p>
                  </a:txBody>
                  <a:tcPr marL="177800" marR="177800" marT="6350" marB="63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2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c</a:t>
                      </a:r>
                      <a:r>
                        <a:rPr lang="zh-CN" altLang="en-US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ategory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菜品和套餐分类表</a:t>
                      </a:r>
                    </a:p>
                  </a:txBody>
                  <a:tcPr marL="177800" marR="177800" marT="6350" marB="63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3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dish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菜品表</a:t>
                      </a:r>
                    </a:p>
                  </a:txBody>
                  <a:tcPr marL="177800" marR="177800" marT="6350" marB="63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4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setmeal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套餐表</a:t>
                      </a:r>
                    </a:p>
                  </a:txBody>
                  <a:tcPr marL="177800" marR="177800" marT="6350" marB="63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5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setmeal_dish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套餐菜品关系表</a:t>
                      </a:r>
                    </a:p>
                  </a:txBody>
                  <a:tcPr marL="177800" marR="177800" marT="6350" marB="63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6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dish_flavor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菜品口味关系表</a:t>
                      </a:r>
                    </a:p>
                  </a:txBody>
                  <a:tcPr marL="177800" marR="177800" marT="6350" marB="63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7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user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用户表（</a:t>
                      </a: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</a:t>
                      </a:r>
                      <a:r>
                        <a:rPr lang="zh-CN" altLang="en-US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端）</a:t>
                      </a:r>
                    </a:p>
                  </a:txBody>
                  <a:tcPr marL="177800" marR="177800" marT="6350" marB="63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8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address_book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地址簿表</a:t>
                      </a:r>
                    </a:p>
                  </a:txBody>
                  <a:tcPr marL="177800" marR="177800" marT="6350" marB="635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9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shopping_cart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购物车表</a:t>
                      </a:r>
                    </a:p>
                  </a:txBody>
                  <a:tcPr marL="177800" marR="177800" marT="6350" marB="635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10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orders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订单表</a:t>
                      </a:r>
                    </a:p>
                  </a:txBody>
                  <a:tcPr marL="177800" marR="177800" marT="6350" marB="635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11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order_detail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订单明细表</a:t>
                      </a:r>
                    </a:p>
                  </a:txBody>
                  <a:tcPr marL="177800" marR="177800" marT="6350" marB="635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开发环境搭建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maven</a:t>
            </a:r>
            <a:r>
              <a:rPr kumimoji="1" dirty="0"/>
              <a:t>项目</a:t>
            </a:r>
            <a:r>
              <a:rPr kumimoji="1" lang="zh-CN" altLang="en-US" dirty="0"/>
              <a:t>搭建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" y="2017395"/>
            <a:ext cx="5244465" cy="3434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445" y="2033905"/>
            <a:ext cx="5267960" cy="34493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4385" y="1607820"/>
            <a:ext cx="6160135" cy="3371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maven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</a:t>
            </a:r>
          </a:p>
        </p:txBody>
      </p:sp>
      <p:sp>
        <p:nvSpPr>
          <p:cNvPr id="12" name="矩形 11"/>
          <p:cNvSpPr/>
          <p:nvPr/>
        </p:nvSpPr>
        <p:spPr>
          <a:xfrm>
            <a:off x="910590" y="5540375"/>
            <a:ext cx="10836910" cy="92964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10662" y="5612839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83310" y="5895975"/>
            <a:ext cx="839851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创建完项目后，注意检查项目的编码、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maven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仓库配置、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jdk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配置等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项目背景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2650" y="1087120"/>
            <a:ext cx="10672445" cy="4930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时间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：某年寒假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地点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：菩提阁餐厅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人物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：软件工程专业大学生小王，菩提阁餐厅老板老王，父子关系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事件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小王在寒假期间帮忙打理父亲的餐厅，发现每天客户订餐量非常大，但是餐厅还是传统的电话接单方式，效率低下而且容易漏单，所以决定利用学校所学知识开发一套在线订餐系统，并且系统开发完成后，还可以推销给其他餐厅，可以赚点外快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问题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：由于小王在学校学习的知识以后端开发为主，对于前端页面的编写并不熟练，所以决定联系一下在软件公司做前端开发的表姐帮忙来编写页面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开发环境搭建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maven</a:t>
            </a:r>
            <a:r>
              <a:rPr kumimoji="1" dirty="0"/>
              <a:t>项目</a:t>
            </a:r>
            <a:r>
              <a:rPr kumimoji="1" lang="zh-CN" altLang="en-US" dirty="0"/>
              <a:t>搭建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995426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pom.xml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位置：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资料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项目配置文件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/pom.xml)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20" y="2287905"/>
            <a:ext cx="6019800" cy="33375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开发环境搭建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maven</a:t>
            </a:r>
            <a:r>
              <a:rPr kumimoji="1" dirty="0"/>
              <a:t>项目</a:t>
            </a:r>
            <a:r>
              <a:rPr kumimoji="1" lang="zh-CN" altLang="en-US" dirty="0"/>
              <a:t>搭建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1081405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）导入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 Boot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配置文件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        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位置：资料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项目配置文件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/application.yml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85" y="2065655"/>
            <a:ext cx="9890125" cy="46278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开发环境搭建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maven</a:t>
            </a:r>
            <a:r>
              <a:rPr kumimoji="1" dirty="0"/>
              <a:t>项目</a:t>
            </a:r>
            <a:r>
              <a:rPr kumimoji="1" lang="zh-CN" altLang="en-US" dirty="0"/>
              <a:t>搭建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6160135" cy="3371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编写启动类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05" y="2299335"/>
            <a:ext cx="6680835" cy="30505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开发环境搭建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maven</a:t>
            </a:r>
            <a:r>
              <a:rPr kumimoji="1" dirty="0"/>
              <a:t>项目</a:t>
            </a:r>
            <a:r>
              <a:rPr kumimoji="1" lang="zh-CN" altLang="en-US" dirty="0"/>
              <a:t>搭建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858520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导入前端资源，包括js、css、img、html等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（位置：资源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前端资源）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30" y="2129155"/>
            <a:ext cx="4420235" cy="442023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开发环境搭建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maven</a:t>
            </a:r>
            <a:r>
              <a:rPr kumimoji="1" dirty="0"/>
              <a:t>项目</a:t>
            </a:r>
            <a:r>
              <a:rPr kumimoji="1" lang="zh-CN" altLang="en-US" dirty="0"/>
              <a:t>搭建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1005713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）创建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配置类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WebMvcConfig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，设置静态资源映射，否则无法访问页面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45" y="2174240"/>
            <a:ext cx="9606915" cy="37436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743884E-CFBA-8AEA-E574-7CD87E6CFEA3}"/>
              </a:ext>
            </a:extLst>
          </p:cNvPr>
          <p:cNvSpPr txBox="1"/>
          <p:nvPr/>
        </p:nvSpPr>
        <p:spPr>
          <a:xfrm>
            <a:off x="4603531" y="1324303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81833" y="2697016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后台登录功能开发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idx="10"/>
          </p:nvPr>
        </p:nvSpPr>
        <p:spPr>
          <a:xfrm>
            <a:off x="5281930" y="3245485"/>
            <a:ext cx="5466080" cy="2978785"/>
          </a:xfrm>
        </p:spPr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</a:t>
            </a: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后台登录功能开发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需求分析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1005713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页面原型展示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025" y="2470150"/>
            <a:ext cx="4622165" cy="247777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后台登录功能开发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需求分析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1005713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）登录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页面展示（页面位置：项目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/resources/backend/page/login/login.html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895" y="2176780"/>
            <a:ext cx="8187055" cy="424053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后台登录功能开发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需求分析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10754360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）查看登录请求信息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通过浏览器调试工具（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F12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），可以发现，点击登录按钮时，页面会发送请求（请求地址为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http://localhost:8080/employee/login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）并提交参数（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username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password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此时报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404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，是因为我们的后台系统还没有响应此请求的处理器，所以我们需要创建相关类来处理登录请求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55" y="3310890"/>
            <a:ext cx="3592195" cy="289115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4464685" y="4710430"/>
            <a:ext cx="68834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189220" y="4343400"/>
            <a:ext cx="1186815" cy="751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Controller</a:t>
            </a:r>
          </a:p>
        </p:txBody>
      </p:sp>
      <p:sp>
        <p:nvSpPr>
          <p:cNvPr id="9" name="矩形 8"/>
          <p:cNvSpPr/>
          <p:nvPr/>
        </p:nvSpPr>
        <p:spPr>
          <a:xfrm>
            <a:off x="7012940" y="4343400"/>
            <a:ext cx="1186815" cy="751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Service</a:t>
            </a:r>
          </a:p>
        </p:txBody>
      </p:sp>
      <p:sp>
        <p:nvSpPr>
          <p:cNvPr id="10" name="矩形 9"/>
          <p:cNvSpPr/>
          <p:nvPr/>
        </p:nvSpPr>
        <p:spPr>
          <a:xfrm>
            <a:off x="8836660" y="4348480"/>
            <a:ext cx="1186815" cy="751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Mapper</a:t>
            </a:r>
          </a:p>
        </p:txBody>
      </p:sp>
      <p:sp>
        <p:nvSpPr>
          <p:cNvPr id="11" name="流程图: 磁盘 10"/>
          <p:cNvSpPr/>
          <p:nvPr/>
        </p:nvSpPr>
        <p:spPr>
          <a:xfrm>
            <a:off x="10657840" y="4420870"/>
            <a:ext cx="670560" cy="607060"/>
          </a:xfrm>
          <a:prstGeom prst="flowChartMagneticDisk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</a:t>
            </a:r>
          </a:p>
        </p:txBody>
      </p:sp>
      <p:cxnSp>
        <p:nvCxnSpPr>
          <p:cNvPr id="12" name="直接箭头连接符 11"/>
          <p:cNvCxnSpPr>
            <a:stCxn id="8" idx="3"/>
            <a:endCxn id="9" idx="1"/>
          </p:cNvCxnSpPr>
          <p:nvPr/>
        </p:nvCxnSpPr>
        <p:spPr>
          <a:xfrm>
            <a:off x="6367145" y="4719320"/>
            <a:ext cx="6369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3"/>
            <a:endCxn id="10" idx="1"/>
          </p:cNvCxnSpPr>
          <p:nvPr/>
        </p:nvCxnSpPr>
        <p:spPr>
          <a:xfrm>
            <a:off x="8190865" y="4719320"/>
            <a:ext cx="63690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3"/>
            <a:endCxn id="11" idx="2"/>
          </p:cNvCxnSpPr>
          <p:nvPr/>
        </p:nvCxnSpPr>
        <p:spPr>
          <a:xfrm>
            <a:off x="10014585" y="4724400"/>
            <a:ext cx="6343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后台登录功能开发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需求分析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1075436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）数据模型（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employee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005" y="2162175"/>
            <a:ext cx="7511415" cy="4044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项目效果展示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491615"/>
            <a:ext cx="8136890" cy="47301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" y="1491615"/>
            <a:ext cx="2503170" cy="4729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后台登录功能开发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需求分析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1075436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分析前端页面代码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65" y="2176145"/>
            <a:ext cx="6682740" cy="39014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后台登录功能开发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代码开发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1005713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创建实体类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Employee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employee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表进行映射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可以直接导入资料中提供的实体类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15" y="2758440"/>
            <a:ext cx="6115685" cy="338582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后台登录功能开发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代码开发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1005713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Controller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Service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Mapper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35" y="2026285"/>
            <a:ext cx="5679440" cy="616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935" y="2851785"/>
            <a:ext cx="5828665" cy="7042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726815"/>
            <a:ext cx="6369050" cy="10687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4970780"/>
            <a:ext cx="3691255" cy="156400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后台登录功能开发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代码开发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1005713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）导入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返回结果类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此类是一个通用结果类，服务端响应的所有结果最终都会包装成此种类型返回给前端页面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2823210"/>
            <a:ext cx="5562600" cy="868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90" y="4082415"/>
            <a:ext cx="4785360" cy="225679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后台登录功能开发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代码开发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10057130" cy="3169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Controller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中创建登录方法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处理逻辑如下：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、将页面提交的密码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password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md5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加密处理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、根据页面提交的用户名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username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查询数据库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、如果没有查询到则返回登录失败结果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、密码比对，如果不一致则返回登录失败结果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、查看员工状态，如果为已禁用状态，则返回员工已禁用结果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、登录成功，将员工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Session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并返回登录成功结果</a:t>
            </a:r>
          </a:p>
        </p:txBody>
      </p:sp>
      <p:sp>
        <p:nvSpPr>
          <p:cNvPr id="5" name="矩形 4"/>
          <p:cNvSpPr/>
          <p:nvPr/>
        </p:nvSpPr>
        <p:spPr>
          <a:xfrm>
            <a:off x="7268845" y="5927090"/>
            <a:ext cx="1377950" cy="687070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将员工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放入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Session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，返回成功结果</a:t>
            </a:r>
          </a:p>
        </p:txBody>
      </p:sp>
      <p:sp>
        <p:nvSpPr>
          <p:cNvPr id="36" name="流程图: 决策 35"/>
          <p:cNvSpPr/>
          <p:nvPr/>
        </p:nvSpPr>
        <p:spPr>
          <a:xfrm>
            <a:off x="6958965" y="1812290"/>
            <a:ext cx="1997075" cy="807085"/>
          </a:xfrm>
          <a:prstGeom prst="flowChartDecision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根据用户名查询数据库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0114280" y="1786255"/>
            <a:ext cx="1083310" cy="859155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返回登录失败结果</a:t>
            </a:r>
          </a:p>
        </p:txBody>
      </p:sp>
      <p:sp>
        <p:nvSpPr>
          <p:cNvPr id="7" name="流程图: 决策 6"/>
          <p:cNvSpPr/>
          <p:nvPr/>
        </p:nvSpPr>
        <p:spPr>
          <a:xfrm>
            <a:off x="6958965" y="3262630"/>
            <a:ext cx="1997075" cy="715010"/>
          </a:xfrm>
          <a:prstGeom prst="flowChartDecision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密码比对是否一致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113645" y="3162935"/>
            <a:ext cx="1083945" cy="914400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返回登录失败结果</a:t>
            </a:r>
          </a:p>
        </p:txBody>
      </p:sp>
      <p:sp>
        <p:nvSpPr>
          <p:cNvPr id="9" name="流程图: 决策 8"/>
          <p:cNvSpPr/>
          <p:nvPr/>
        </p:nvSpPr>
        <p:spPr>
          <a:xfrm>
            <a:off x="6958965" y="4658360"/>
            <a:ext cx="1997075" cy="732790"/>
          </a:xfrm>
          <a:prstGeom prst="flowChartDecision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查看员工状态是否已禁用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113645" y="4596130"/>
            <a:ext cx="1083310" cy="857250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返回员工已禁用结果</a:t>
            </a:r>
          </a:p>
        </p:txBody>
      </p:sp>
      <p:sp>
        <p:nvSpPr>
          <p:cNvPr id="11" name="矩形 10"/>
          <p:cNvSpPr/>
          <p:nvPr/>
        </p:nvSpPr>
        <p:spPr>
          <a:xfrm>
            <a:off x="7268210" y="939800"/>
            <a:ext cx="1377950" cy="521970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密码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md5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加密</a:t>
            </a:r>
          </a:p>
        </p:txBody>
      </p:sp>
      <p:cxnSp>
        <p:nvCxnSpPr>
          <p:cNvPr id="12" name="直接箭头连接符 11"/>
          <p:cNvCxnSpPr>
            <a:stCxn id="11" idx="2"/>
            <a:endCxn id="36" idx="0"/>
          </p:cNvCxnSpPr>
          <p:nvPr/>
        </p:nvCxnSpPr>
        <p:spPr>
          <a:xfrm>
            <a:off x="7957185" y="1461770"/>
            <a:ext cx="635" cy="35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6" idx="3"/>
            <a:endCxn id="48" idx="2"/>
          </p:cNvCxnSpPr>
          <p:nvPr/>
        </p:nvCxnSpPr>
        <p:spPr>
          <a:xfrm>
            <a:off x="8956040" y="2216150"/>
            <a:ext cx="1158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6" idx="2"/>
            <a:endCxn id="7" idx="0"/>
          </p:cNvCxnSpPr>
          <p:nvPr/>
        </p:nvCxnSpPr>
        <p:spPr>
          <a:xfrm>
            <a:off x="7957820" y="2619375"/>
            <a:ext cx="0" cy="643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  <a:endCxn id="9" idx="0"/>
          </p:cNvCxnSpPr>
          <p:nvPr/>
        </p:nvCxnSpPr>
        <p:spPr>
          <a:xfrm>
            <a:off x="7957820" y="3977640"/>
            <a:ext cx="0" cy="680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2"/>
            <a:endCxn id="5" idx="0"/>
          </p:cNvCxnSpPr>
          <p:nvPr/>
        </p:nvCxnSpPr>
        <p:spPr>
          <a:xfrm>
            <a:off x="7957820" y="5391150"/>
            <a:ext cx="0" cy="535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3"/>
          </p:cNvCxnSpPr>
          <p:nvPr/>
        </p:nvCxnSpPr>
        <p:spPr>
          <a:xfrm>
            <a:off x="8956040" y="3620135"/>
            <a:ext cx="109601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3"/>
            <a:endCxn id="10" idx="2"/>
          </p:cNvCxnSpPr>
          <p:nvPr/>
        </p:nvCxnSpPr>
        <p:spPr>
          <a:xfrm>
            <a:off x="8956040" y="5024755"/>
            <a:ext cx="1157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246235" y="1909445"/>
            <a:ext cx="578485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否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957820" y="2787650"/>
            <a:ext cx="578485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是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214485" y="3313430"/>
            <a:ext cx="578485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否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957185" y="4164965"/>
            <a:ext cx="578485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是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9214485" y="4718050"/>
            <a:ext cx="578485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是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957820" y="5505450"/>
            <a:ext cx="578485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否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后台登录功能开发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功能测试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10057130" cy="2922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可以通过断点调试的方式来跟踪程序的执行过程，并且可以查看程序运行时各个对象的具体赋值情况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测试过程中可能产生的问题：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、前端页面超时，可以修改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resources/backend/js/request.js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文件中的超时时间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、浏览器缓存导致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文件修改不生效，可以清理浏览器缓存来解决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注意在测试过程中，需要将所有的情况都覆盖到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81833" y="2697016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后台退出功能开发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idx="10"/>
          </p:nvPr>
        </p:nvSpPr>
        <p:spPr>
          <a:xfrm>
            <a:off x="5281930" y="3245485"/>
            <a:ext cx="5466080" cy="2978785"/>
          </a:xfrm>
        </p:spPr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</a:t>
            </a: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后台退出功能开发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需求分析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1005713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员工登录成功后，页面跳转到后台系统首页面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(backend/index.html)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，此时会显示当前登录用户的姓名：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如果员工需要退出系统，直接点击右侧的退出按钮即可退出系统，退出系统后页面应跳转回登录页面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180" y="1466215"/>
            <a:ext cx="1203325" cy="62039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后台退出功能开发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代码开发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10057130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用户点击页面中退出按钮，发送请求，请求地址为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/employee/logout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，请求方式为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POST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我们只需要在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Controller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中创建对应的处理方法即可，具体的处理逻辑：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、清理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Session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中的用户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、返回结果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后台退出功能开发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功能测试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10057130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测试测试比较简单，只需要保证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、页面跳转回登录页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、浏览器中保存的用户信息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(userInfo)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清理掉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23432" y="852854"/>
            <a:ext cx="5973761" cy="4563208"/>
          </a:xfrm>
        </p:spPr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软件开发整体介绍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瑞吉外卖项目介绍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开发环境搭建</a:t>
            </a:r>
          </a:p>
          <a:p>
            <a:r>
              <a:rPr kumimoji="1" lang="zh-CN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后台登录功能开发</a:t>
            </a:r>
          </a:p>
          <a:p>
            <a:r>
              <a:rPr kumimoji="1" lang="zh-CN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后台退出功能开发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81833" y="2697016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软件开发整体介绍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idx="10"/>
          </p:nvPr>
        </p:nvSpPr>
        <p:spPr>
          <a:xfrm>
            <a:off x="5281833" y="3245338"/>
            <a:ext cx="5466080" cy="2680677"/>
          </a:xfrm>
        </p:spPr>
        <p:txBody>
          <a:bodyPr/>
          <a:lstStyle/>
          <a:p>
            <a:r>
              <a:rPr lang="zh-CN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软件开发流程</a:t>
            </a:r>
          </a:p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角色分工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软件环境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软件开发整体介绍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软件开发流程</a:t>
            </a:r>
          </a:p>
        </p:txBody>
      </p:sp>
      <p:sp>
        <p:nvSpPr>
          <p:cNvPr id="10" name="矩形 9"/>
          <p:cNvSpPr/>
          <p:nvPr/>
        </p:nvSpPr>
        <p:spPr>
          <a:xfrm>
            <a:off x="2266315" y="2000885"/>
            <a:ext cx="1719580" cy="43561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2266315" y="2818130"/>
            <a:ext cx="1719580" cy="43561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设计</a:t>
            </a:r>
          </a:p>
        </p:txBody>
      </p:sp>
      <p:sp>
        <p:nvSpPr>
          <p:cNvPr id="12" name="矩形 11"/>
          <p:cNvSpPr/>
          <p:nvPr/>
        </p:nvSpPr>
        <p:spPr>
          <a:xfrm>
            <a:off x="2266315" y="3642995"/>
            <a:ext cx="1719580" cy="43561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编码</a:t>
            </a:r>
          </a:p>
        </p:txBody>
      </p:sp>
      <p:sp>
        <p:nvSpPr>
          <p:cNvPr id="14" name="矩形 13"/>
          <p:cNvSpPr/>
          <p:nvPr/>
        </p:nvSpPr>
        <p:spPr>
          <a:xfrm>
            <a:off x="2266315" y="4451350"/>
            <a:ext cx="1719580" cy="43497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测试</a:t>
            </a:r>
          </a:p>
        </p:txBody>
      </p:sp>
      <p:sp>
        <p:nvSpPr>
          <p:cNvPr id="15" name="矩形 14"/>
          <p:cNvSpPr/>
          <p:nvPr/>
        </p:nvSpPr>
        <p:spPr>
          <a:xfrm>
            <a:off x="2266315" y="5251450"/>
            <a:ext cx="1719580" cy="43497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上线运维</a:t>
            </a:r>
          </a:p>
        </p:txBody>
      </p:sp>
      <p:sp>
        <p:nvSpPr>
          <p:cNvPr id="19" name="下箭头 18"/>
          <p:cNvSpPr/>
          <p:nvPr/>
        </p:nvSpPr>
        <p:spPr>
          <a:xfrm>
            <a:off x="3041015" y="2511425"/>
            <a:ext cx="170180" cy="306705"/>
          </a:xfrm>
          <a:prstGeom prst="down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3037205" y="3336290"/>
            <a:ext cx="170180" cy="306705"/>
          </a:xfrm>
          <a:prstGeom prst="down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3041015" y="4144645"/>
            <a:ext cx="170180" cy="306705"/>
          </a:xfrm>
          <a:prstGeom prst="down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3037205" y="4944745"/>
            <a:ext cx="170180" cy="306705"/>
          </a:xfrm>
          <a:prstGeom prst="down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115435" y="2000885"/>
            <a:ext cx="2246630" cy="2755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产品原型、需求规格说明书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115435" y="2818130"/>
            <a:ext cx="5692140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产品文档、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UI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界面设计、概要设计、详细设计、数据库设计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115435" y="3642995"/>
            <a:ext cx="2246630" cy="2755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项目代码、单元测试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115435" y="4451350"/>
            <a:ext cx="2246630" cy="2755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测试用例、测试报告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115435" y="5251450"/>
            <a:ext cx="2246630" cy="2755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软件环境安装、配置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15" grpId="0" animBg="1"/>
      <p:bldP spid="19" grpId="0" animBg="1"/>
      <p:bldP spid="20" grpId="0" animBg="1"/>
      <p:bldP spid="22" grpId="0" animBg="1"/>
      <p:bldP spid="23" grpId="0" animBg="1"/>
      <p:bldP spid="25" grpId="0"/>
      <p:bldP spid="26" grpId="0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软件开发整体介绍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角色分工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0565" y="1641475"/>
            <a:ext cx="9274810" cy="2676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项目经理：对整个项目负责，任务分配、把控进度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产品经理：进行需求调研，输出需求调研文档、产品原型等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UI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设计师：根据产品原型输出界面效果图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架构师：项目整体架构设计、技术选型等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开发工程师：代码实现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测试工程师：编写测试用例，输出测试报告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运维工程师：软件环境搭建、项目上线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365" y="1918335"/>
            <a:ext cx="4255770" cy="2249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软件开发整体介绍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软件环境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0565" y="1649730"/>
            <a:ext cx="9274810" cy="14452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开发环境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(development)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：开发人员在开发阶段使用的环境，一般外部用户无法访问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测试环境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(testing)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：专门给测试人员使用的环境，用于测试项目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，一般外部用户无法访问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生产环境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(production)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：即线上环境，正式提供对外服务的环境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" y="3557905"/>
            <a:ext cx="3507740" cy="2169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81833" y="2697016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瑞吉外卖项目介绍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idx="10"/>
          </p:nvPr>
        </p:nvSpPr>
        <p:spPr>
          <a:xfrm>
            <a:off x="5281930" y="3245485"/>
            <a:ext cx="5466080" cy="3506470"/>
          </a:xfrm>
        </p:spPr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项目介绍</a:t>
            </a:r>
          </a:p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产品原型展示</a:t>
            </a:r>
          </a:p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技术选型</a:t>
            </a:r>
          </a:p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功能架构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角色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64b43a8-61ae-45b0-af43-21dddcc8a0a1}"/>
  <p:tag name="TABLE_ENDDRAG_ORIGIN_RECT" val="490*361"/>
  <p:tag name="TABLE_ENDDRAG_RECT" val="65*163*490*361"/>
  <p:tag name="TABLE_AUTOADJUST_FLAG" val="1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1655</Words>
  <Application>Microsoft Office PowerPoint</Application>
  <PresentationFormat>宽屏</PresentationFormat>
  <Paragraphs>248</Paragraphs>
  <Slides>40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40</vt:i4>
      </vt:variant>
    </vt:vector>
  </HeadingPairs>
  <TitlesOfParts>
    <vt:vector size="60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1_章节页版式（一级+二级标题）</vt:lpstr>
      <vt:lpstr>瑞吉外卖项目概述</vt:lpstr>
      <vt:lpstr>项目背景</vt:lpstr>
      <vt:lpstr>项目效果展示</vt:lpstr>
      <vt:lpstr>PowerPoint 演示文稿</vt:lpstr>
      <vt:lpstr>软件开发整体介绍</vt:lpstr>
      <vt:lpstr>软件开发整体介绍</vt:lpstr>
      <vt:lpstr>软件开发整体介绍</vt:lpstr>
      <vt:lpstr>软件开发整体介绍</vt:lpstr>
      <vt:lpstr>瑞吉外卖项目介绍</vt:lpstr>
      <vt:lpstr>瑞吉外卖项目介绍</vt:lpstr>
      <vt:lpstr>瑞吉外卖项目介绍</vt:lpstr>
      <vt:lpstr>瑞吉外卖项目介绍</vt:lpstr>
      <vt:lpstr>瑞吉外卖项目介绍</vt:lpstr>
      <vt:lpstr>瑞吉外卖项目介绍</vt:lpstr>
      <vt:lpstr>开发环境搭建</vt:lpstr>
      <vt:lpstr>开发环境搭建</vt:lpstr>
      <vt:lpstr>开发环境搭建</vt:lpstr>
      <vt:lpstr>开发环境搭建</vt:lpstr>
      <vt:lpstr>开发环境搭建</vt:lpstr>
      <vt:lpstr>开发环境搭建</vt:lpstr>
      <vt:lpstr>开发环境搭建</vt:lpstr>
      <vt:lpstr>开发环境搭建</vt:lpstr>
      <vt:lpstr>开发环境搭建</vt:lpstr>
      <vt:lpstr>开发环境搭建</vt:lpstr>
      <vt:lpstr>后台登录功能开发</vt:lpstr>
      <vt:lpstr>后台登录功能开发</vt:lpstr>
      <vt:lpstr>后台登录功能开发</vt:lpstr>
      <vt:lpstr>后台登录功能开发</vt:lpstr>
      <vt:lpstr>后台登录功能开发</vt:lpstr>
      <vt:lpstr>后台登录功能开发</vt:lpstr>
      <vt:lpstr>后台登录功能开发</vt:lpstr>
      <vt:lpstr>后台登录功能开发</vt:lpstr>
      <vt:lpstr>后台登录功能开发</vt:lpstr>
      <vt:lpstr>后台登录功能开发</vt:lpstr>
      <vt:lpstr>后台登录功能开发</vt:lpstr>
      <vt:lpstr>后台退出功能开发</vt:lpstr>
      <vt:lpstr>后台退出功能开发</vt:lpstr>
      <vt:lpstr>后台退出功能开发</vt:lpstr>
      <vt:lpstr>后台退出功能开发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蒋 光道</cp:lastModifiedBy>
  <cp:revision>1695</cp:revision>
  <dcterms:created xsi:type="dcterms:W3CDTF">2020-03-31T02:23:00Z</dcterms:created>
  <dcterms:modified xsi:type="dcterms:W3CDTF">2022-07-16T14:55:53Z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