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7315200" cy="91440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FF00"/>
    <a:srgbClr val="00CC00"/>
    <a:srgbClr val="5F5F5F"/>
    <a:srgbClr val="777777"/>
    <a:srgbClr val="000000"/>
    <a:srgbClr val="2E2E2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58" y="979"/>
      </p:cViewPr>
      <p:guideLst>
        <p:guide orient="horz" pos="2838"/>
        <p:guide pos="2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93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9" tIns="46319" rIns="92639" bIns="46319" numCol="1" anchor="t" anchorCtr="0" compatLnSpc="1">
            <a:prstTxWarp prst="textNoShape">
              <a:avLst/>
            </a:prstTxWarp>
          </a:bodyPr>
          <a:lstStyle>
            <a:lvl1pPr defTabSz="925516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86375" y="0"/>
            <a:ext cx="39893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9" tIns="46319" rIns="92639" bIns="46319" numCol="1" anchor="t" anchorCtr="0" compatLnSpc="1">
            <a:prstTxWarp prst="textNoShape">
              <a:avLst/>
            </a:prstTxWarp>
          </a:bodyPr>
          <a:lstStyle>
            <a:lvl1pPr algn="r" defTabSz="925516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4800"/>
            <a:ext cx="39893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9" tIns="46319" rIns="92639" bIns="46319" numCol="1" anchor="b" anchorCtr="0" compatLnSpc="1">
            <a:prstTxWarp prst="textNoShape">
              <a:avLst/>
            </a:prstTxWarp>
          </a:bodyPr>
          <a:lstStyle>
            <a:lvl1pPr defTabSz="925516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86375" y="6654800"/>
            <a:ext cx="39893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9" tIns="46319" rIns="92639" bIns="46319" numCol="1" anchor="b" anchorCtr="0" compatLnSpc="1">
            <a:prstTxWarp prst="textNoShape">
              <a:avLst/>
            </a:prstTxWarp>
          </a:bodyPr>
          <a:lstStyle>
            <a:lvl1pPr algn="r" defTabSz="925516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34626757-21DA-44ED-9075-1D594118D4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93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9" tIns="46319" rIns="92639" bIns="46319" numCol="1" anchor="t" anchorCtr="0" compatLnSpc="1">
            <a:prstTxWarp prst="textNoShape">
              <a:avLst/>
            </a:prstTxWarp>
          </a:bodyPr>
          <a:lstStyle>
            <a:lvl1pPr defTabSz="925516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86375" y="0"/>
            <a:ext cx="39893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9" tIns="46319" rIns="92639" bIns="46319" numCol="1" anchor="t" anchorCtr="0" compatLnSpc="1">
            <a:prstTxWarp prst="textNoShape">
              <a:avLst/>
            </a:prstTxWarp>
          </a:bodyPr>
          <a:lstStyle>
            <a:lvl1pPr algn="r" defTabSz="925516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43313" y="534988"/>
            <a:ext cx="2092325" cy="2614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96975" y="3325813"/>
            <a:ext cx="6880225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9" tIns="46319" rIns="92639" bIns="463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4800"/>
            <a:ext cx="39893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9" tIns="46319" rIns="92639" bIns="46319" numCol="1" anchor="b" anchorCtr="0" compatLnSpc="1">
            <a:prstTxWarp prst="textNoShape">
              <a:avLst/>
            </a:prstTxWarp>
          </a:bodyPr>
          <a:lstStyle>
            <a:lvl1pPr defTabSz="925516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86375" y="6654800"/>
            <a:ext cx="39893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39" tIns="46319" rIns="92639" bIns="46319" numCol="1" anchor="b" anchorCtr="0" compatLnSpc="1">
            <a:prstTxWarp prst="textNoShape">
              <a:avLst/>
            </a:prstTxWarp>
          </a:bodyPr>
          <a:lstStyle>
            <a:lvl1pPr algn="r" defTabSz="925516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C7EE0542-1519-4F9C-BD32-6A8C7D606E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25513">
              <a:defRPr/>
            </a:pPr>
            <a:fld id="{8D569880-CA58-4859-9D5D-DD831D3173C8}" type="slidenum">
              <a:rPr lang="en-US" smtClean="0"/>
              <a:pPr defTabSz="925513">
                <a:defRPr/>
              </a:pPr>
              <a:t>1</a:t>
            </a:fld>
            <a:endParaRPr lang="en-US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25513">
              <a:defRPr/>
            </a:pPr>
            <a:fld id="{1921D907-0BC1-4047-A63C-BD0F9F2FC927}" type="slidenum">
              <a:rPr lang="en-US" smtClean="0"/>
              <a:pPr defTabSz="925513">
                <a:defRPr/>
              </a:pPr>
              <a:t>2</a:t>
            </a:fld>
            <a:endParaRPr 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25513">
              <a:defRPr/>
            </a:pPr>
            <a:fld id="{2097DE6C-F4FC-41FD-84A0-00501D1B99A9}" type="slidenum">
              <a:rPr lang="en-US" smtClean="0"/>
              <a:pPr defTabSz="925513">
                <a:defRPr/>
              </a:pPr>
              <a:t>3</a:t>
            </a:fld>
            <a:endParaRPr lang="en-US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25513">
              <a:defRPr/>
            </a:pPr>
            <a:fld id="{C666E2A5-3587-4168-A2FB-9625935157EA}" type="slidenum">
              <a:rPr lang="en-US" smtClean="0"/>
              <a:pPr defTabSz="925513">
                <a:defRPr/>
              </a:pPr>
              <a:t>4</a:t>
            </a:fld>
            <a:endParaRPr 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840038"/>
            <a:ext cx="621665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181600"/>
            <a:ext cx="5121275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48B51-914A-40F6-9240-E6DFAEE33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7911A-D508-49D2-B050-31177080D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11763" y="814388"/>
            <a:ext cx="1554162" cy="73136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5" y="814388"/>
            <a:ext cx="4510088" cy="73136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6126D-D473-404C-80EA-70BBECED8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ED7DD-732E-48A9-9E65-A6DBE3AA1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5875338"/>
            <a:ext cx="6218238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3875088"/>
            <a:ext cx="6218238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17F26-FC79-48A8-9043-3F97D48518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2641600"/>
            <a:ext cx="303212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641600"/>
            <a:ext cx="3032125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C2FC1-5A2F-4353-B3C4-F65737BE5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66713"/>
            <a:ext cx="65849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046288"/>
            <a:ext cx="32321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2900363"/>
            <a:ext cx="3232150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046288"/>
            <a:ext cx="32337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2900363"/>
            <a:ext cx="32337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DB7D3-60DC-4278-87E3-98603B0DC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65BC7-B528-40EF-A784-6F46C30D2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2629F-9B02-4A0B-83D4-46BC72F7FD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63538"/>
            <a:ext cx="2406650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63538"/>
            <a:ext cx="4089400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1912938"/>
            <a:ext cx="2406650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6BF11-9628-4B98-84FF-EA8F54393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400800"/>
            <a:ext cx="4389437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17563"/>
            <a:ext cx="4389437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156450"/>
            <a:ext cx="4389437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260B1-54C0-4E5D-907A-6E7A8EF12B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814388"/>
            <a:ext cx="62166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2641600"/>
            <a:ext cx="62166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8331200"/>
            <a:ext cx="152400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5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331200"/>
            <a:ext cx="231775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5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331200"/>
            <a:ext cx="1524000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500">
                <a:cs typeface="+mn-cs"/>
              </a:defRPr>
            </a:lvl1pPr>
          </a:lstStyle>
          <a:p>
            <a:pPr>
              <a:defRPr/>
            </a:pPr>
            <a:fld id="{9243C374-BAA1-4E59-8DB7-3D388C336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5pPr>
      <a:lvl6pPr marL="457200"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6pPr>
      <a:lvl7pPr marL="914400"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7pPr>
      <a:lvl8pPr marL="1371600"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8pPr>
      <a:lvl9pPr marL="1828800"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Times New Roman" pitchFamily="18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Text Box 253"/>
          <p:cNvSpPr txBox="1">
            <a:spLocks noChangeArrowheads="1"/>
          </p:cNvSpPr>
          <p:nvPr/>
        </p:nvSpPr>
        <p:spPr bwMode="auto">
          <a:xfrm>
            <a:off x="44450" y="26988"/>
            <a:ext cx="7112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cs typeface="+mn-cs"/>
              </a:rPr>
              <a:t>TITULO:</a:t>
            </a:r>
          </a:p>
        </p:txBody>
      </p:sp>
      <p:sp>
        <p:nvSpPr>
          <p:cNvPr id="2051" name="Rectangle 254"/>
          <p:cNvSpPr>
            <a:spLocks noChangeArrowheads="1"/>
          </p:cNvSpPr>
          <p:nvPr/>
        </p:nvSpPr>
        <p:spPr bwMode="auto">
          <a:xfrm>
            <a:off x="26988" y="0"/>
            <a:ext cx="7261225" cy="91440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303" name="Text Box 255"/>
          <p:cNvSpPr txBox="1">
            <a:spLocks noChangeArrowheads="1"/>
          </p:cNvSpPr>
          <p:nvPr/>
        </p:nvSpPr>
        <p:spPr bwMode="auto">
          <a:xfrm>
            <a:off x="755650" y="26988"/>
            <a:ext cx="6559550" cy="509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ETIQUETADO MANUAL DE FUSIBLES PARA LA SERIE HEV</a:t>
            </a:r>
          </a:p>
        </p:txBody>
      </p:sp>
      <p:sp>
        <p:nvSpPr>
          <p:cNvPr id="2053" name="Text Box 429"/>
          <p:cNvSpPr txBox="1">
            <a:spLocks noChangeArrowheads="1"/>
          </p:cNvSpPr>
          <p:nvPr/>
        </p:nvSpPr>
        <p:spPr bwMode="auto">
          <a:xfrm>
            <a:off x="3365500" y="1700213"/>
            <a:ext cx="3479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 b="1">
                <a:latin typeface="Century Gothic" pitchFamily="34" charset="0"/>
              </a:rPr>
              <a:t>Colocación correcta de etiqueta </a:t>
            </a:r>
          </a:p>
          <a:p>
            <a:pPr algn="ctr" eaLnBrk="0" hangingPunct="0"/>
            <a:r>
              <a:rPr lang="en-US" sz="1600" b="1">
                <a:latin typeface="Century Gothic" pitchFamily="34" charset="0"/>
              </a:rPr>
              <a:t>(con los lead hacia arriba) y   centrada entre los caps.</a:t>
            </a:r>
          </a:p>
        </p:txBody>
      </p:sp>
      <p:pic>
        <p:nvPicPr>
          <p:cNvPr id="2054" name="Picture 4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4650" y="677863"/>
            <a:ext cx="1330325" cy="4148137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3836988" y="949325"/>
            <a:ext cx="17383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cs typeface="+mn-cs"/>
              </a:rPr>
              <a:t>ACEPTABLE</a:t>
            </a:r>
          </a:p>
        </p:txBody>
      </p:sp>
      <p:pic>
        <p:nvPicPr>
          <p:cNvPr id="2056" name="Picture 44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9725" y="3848100"/>
            <a:ext cx="1108075" cy="41290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057" name="Picture 44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34050" y="3846513"/>
            <a:ext cx="989013" cy="41576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1138238" y="5640388"/>
            <a:ext cx="21844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cs typeface="+mn-cs"/>
              </a:rPr>
              <a:t>NO ACEPTABLE</a:t>
            </a:r>
          </a:p>
        </p:txBody>
      </p:sp>
      <p:sp>
        <p:nvSpPr>
          <p:cNvPr id="2059" name="Text Box 429"/>
          <p:cNvSpPr txBox="1">
            <a:spLocks noChangeArrowheads="1"/>
          </p:cNvSpPr>
          <p:nvPr/>
        </p:nvSpPr>
        <p:spPr bwMode="auto">
          <a:xfrm>
            <a:off x="409575" y="6424613"/>
            <a:ext cx="32432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 b="1">
                <a:latin typeface="Century Gothic" pitchFamily="34" charset="0"/>
              </a:rPr>
              <a:t>Etiqueta sobre fusible al revés (con los lead hacia abajo).</a:t>
            </a:r>
          </a:p>
        </p:txBody>
      </p:sp>
      <p:sp>
        <p:nvSpPr>
          <p:cNvPr id="2060" name="Oval 36"/>
          <p:cNvSpPr>
            <a:spLocks noChangeArrowheads="1"/>
          </p:cNvSpPr>
          <p:nvPr/>
        </p:nvSpPr>
        <p:spPr bwMode="auto">
          <a:xfrm>
            <a:off x="1724025" y="1438275"/>
            <a:ext cx="1152525" cy="78105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61" name="Oval 37"/>
          <p:cNvSpPr>
            <a:spLocks noChangeArrowheads="1"/>
          </p:cNvSpPr>
          <p:nvPr/>
        </p:nvSpPr>
        <p:spPr bwMode="auto">
          <a:xfrm>
            <a:off x="1771650" y="3238500"/>
            <a:ext cx="1152525" cy="78105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2062" name="Straight Arrow Connector 44"/>
          <p:cNvCxnSpPr>
            <a:cxnSpLocks noChangeShapeType="1"/>
          </p:cNvCxnSpPr>
          <p:nvPr/>
        </p:nvCxnSpPr>
        <p:spPr bwMode="auto">
          <a:xfrm rot="5400000">
            <a:off x="6129337" y="4533901"/>
            <a:ext cx="371475" cy="9525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063" name="Straight Arrow Connector 45"/>
          <p:cNvCxnSpPr>
            <a:cxnSpLocks noChangeShapeType="1"/>
          </p:cNvCxnSpPr>
          <p:nvPr/>
        </p:nvCxnSpPr>
        <p:spPr bwMode="auto">
          <a:xfrm rot="5400000">
            <a:off x="4481512" y="4572001"/>
            <a:ext cx="371475" cy="9525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064" name="Straight Arrow Connector 46"/>
          <p:cNvCxnSpPr>
            <a:cxnSpLocks noChangeShapeType="1"/>
          </p:cNvCxnSpPr>
          <p:nvPr/>
        </p:nvCxnSpPr>
        <p:spPr bwMode="auto">
          <a:xfrm rot="5400000" flipH="1" flipV="1">
            <a:off x="6005513" y="7219950"/>
            <a:ext cx="342900" cy="10477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065" name="Straight Arrow Connector 47"/>
          <p:cNvCxnSpPr>
            <a:cxnSpLocks noChangeShapeType="1"/>
          </p:cNvCxnSpPr>
          <p:nvPr/>
        </p:nvCxnSpPr>
        <p:spPr bwMode="auto">
          <a:xfrm rot="5400000" flipH="1" flipV="1">
            <a:off x="4343400" y="7253288"/>
            <a:ext cx="371475" cy="18097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066" name="Text Box 256"/>
          <p:cNvSpPr txBox="1">
            <a:spLocks noChangeArrowheads="1"/>
          </p:cNvSpPr>
          <p:nvPr/>
        </p:nvSpPr>
        <p:spPr bwMode="auto">
          <a:xfrm>
            <a:off x="60325" y="8918575"/>
            <a:ext cx="2317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latin typeface="Arial" charset="0"/>
              </a:rPr>
              <a:t>Forma No. M1-DC40-0002A-IBU464</a:t>
            </a:r>
          </a:p>
        </p:txBody>
      </p:sp>
      <p:sp>
        <p:nvSpPr>
          <p:cNvPr id="2067" name="Text Box 257"/>
          <p:cNvSpPr txBox="1">
            <a:spLocks noChangeArrowheads="1"/>
          </p:cNvSpPr>
          <p:nvPr/>
        </p:nvSpPr>
        <p:spPr bwMode="auto">
          <a:xfrm>
            <a:off x="3375025" y="8913813"/>
            <a:ext cx="714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>
                <a:latin typeface="Arial" charset="0"/>
              </a:rPr>
              <a:t>Rev. A</a:t>
            </a:r>
          </a:p>
        </p:txBody>
      </p:sp>
      <p:sp>
        <p:nvSpPr>
          <p:cNvPr id="2068" name="Text Box 258"/>
          <p:cNvSpPr txBox="1">
            <a:spLocks noChangeArrowheads="1"/>
          </p:cNvSpPr>
          <p:nvPr/>
        </p:nvSpPr>
        <p:spPr bwMode="auto">
          <a:xfrm>
            <a:off x="6213475" y="8920163"/>
            <a:ext cx="1047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>
                <a:latin typeface="Arial" charset="0"/>
              </a:rPr>
              <a:t>Emisión 10/16</a:t>
            </a:r>
          </a:p>
        </p:txBody>
      </p:sp>
      <p:sp>
        <p:nvSpPr>
          <p:cNvPr id="2069" name="Text Box 259"/>
          <p:cNvSpPr txBox="1">
            <a:spLocks noChangeArrowheads="1"/>
          </p:cNvSpPr>
          <p:nvPr/>
        </p:nvSpPr>
        <p:spPr bwMode="auto">
          <a:xfrm>
            <a:off x="34925" y="8650288"/>
            <a:ext cx="2457450" cy="238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No. VISUAL: </a:t>
            </a:r>
            <a:r>
              <a:rPr lang="en-US" sz="900">
                <a:latin typeface="Arial" charset="0"/>
              </a:rPr>
              <a:t>M1-PRD31-0004A-HEV436</a:t>
            </a:r>
          </a:p>
        </p:txBody>
      </p:sp>
      <p:sp>
        <p:nvSpPr>
          <p:cNvPr id="2070" name="Text Box 260"/>
          <p:cNvSpPr txBox="1">
            <a:spLocks noChangeArrowheads="1"/>
          </p:cNvSpPr>
          <p:nvPr/>
        </p:nvSpPr>
        <p:spPr bwMode="auto">
          <a:xfrm>
            <a:off x="4224338" y="8650288"/>
            <a:ext cx="1098550" cy="233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REVISION: </a:t>
            </a:r>
            <a:r>
              <a:rPr lang="en-US" sz="900">
                <a:latin typeface="Arial" charset="0"/>
              </a:rPr>
              <a:t>A</a:t>
            </a:r>
          </a:p>
        </p:txBody>
      </p:sp>
      <p:sp>
        <p:nvSpPr>
          <p:cNvPr id="2071" name="Text Box 264"/>
          <p:cNvSpPr txBox="1">
            <a:spLocks noChangeArrowheads="1"/>
          </p:cNvSpPr>
          <p:nvPr/>
        </p:nvSpPr>
        <p:spPr bwMode="auto">
          <a:xfrm>
            <a:off x="5322888" y="8650288"/>
            <a:ext cx="1106487" cy="233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PAGINA:</a:t>
            </a:r>
            <a:r>
              <a:rPr lang="en-US" sz="900">
                <a:latin typeface="Arial" charset="0"/>
              </a:rPr>
              <a:t> 1 </a:t>
            </a:r>
            <a:r>
              <a:rPr lang="en-US" sz="900" b="1">
                <a:latin typeface="Arial" charset="0"/>
              </a:rPr>
              <a:t>DE</a:t>
            </a:r>
            <a:r>
              <a:rPr lang="en-US" sz="900">
                <a:latin typeface="Arial" charset="0"/>
              </a:rPr>
              <a:t> 4</a:t>
            </a:r>
          </a:p>
        </p:txBody>
      </p:sp>
      <p:sp>
        <p:nvSpPr>
          <p:cNvPr id="2072" name="Text Box 261"/>
          <p:cNvSpPr txBox="1">
            <a:spLocks noChangeArrowheads="1"/>
          </p:cNvSpPr>
          <p:nvPr/>
        </p:nvSpPr>
        <p:spPr bwMode="auto">
          <a:xfrm>
            <a:off x="2492375" y="8650288"/>
            <a:ext cx="1731963" cy="233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FECHA: </a:t>
            </a:r>
            <a:r>
              <a:rPr lang="en-US" sz="900">
                <a:latin typeface="Arial" charset="0"/>
              </a:rPr>
              <a:t>01/Diciembre/2016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C:\Users\mzamudio\Desktop\5 secciones Laura\IMG-20140603-00324.jpg"/>
          <p:cNvPicPr>
            <a:picLocks noChangeAspect="1" noChangeArrowheads="1"/>
          </p:cNvPicPr>
          <p:nvPr/>
        </p:nvPicPr>
        <p:blipFill>
          <a:blip r:embed="rId3" cstate="print"/>
          <a:srcRect l="10490" t="16063" r="66705" b="24258"/>
          <a:stretch>
            <a:fillRect/>
          </a:stretch>
        </p:blipFill>
        <p:spPr bwMode="auto">
          <a:xfrm>
            <a:off x="5132388" y="4373563"/>
            <a:ext cx="1152525" cy="40211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075" name="Picture 2" descr="C:\Users\mzamudio\Desktop\5 secciones Laura\IMG-20140801-00448.jpg"/>
          <p:cNvPicPr>
            <a:picLocks noChangeAspect="1" noChangeArrowheads="1"/>
          </p:cNvPicPr>
          <p:nvPr/>
        </p:nvPicPr>
        <p:blipFill>
          <a:blip r:embed="rId4" cstate="print"/>
          <a:srcRect l="40747" t="27299" r="40190" b="23035"/>
          <a:stretch>
            <a:fillRect/>
          </a:stretch>
        </p:blipFill>
        <p:spPr bwMode="auto">
          <a:xfrm>
            <a:off x="1689100" y="715963"/>
            <a:ext cx="1219200" cy="4235450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</p:spPr>
      </p:pic>
      <p:sp>
        <p:nvSpPr>
          <p:cNvPr id="2301" name="Text Box 253"/>
          <p:cNvSpPr txBox="1">
            <a:spLocks noChangeArrowheads="1"/>
          </p:cNvSpPr>
          <p:nvPr/>
        </p:nvSpPr>
        <p:spPr bwMode="auto">
          <a:xfrm>
            <a:off x="44450" y="26988"/>
            <a:ext cx="720725" cy="509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cs typeface="+mn-cs"/>
              </a:rPr>
              <a:t>TITULO:</a:t>
            </a:r>
          </a:p>
        </p:txBody>
      </p:sp>
      <p:sp>
        <p:nvSpPr>
          <p:cNvPr id="3077" name="Rectangle 254"/>
          <p:cNvSpPr>
            <a:spLocks noChangeArrowheads="1"/>
          </p:cNvSpPr>
          <p:nvPr/>
        </p:nvSpPr>
        <p:spPr bwMode="auto">
          <a:xfrm>
            <a:off x="26988" y="0"/>
            <a:ext cx="7261225" cy="91440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303" name="Text Box 255"/>
          <p:cNvSpPr txBox="1">
            <a:spLocks noChangeArrowheads="1"/>
          </p:cNvSpPr>
          <p:nvPr/>
        </p:nvSpPr>
        <p:spPr bwMode="auto">
          <a:xfrm>
            <a:off x="776288" y="26988"/>
            <a:ext cx="6538912" cy="509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ETIQUETADO MANUAL DE FUSIBLES PARA LA SERIE HEV</a:t>
            </a:r>
          </a:p>
        </p:txBody>
      </p:sp>
      <p:sp>
        <p:nvSpPr>
          <p:cNvPr id="3079" name="Text Box 429"/>
          <p:cNvSpPr txBox="1">
            <a:spLocks noChangeArrowheads="1"/>
          </p:cNvSpPr>
          <p:nvPr/>
        </p:nvSpPr>
        <p:spPr bwMode="auto">
          <a:xfrm>
            <a:off x="3365500" y="1700213"/>
            <a:ext cx="34798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s-MX" sz="1600" b="1">
                <a:latin typeface="Century Gothic" pitchFamily="34" charset="0"/>
              </a:rPr>
              <a:t>Colocación correcta de etiqueta </a:t>
            </a:r>
          </a:p>
          <a:p>
            <a:pPr algn="ctr" eaLnBrk="0" hangingPunct="0"/>
            <a:r>
              <a:rPr lang="es-MX" sz="1600" b="1">
                <a:latin typeface="Century Gothic" pitchFamily="34" charset="0"/>
              </a:rPr>
              <a:t>(con los lead hacia abajo) y   centrada entre los caps. </a:t>
            </a:r>
          </a:p>
          <a:p>
            <a:pPr algn="ctr" eaLnBrk="0" hangingPunct="0"/>
            <a:r>
              <a:rPr lang="es-MX" sz="1600" b="1">
                <a:latin typeface="Century Gothic" pitchFamily="34" charset="0"/>
              </a:rPr>
              <a:t>Series: .ZXPL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81400" y="889000"/>
            <a:ext cx="20431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cs typeface="+mn-cs"/>
              </a:rPr>
              <a:t>ACEPTABLE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9750" y="5932488"/>
            <a:ext cx="257968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cs typeface="+mn-cs"/>
              </a:rPr>
              <a:t>NO ACEPTABLE</a:t>
            </a:r>
          </a:p>
        </p:txBody>
      </p:sp>
      <p:sp>
        <p:nvSpPr>
          <p:cNvPr id="3082" name="Text Box 429"/>
          <p:cNvSpPr txBox="1">
            <a:spLocks noChangeArrowheads="1"/>
          </p:cNvSpPr>
          <p:nvPr/>
        </p:nvSpPr>
        <p:spPr bwMode="auto">
          <a:xfrm>
            <a:off x="666750" y="6789738"/>
            <a:ext cx="32432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 b="1">
                <a:latin typeface="Century Gothic" pitchFamily="34" charset="0"/>
              </a:rPr>
              <a:t>Etiqueta sobre fusible alreves (con los lead hacia arriba).</a:t>
            </a:r>
          </a:p>
        </p:txBody>
      </p:sp>
      <p:sp>
        <p:nvSpPr>
          <p:cNvPr id="3083" name="Oval 36"/>
          <p:cNvSpPr>
            <a:spLocks noChangeArrowheads="1"/>
          </p:cNvSpPr>
          <p:nvPr/>
        </p:nvSpPr>
        <p:spPr bwMode="auto">
          <a:xfrm>
            <a:off x="1724025" y="1438275"/>
            <a:ext cx="1152525" cy="78105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84" name="Oval 37"/>
          <p:cNvSpPr>
            <a:spLocks noChangeArrowheads="1"/>
          </p:cNvSpPr>
          <p:nvPr/>
        </p:nvSpPr>
        <p:spPr bwMode="auto">
          <a:xfrm>
            <a:off x="1733550" y="3238500"/>
            <a:ext cx="1152525" cy="78105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3085" name="Straight Arrow Connector 44"/>
          <p:cNvCxnSpPr>
            <a:cxnSpLocks noChangeShapeType="1"/>
          </p:cNvCxnSpPr>
          <p:nvPr/>
        </p:nvCxnSpPr>
        <p:spPr bwMode="auto">
          <a:xfrm flipH="1">
            <a:off x="5846763" y="4402138"/>
            <a:ext cx="219075" cy="20002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3086" name="Straight Arrow Connector 46"/>
          <p:cNvCxnSpPr>
            <a:cxnSpLocks noChangeShapeType="1"/>
          </p:cNvCxnSpPr>
          <p:nvPr/>
        </p:nvCxnSpPr>
        <p:spPr bwMode="auto">
          <a:xfrm rot="5400000" flipH="1" flipV="1">
            <a:off x="5422901" y="8121650"/>
            <a:ext cx="342900" cy="10477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pic>
        <p:nvPicPr>
          <p:cNvPr id="3087" name="Picture 21"/>
          <p:cNvPicPr>
            <a:picLocks noChangeAspect="1" noChangeArrowheads="1"/>
          </p:cNvPicPr>
          <p:nvPr/>
        </p:nvPicPr>
        <p:blipFill>
          <a:blip r:embed="rId5" cstate="print"/>
          <a:srcRect l="58948" t="1714" r="3883" b="2286"/>
          <a:stretch>
            <a:fillRect/>
          </a:stretch>
        </p:blipFill>
        <p:spPr bwMode="auto">
          <a:xfrm>
            <a:off x="3811588" y="4370388"/>
            <a:ext cx="1187450" cy="4025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3088" name="Text Box 256"/>
          <p:cNvSpPr txBox="1">
            <a:spLocks noChangeArrowheads="1"/>
          </p:cNvSpPr>
          <p:nvPr/>
        </p:nvSpPr>
        <p:spPr bwMode="auto">
          <a:xfrm>
            <a:off x="60325" y="8918575"/>
            <a:ext cx="2317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latin typeface="Arial" charset="0"/>
              </a:rPr>
              <a:t>Forma No. M1-DC40-0002A-IBU464</a:t>
            </a:r>
          </a:p>
        </p:txBody>
      </p:sp>
      <p:sp>
        <p:nvSpPr>
          <p:cNvPr id="3089" name="Text Box 257"/>
          <p:cNvSpPr txBox="1">
            <a:spLocks noChangeArrowheads="1"/>
          </p:cNvSpPr>
          <p:nvPr/>
        </p:nvSpPr>
        <p:spPr bwMode="auto">
          <a:xfrm>
            <a:off x="3375025" y="8913813"/>
            <a:ext cx="714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>
                <a:latin typeface="Arial" charset="0"/>
              </a:rPr>
              <a:t>Rev. A</a:t>
            </a:r>
          </a:p>
        </p:txBody>
      </p:sp>
      <p:sp>
        <p:nvSpPr>
          <p:cNvPr id="3090" name="Text Box 258"/>
          <p:cNvSpPr txBox="1">
            <a:spLocks noChangeArrowheads="1"/>
          </p:cNvSpPr>
          <p:nvPr/>
        </p:nvSpPr>
        <p:spPr bwMode="auto">
          <a:xfrm>
            <a:off x="6213475" y="8920163"/>
            <a:ext cx="1047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>
                <a:latin typeface="Arial" charset="0"/>
              </a:rPr>
              <a:t>Emisión 10/16</a:t>
            </a:r>
          </a:p>
        </p:txBody>
      </p:sp>
      <p:sp>
        <p:nvSpPr>
          <p:cNvPr id="3091" name="Text Box 259"/>
          <p:cNvSpPr txBox="1">
            <a:spLocks noChangeArrowheads="1"/>
          </p:cNvSpPr>
          <p:nvPr/>
        </p:nvSpPr>
        <p:spPr bwMode="auto">
          <a:xfrm>
            <a:off x="34925" y="8650288"/>
            <a:ext cx="2457450" cy="238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No. VISUAL: </a:t>
            </a:r>
            <a:r>
              <a:rPr lang="en-US" sz="900">
                <a:latin typeface="Arial" charset="0"/>
              </a:rPr>
              <a:t>M1-PRD31-0004A-HEV436</a:t>
            </a:r>
          </a:p>
        </p:txBody>
      </p:sp>
      <p:sp>
        <p:nvSpPr>
          <p:cNvPr id="3092" name="Text Box 260"/>
          <p:cNvSpPr txBox="1">
            <a:spLocks noChangeArrowheads="1"/>
          </p:cNvSpPr>
          <p:nvPr/>
        </p:nvSpPr>
        <p:spPr bwMode="auto">
          <a:xfrm>
            <a:off x="4224338" y="8650288"/>
            <a:ext cx="1098550" cy="233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REVISION: </a:t>
            </a:r>
            <a:r>
              <a:rPr lang="en-US" sz="900">
                <a:latin typeface="Arial" charset="0"/>
              </a:rPr>
              <a:t>A</a:t>
            </a:r>
          </a:p>
        </p:txBody>
      </p:sp>
      <p:sp>
        <p:nvSpPr>
          <p:cNvPr id="3093" name="Text Box 264"/>
          <p:cNvSpPr txBox="1">
            <a:spLocks noChangeArrowheads="1"/>
          </p:cNvSpPr>
          <p:nvPr/>
        </p:nvSpPr>
        <p:spPr bwMode="auto">
          <a:xfrm>
            <a:off x="5322888" y="8650288"/>
            <a:ext cx="1106487" cy="233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PAGINA:</a:t>
            </a:r>
            <a:r>
              <a:rPr lang="en-US" sz="900">
                <a:latin typeface="Arial" charset="0"/>
              </a:rPr>
              <a:t> 2 </a:t>
            </a:r>
            <a:r>
              <a:rPr lang="en-US" sz="900" b="1">
                <a:latin typeface="Arial" charset="0"/>
              </a:rPr>
              <a:t>DE</a:t>
            </a:r>
            <a:r>
              <a:rPr lang="en-US" sz="900">
                <a:latin typeface="Arial" charset="0"/>
              </a:rPr>
              <a:t> 4</a:t>
            </a:r>
          </a:p>
        </p:txBody>
      </p:sp>
      <p:sp>
        <p:nvSpPr>
          <p:cNvPr id="3094" name="Text Box 261"/>
          <p:cNvSpPr txBox="1">
            <a:spLocks noChangeArrowheads="1"/>
          </p:cNvSpPr>
          <p:nvPr/>
        </p:nvSpPr>
        <p:spPr bwMode="auto">
          <a:xfrm>
            <a:off x="2492375" y="8650288"/>
            <a:ext cx="1731963" cy="233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FECHA: </a:t>
            </a:r>
            <a:r>
              <a:rPr lang="en-US" sz="900">
                <a:latin typeface="Arial" charset="0"/>
              </a:rPr>
              <a:t>01/Diciembre/2016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8763" y="649288"/>
            <a:ext cx="1482725" cy="4294187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</p:spPr>
      </p:pic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6350" y="4324350"/>
            <a:ext cx="1265238" cy="4152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301" name="Text Box 253"/>
          <p:cNvSpPr txBox="1">
            <a:spLocks noChangeArrowheads="1"/>
          </p:cNvSpPr>
          <p:nvPr/>
        </p:nvSpPr>
        <p:spPr bwMode="auto">
          <a:xfrm>
            <a:off x="44450" y="26988"/>
            <a:ext cx="700088" cy="509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cs typeface="+mn-cs"/>
              </a:rPr>
              <a:t>TITULO:</a:t>
            </a:r>
          </a:p>
        </p:txBody>
      </p:sp>
      <p:sp>
        <p:nvSpPr>
          <p:cNvPr id="4101" name="Rectangle 254"/>
          <p:cNvSpPr>
            <a:spLocks noChangeArrowheads="1"/>
          </p:cNvSpPr>
          <p:nvPr/>
        </p:nvSpPr>
        <p:spPr bwMode="auto">
          <a:xfrm>
            <a:off x="26988" y="0"/>
            <a:ext cx="7261225" cy="91440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303" name="Text Box 255"/>
          <p:cNvSpPr txBox="1">
            <a:spLocks noChangeArrowheads="1"/>
          </p:cNvSpPr>
          <p:nvPr/>
        </p:nvSpPr>
        <p:spPr bwMode="auto">
          <a:xfrm>
            <a:off x="744538" y="26988"/>
            <a:ext cx="6570662" cy="509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ETIQUETADO MANUAL DE FUSIBLES PARA LA SERIE HEV</a:t>
            </a:r>
          </a:p>
        </p:txBody>
      </p:sp>
      <p:sp>
        <p:nvSpPr>
          <p:cNvPr id="4103" name="Text Box 429"/>
          <p:cNvSpPr txBox="1">
            <a:spLocks noChangeArrowheads="1"/>
          </p:cNvSpPr>
          <p:nvPr/>
        </p:nvSpPr>
        <p:spPr bwMode="auto">
          <a:xfrm>
            <a:off x="3108325" y="1700213"/>
            <a:ext cx="335915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s-MX" sz="1600" b="1">
                <a:latin typeface="Century Gothic" pitchFamily="34" charset="0"/>
              </a:rPr>
              <a:t>Colocación correcta de etiqueta </a:t>
            </a:r>
          </a:p>
          <a:p>
            <a:pPr algn="ctr" eaLnBrk="0" hangingPunct="0"/>
            <a:r>
              <a:rPr lang="es-MX" sz="1600" b="1">
                <a:latin typeface="Century Gothic" pitchFamily="34" charset="0"/>
              </a:rPr>
              <a:t>(con los lead hacia abajo) y   centrada entre los caps. </a:t>
            </a:r>
          </a:p>
          <a:p>
            <a:pPr algn="ctr" eaLnBrk="0" hangingPunct="0"/>
            <a:r>
              <a:rPr lang="es-MX" sz="1600" b="1" u="sng">
                <a:latin typeface="Century Gothic" pitchFamily="34" charset="0"/>
              </a:rPr>
              <a:t>Series: .ZXTESLA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81400" y="889000"/>
            <a:ext cx="20431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cs typeface="+mn-cs"/>
              </a:rPr>
              <a:t>ACEPTABLE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05000" y="5932488"/>
            <a:ext cx="257968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cs typeface="+mn-cs"/>
              </a:rPr>
              <a:t>NO ACEPTABLE</a:t>
            </a:r>
          </a:p>
        </p:txBody>
      </p:sp>
      <p:sp>
        <p:nvSpPr>
          <p:cNvPr id="4106" name="Text Box 429"/>
          <p:cNvSpPr txBox="1">
            <a:spLocks noChangeArrowheads="1"/>
          </p:cNvSpPr>
          <p:nvPr/>
        </p:nvSpPr>
        <p:spPr bwMode="auto">
          <a:xfrm>
            <a:off x="1677988" y="6789738"/>
            <a:ext cx="32432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 b="1">
                <a:latin typeface="Century Gothic" pitchFamily="34" charset="0"/>
              </a:rPr>
              <a:t>Etiqueta sobre fusible alreves (con los lead hacia arriba).</a:t>
            </a:r>
          </a:p>
        </p:txBody>
      </p:sp>
      <p:sp>
        <p:nvSpPr>
          <p:cNvPr id="4107" name="Oval 36"/>
          <p:cNvSpPr>
            <a:spLocks noChangeArrowheads="1"/>
          </p:cNvSpPr>
          <p:nvPr/>
        </p:nvSpPr>
        <p:spPr bwMode="auto">
          <a:xfrm>
            <a:off x="1724025" y="968375"/>
            <a:ext cx="1152525" cy="78105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108" name="Oval 37"/>
          <p:cNvSpPr>
            <a:spLocks noChangeArrowheads="1"/>
          </p:cNvSpPr>
          <p:nvPr/>
        </p:nvSpPr>
        <p:spPr bwMode="auto">
          <a:xfrm>
            <a:off x="1733550" y="3806825"/>
            <a:ext cx="1152525" cy="781050"/>
          </a:xfrm>
          <a:prstGeom prst="ellipse">
            <a:avLst/>
          </a:prstGeom>
          <a:noFill/>
          <a:ln w="28575" algn="ctr">
            <a:solidFill>
              <a:srgbClr val="00FF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4109" name="Straight Arrow Connector 44"/>
          <p:cNvCxnSpPr>
            <a:cxnSpLocks noChangeShapeType="1"/>
          </p:cNvCxnSpPr>
          <p:nvPr/>
        </p:nvCxnSpPr>
        <p:spPr bwMode="auto">
          <a:xfrm flipH="1">
            <a:off x="5846763" y="4402138"/>
            <a:ext cx="219075" cy="20002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4110" name="Straight Arrow Connector 46"/>
          <p:cNvCxnSpPr>
            <a:cxnSpLocks noChangeShapeType="1"/>
          </p:cNvCxnSpPr>
          <p:nvPr/>
        </p:nvCxnSpPr>
        <p:spPr bwMode="auto">
          <a:xfrm rot="5400000" flipH="1" flipV="1">
            <a:off x="5422901" y="8121650"/>
            <a:ext cx="342900" cy="10477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4111" name="Text Box 256"/>
          <p:cNvSpPr txBox="1">
            <a:spLocks noChangeArrowheads="1"/>
          </p:cNvSpPr>
          <p:nvPr/>
        </p:nvSpPr>
        <p:spPr bwMode="auto">
          <a:xfrm>
            <a:off x="60325" y="8918575"/>
            <a:ext cx="2317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latin typeface="Arial" charset="0"/>
              </a:rPr>
              <a:t>Forma No. M1-DC40-0002A-IBU464</a:t>
            </a:r>
          </a:p>
        </p:txBody>
      </p:sp>
      <p:sp>
        <p:nvSpPr>
          <p:cNvPr id="4112" name="Text Box 257"/>
          <p:cNvSpPr txBox="1">
            <a:spLocks noChangeArrowheads="1"/>
          </p:cNvSpPr>
          <p:nvPr/>
        </p:nvSpPr>
        <p:spPr bwMode="auto">
          <a:xfrm>
            <a:off x="3375025" y="8913813"/>
            <a:ext cx="714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>
                <a:latin typeface="Arial" charset="0"/>
              </a:rPr>
              <a:t>Rev. A</a:t>
            </a:r>
          </a:p>
        </p:txBody>
      </p:sp>
      <p:sp>
        <p:nvSpPr>
          <p:cNvPr id="4113" name="Text Box 258"/>
          <p:cNvSpPr txBox="1">
            <a:spLocks noChangeArrowheads="1"/>
          </p:cNvSpPr>
          <p:nvPr/>
        </p:nvSpPr>
        <p:spPr bwMode="auto">
          <a:xfrm>
            <a:off x="6213475" y="8920163"/>
            <a:ext cx="1047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>
                <a:latin typeface="Arial" charset="0"/>
              </a:rPr>
              <a:t>Emisión 10/16</a:t>
            </a:r>
          </a:p>
        </p:txBody>
      </p:sp>
      <p:sp>
        <p:nvSpPr>
          <p:cNvPr id="4114" name="Text Box 259"/>
          <p:cNvSpPr txBox="1">
            <a:spLocks noChangeArrowheads="1"/>
          </p:cNvSpPr>
          <p:nvPr/>
        </p:nvSpPr>
        <p:spPr bwMode="auto">
          <a:xfrm>
            <a:off x="34925" y="8650288"/>
            <a:ext cx="2457450" cy="238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No. VISUAL: </a:t>
            </a:r>
            <a:r>
              <a:rPr lang="en-US" sz="900">
                <a:latin typeface="Arial" charset="0"/>
              </a:rPr>
              <a:t>M1-PRD31-0004A-HEV436</a:t>
            </a:r>
          </a:p>
        </p:txBody>
      </p:sp>
      <p:sp>
        <p:nvSpPr>
          <p:cNvPr id="4115" name="Text Box 260"/>
          <p:cNvSpPr txBox="1">
            <a:spLocks noChangeArrowheads="1"/>
          </p:cNvSpPr>
          <p:nvPr/>
        </p:nvSpPr>
        <p:spPr bwMode="auto">
          <a:xfrm>
            <a:off x="4224338" y="8650288"/>
            <a:ext cx="1098550" cy="233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REVISION: </a:t>
            </a:r>
            <a:r>
              <a:rPr lang="en-US" sz="900">
                <a:latin typeface="Arial" charset="0"/>
              </a:rPr>
              <a:t>A</a:t>
            </a:r>
          </a:p>
        </p:txBody>
      </p:sp>
      <p:sp>
        <p:nvSpPr>
          <p:cNvPr id="4116" name="Text Box 264"/>
          <p:cNvSpPr txBox="1">
            <a:spLocks noChangeArrowheads="1"/>
          </p:cNvSpPr>
          <p:nvPr/>
        </p:nvSpPr>
        <p:spPr bwMode="auto">
          <a:xfrm>
            <a:off x="5322888" y="8650288"/>
            <a:ext cx="1106487" cy="233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PAGINA:</a:t>
            </a:r>
            <a:r>
              <a:rPr lang="en-US" sz="900">
                <a:latin typeface="Arial" charset="0"/>
              </a:rPr>
              <a:t> 3 </a:t>
            </a:r>
            <a:r>
              <a:rPr lang="en-US" sz="900" b="1">
                <a:latin typeface="Arial" charset="0"/>
              </a:rPr>
              <a:t>DE</a:t>
            </a:r>
            <a:r>
              <a:rPr lang="en-US" sz="900">
                <a:latin typeface="Arial" charset="0"/>
              </a:rPr>
              <a:t> 4</a:t>
            </a:r>
          </a:p>
        </p:txBody>
      </p:sp>
      <p:sp>
        <p:nvSpPr>
          <p:cNvPr id="4117" name="Text Box 261"/>
          <p:cNvSpPr txBox="1">
            <a:spLocks noChangeArrowheads="1"/>
          </p:cNvSpPr>
          <p:nvPr/>
        </p:nvSpPr>
        <p:spPr bwMode="auto">
          <a:xfrm>
            <a:off x="2492375" y="8650288"/>
            <a:ext cx="1731963" cy="233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FECHA: </a:t>
            </a:r>
            <a:r>
              <a:rPr lang="en-US" sz="900">
                <a:latin typeface="Arial" charset="0"/>
              </a:rPr>
              <a:t>01/Diciembre/2016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Text Box 253"/>
          <p:cNvSpPr txBox="1">
            <a:spLocks noChangeArrowheads="1"/>
          </p:cNvSpPr>
          <p:nvPr/>
        </p:nvSpPr>
        <p:spPr bwMode="auto">
          <a:xfrm>
            <a:off x="44450" y="26988"/>
            <a:ext cx="731838" cy="509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cs typeface="+mn-cs"/>
              </a:rPr>
              <a:t>TITULO:</a:t>
            </a:r>
          </a:p>
        </p:txBody>
      </p:sp>
      <p:sp>
        <p:nvSpPr>
          <p:cNvPr id="5123" name="Rectangle 254"/>
          <p:cNvSpPr>
            <a:spLocks noChangeArrowheads="1"/>
          </p:cNvSpPr>
          <p:nvPr/>
        </p:nvSpPr>
        <p:spPr bwMode="auto">
          <a:xfrm>
            <a:off x="26988" y="0"/>
            <a:ext cx="7261225" cy="91440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303" name="Text Box 255"/>
          <p:cNvSpPr txBox="1">
            <a:spLocks noChangeArrowheads="1"/>
          </p:cNvSpPr>
          <p:nvPr/>
        </p:nvSpPr>
        <p:spPr bwMode="auto">
          <a:xfrm>
            <a:off x="776288" y="26988"/>
            <a:ext cx="6538912" cy="509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ETIQUETADO MANUAL DE FUSIBLES PARA LA SERIE HEV</a:t>
            </a:r>
          </a:p>
        </p:txBody>
      </p:sp>
      <p:sp>
        <p:nvSpPr>
          <p:cNvPr id="5125" name="Text Box 429"/>
          <p:cNvSpPr txBox="1">
            <a:spLocks noChangeArrowheads="1"/>
          </p:cNvSpPr>
          <p:nvPr/>
        </p:nvSpPr>
        <p:spPr bwMode="auto">
          <a:xfrm>
            <a:off x="1987550" y="639763"/>
            <a:ext cx="34798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s-MX" sz="1600" b="1">
                <a:latin typeface="Century Gothic" pitchFamily="34" charset="0"/>
              </a:rPr>
              <a:t>Colocación correcta de etiqueta </a:t>
            </a:r>
          </a:p>
          <a:p>
            <a:pPr algn="ctr" eaLnBrk="0" hangingPunct="0"/>
            <a:r>
              <a:rPr lang="es-MX" sz="1600" b="1">
                <a:latin typeface="Century Gothic" pitchFamily="34" charset="0"/>
              </a:rPr>
              <a:t>y  centrada entre los caps. </a:t>
            </a:r>
          </a:p>
          <a:p>
            <a:pPr algn="ctr" eaLnBrk="0" hangingPunct="0"/>
            <a:r>
              <a:rPr lang="es-MX" sz="1600" b="1" u="sng">
                <a:latin typeface="Century Gothic" pitchFamily="34" charset="0"/>
              </a:rPr>
              <a:t>Series: .ZXI4-16 &amp; .ZXI10-16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03800" y="3952875"/>
            <a:ext cx="17383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000" b="1" u="sng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cs typeface="+mn-cs"/>
              </a:rPr>
              <a:t>ACEPTABLE</a:t>
            </a:r>
          </a:p>
        </p:txBody>
      </p:sp>
      <p:sp>
        <p:nvSpPr>
          <p:cNvPr id="5127" name="Text Box 429"/>
          <p:cNvSpPr txBox="1">
            <a:spLocks noChangeArrowheads="1"/>
          </p:cNvSpPr>
          <p:nvPr/>
        </p:nvSpPr>
        <p:spPr bwMode="auto">
          <a:xfrm>
            <a:off x="230188" y="7502525"/>
            <a:ext cx="6867525" cy="9540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latin typeface="Century Gothic" pitchFamily="34" charset="0"/>
              </a:rPr>
              <a:t>Etiqueta sobre fusible puede debe estar colocada de acuerdo a la imagen con el Cap 16mm² en la parte de abajo y Cap de 4mm² y 10mm²  en la parte superior segun corresponda. Piezas con el Cap de 16mm² en la parte superior de la etiqueta es no aceptable como se muestra en la imagen. </a:t>
            </a:r>
          </a:p>
        </p:txBody>
      </p:sp>
      <p:grpSp>
        <p:nvGrpSpPr>
          <p:cNvPr id="5128" name="Group 29"/>
          <p:cNvGrpSpPr>
            <a:grpSpLocks/>
          </p:cNvGrpSpPr>
          <p:nvPr/>
        </p:nvGrpSpPr>
        <p:grpSpPr bwMode="auto">
          <a:xfrm>
            <a:off x="319088" y="1843088"/>
            <a:ext cx="6589712" cy="5472112"/>
            <a:chOff x="174625" y="2263775"/>
            <a:chExt cx="7067550" cy="5821363"/>
          </a:xfrm>
        </p:grpSpPr>
        <p:pic>
          <p:nvPicPr>
            <p:cNvPr id="513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68738" y="2263775"/>
              <a:ext cx="1123950" cy="5821363"/>
            </a:xfrm>
            <a:prstGeom prst="rect">
              <a:avLst/>
            </a:prstGeom>
            <a:noFill/>
            <a:ln w="38100">
              <a:solidFill>
                <a:srgbClr val="006600"/>
              </a:solidFill>
              <a:miter lim="800000"/>
              <a:headEnd/>
              <a:tailEnd/>
            </a:ln>
          </p:spPr>
        </p:pic>
        <p:sp>
          <p:nvSpPr>
            <p:cNvPr id="5140" name="Text Box 429"/>
            <p:cNvSpPr txBox="1">
              <a:spLocks noChangeArrowheads="1"/>
            </p:cNvSpPr>
            <p:nvPr/>
          </p:nvSpPr>
          <p:spPr bwMode="auto">
            <a:xfrm>
              <a:off x="688975" y="2717800"/>
              <a:ext cx="1604963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b="1">
                  <a:latin typeface="Century Gothic" pitchFamily="34" charset="0"/>
                </a:rPr>
                <a:t>Cap 16mm² </a:t>
              </a:r>
            </a:p>
          </p:txBody>
        </p:sp>
        <p:sp>
          <p:nvSpPr>
            <p:cNvPr id="5141" name="Text Box 429"/>
            <p:cNvSpPr txBox="1">
              <a:spLocks noChangeArrowheads="1"/>
            </p:cNvSpPr>
            <p:nvPr/>
          </p:nvSpPr>
          <p:spPr bwMode="auto">
            <a:xfrm>
              <a:off x="174625" y="6397625"/>
              <a:ext cx="2278063" cy="585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b="1">
                  <a:latin typeface="Century Gothic" pitchFamily="34" charset="0"/>
                </a:rPr>
                <a:t>Cap 4mm² / 10mm² </a:t>
              </a:r>
            </a:p>
            <a:p>
              <a:pPr algn="ctr" eaLnBrk="0" hangingPunct="0"/>
              <a:r>
                <a:rPr lang="en-US" sz="1600" b="1">
                  <a:latin typeface="Century Gothic" pitchFamily="34" charset="0"/>
                </a:rPr>
                <a:t> </a:t>
              </a:r>
            </a:p>
          </p:txBody>
        </p:sp>
        <p:sp>
          <p:nvSpPr>
            <p:cNvPr id="5142" name="Text Box 429"/>
            <p:cNvSpPr txBox="1">
              <a:spLocks noChangeArrowheads="1"/>
            </p:cNvSpPr>
            <p:nvPr/>
          </p:nvSpPr>
          <p:spPr bwMode="auto">
            <a:xfrm>
              <a:off x="5165725" y="6426200"/>
              <a:ext cx="1604963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b="1">
                  <a:latin typeface="Century Gothic" pitchFamily="34" charset="0"/>
                </a:rPr>
                <a:t>Cap 16mm² </a:t>
              </a:r>
            </a:p>
          </p:txBody>
        </p:sp>
        <p:sp>
          <p:nvSpPr>
            <p:cNvPr id="5143" name="Text Box 429"/>
            <p:cNvSpPr txBox="1">
              <a:spLocks noChangeArrowheads="1"/>
            </p:cNvSpPr>
            <p:nvPr/>
          </p:nvSpPr>
          <p:spPr bwMode="auto">
            <a:xfrm>
              <a:off x="4964113" y="2747963"/>
              <a:ext cx="2278062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600" b="1">
                  <a:latin typeface="Century Gothic" pitchFamily="34" charset="0"/>
                </a:rPr>
                <a:t>Cap 4mm² / 10mm² </a:t>
              </a:r>
            </a:p>
            <a:p>
              <a:pPr algn="ctr" eaLnBrk="0" hangingPunct="0"/>
              <a:r>
                <a:rPr lang="en-US" sz="1600" b="1">
                  <a:latin typeface="Century Gothic" pitchFamily="34" charset="0"/>
                </a:rPr>
                <a:t> </a:t>
              </a:r>
            </a:p>
          </p:txBody>
        </p:sp>
        <p:grpSp>
          <p:nvGrpSpPr>
            <p:cNvPr id="5144" name="Group 26"/>
            <p:cNvGrpSpPr>
              <a:grpSpLocks/>
            </p:cNvGrpSpPr>
            <p:nvPr/>
          </p:nvGrpSpPr>
          <p:grpSpPr bwMode="auto">
            <a:xfrm>
              <a:off x="2540000" y="2273300"/>
              <a:ext cx="1057275" cy="5795963"/>
              <a:chOff x="2540000" y="2273300"/>
              <a:chExt cx="1057275" cy="5795963"/>
            </a:xfrm>
          </p:grpSpPr>
          <p:pic>
            <p:nvPicPr>
              <p:cNvPr id="5148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540000" y="2273300"/>
                <a:ext cx="1057275" cy="579596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</p:pic>
          <p:sp>
            <p:nvSpPr>
              <p:cNvPr id="5149" name="Rectangle 42"/>
              <p:cNvSpPr>
                <a:spLocks noChangeArrowheads="1"/>
              </p:cNvSpPr>
              <p:nvPr/>
            </p:nvSpPr>
            <p:spPr bwMode="auto">
              <a:xfrm>
                <a:off x="2627313" y="4484688"/>
                <a:ext cx="855662" cy="1930400"/>
              </a:xfrm>
              <a:prstGeom prst="rect">
                <a:avLst/>
              </a:prstGeom>
              <a:noFill/>
              <a:ln w="12700" algn="ctr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5146" name="Rectangle 43"/>
            <p:cNvSpPr>
              <a:spLocks noChangeArrowheads="1"/>
            </p:cNvSpPr>
            <p:nvPr/>
          </p:nvSpPr>
          <p:spPr bwMode="auto">
            <a:xfrm>
              <a:off x="3969751" y="3954284"/>
              <a:ext cx="936438" cy="1930322"/>
            </a:xfrm>
            <a:prstGeom prst="rect">
              <a:avLst/>
            </a:prstGeom>
            <a:noFill/>
            <a:ln w="12700" algn="ctr">
              <a:solidFill>
                <a:srgbClr val="00FF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>
                <a:ln>
                  <a:solidFill>
                    <a:srgbClr val="0000FF"/>
                  </a:solidFill>
                </a:ln>
              </a:endParaRPr>
            </a:p>
          </p:txBody>
        </p:sp>
        <p:cxnSp>
          <p:nvCxnSpPr>
            <p:cNvPr id="2" name="Straight Arrow Connector 28"/>
            <p:cNvCxnSpPr>
              <a:cxnSpLocks noChangeShapeType="1"/>
            </p:cNvCxnSpPr>
            <p:nvPr/>
          </p:nvCxnSpPr>
          <p:spPr bwMode="auto">
            <a:xfrm>
              <a:off x="1490663" y="3057525"/>
              <a:ext cx="1441450" cy="252413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147" name="Straight Arrow Connector 29"/>
            <p:cNvCxnSpPr>
              <a:cxnSpLocks noChangeShapeType="1"/>
            </p:cNvCxnSpPr>
            <p:nvPr/>
          </p:nvCxnSpPr>
          <p:spPr bwMode="auto">
            <a:xfrm>
              <a:off x="2308225" y="6618288"/>
              <a:ext cx="696913" cy="285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5129" name="Straight Arrow Connector 35"/>
          <p:cNvCxnSpPr>
            <a:cxnSpLocks noChangeShapeType="1"/>
          </p:cNvCxnSpPr>
          <p:nvPr/>
        </p:nvCxnSpPr>
        <p:spPr bwMode="auto">
          <a:xfrm flipH="1" flipV="1">
            <a:off x="4379913" y="5610225"/>
            <a:ext cx="592137" cy="3048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30" name="Straight Arrow Connector 38"/>
          <p:cNvCxnSpPr>
            <a:cxnSpLocks noChangeShapeType="1"/>
          </p:cNvCxnSpPr>
          <p:nvPr/>
        </p:nvCxnSpPr>
        <p:spPr bwMode="auto">
          <a:xfrm flipH="1">
            <a:off x="4351338" y="2689225"/>
            <a:ext cx="1489075" cy="3556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" name="TextBox 46"/>
          <p:cNvSpPr txBox="1"/>
          <p:nvPr/>
        </p:nvSpPr>
        <p:spPr>
          <a:xfrm>
            <a:off x="381000" y="3944938"/>
            <a:ext cx="1738313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cs typeface="+mn-cs"/>
              </a:rPr>
              <a:t>NO </a:t>
            </a:r>
            <a:br>
              <a:rPr 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cs typeface="+mn-cs"/>
              </a:rPr>
            </a:br>
            <a:r>
              <a:rPr 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cs typeface="+mn-cs"/>
              </a:rPr>
              <a:t>ACEPTABLE</a:t>
            </a:r>
          </a:p>
        </p:txBody>
      </p:sp>
      <p:sp>
        <p:nvSpPr>
          <p:cNvPr id="5132" name="Text Box 256"/>
          <p:cNvSpPr txBox="1">
            <a:spLocks noChangeArrowheads="1"/>
          </p:cNvSpPr>
          <p:nvPr/>
        </p:nvSpPr>
        <p:spPr bwMode="auto">
          <a:xfrm>
            <a:off x="60325" y="8918575"/>
            <a:ext cx="2317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>
                <a:latin typeface="Arial" charset="0"/>
              </a:rPr>
              <a:t>Forma No. M1-DC40-0002A-IBU464</a:t>
            </a:r>
          </a:p>
        </p:txBody>
      </p:sp>
      <p:sp>
        <p:nvSpPr>
          <p:cNvPr id="5133" name="Text Box 257"/>
          <p:cNvSpPr txBox="1">
            <a:spLocks noChangeArrowheads="1"/>
          </p:cNvSpPr>
          <p:nvPr/>
        </p:nvSpPr>
        <p:spPr bwMode="auto">
          <a:xfrm>
            <a:off x="3375025" y="8913813"/>
            <a:ext cx="714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>
                <a:latin typeface="Arial" charset="0"/>
              </a:rPr>
              <a:t>Rev. A</a:t>
            </a:r>
          </a:p>
        </p:txBody>
      </p:sp>
      <p:sp>
        <p:nvSpPr>
          <p:cNvPr id="5134" name="Text Box 258"/>
          <p:cNvSpPr txBox="1">
            <a:spLocks noChangeArrowheads="1"/>
          </p:cNvSpPr>
          <p:nvPr/>
        </p:nvSpPr>
        <p:spPr bwMode="auto">
          <a:xfrm>
            <a:off x="6213475" y="8920163"/>
            <a:ext cx="10477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>
                <a:latin typeface="Arial" charset="0"/>
              </a:rPr>
              <a:t>Emisión 10/16</a:t>
            </a:r>
          </a:p>
        </p:txBody>
      </p:sp>
      <p:sp>
        <p:nvSpPr>
          <p:cNvPr id="5135" name="Text Box 259"/>
          <p:cNvSpPr txBox="1">
            <a:spLocks noChangeArrowheads="1"/>
          </p:cNvSpPr>
          <p:nvPr/>
        </p:nvSpPr>
        <p:spPr bwMode="auto">
          <a:xfrm>
            <a:off x="34925" y="8650288"/>
            <a:ext cx="2457450" cy="238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No. VISUAL: </a:t>
            </a:r>
            <a:r>
              <a:rPr lang="en-US" sz="900">
                <a:latin typeface="Arial" charset="0"/>
              </a:rPr>
              <a:t>M1-PRD31-0004A-HEV436</a:t>
            </a:r>
          </a:p>
        </p:txBody>
      </p:sp>
      <p:sp>
        <p:nvSpPr>
          <p:cNvPr id="5136" name="Text Box 260"/>
          <p:cNvSpPr txBox="1">
            <a:spLocks noChangeArrowheads="1"/>
          </p:cNvSpPr>
          <p:nvPr/>
        </p:nvSpPr>
        <p:spPr bwMode="auto">
          <a:xfrm>
            <a:off x="4224338" y="8650288"/>
            <a:ext cx="1098550" cy="233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REVISION: </a:t>
            </a:r>
            <a:r>
              <a:rPr lang="en-US" sz="900">
                <a:latin typeface="Arial" charset="0"/>
              </a:rPr>
              <a:t>A</a:t>
            </a:r>
          </a:p>
        </p:txBody>
      </p:sp>
      <p:sp>
        <p:nvSpPr>
          <p:cNvPr id="5137" name="Text Box 264"/>
          <p:cNvSpPr txBox="1">
            <a:spLocks noChangeArrowheads="1"/>
          </p:cNvSpPr>
          <p:nvPr/>
        </p:nvSpPr>
        <p:spPr bwMode="auto">
          <a:xfrm>
            <a:off x="5322888" y="8650288"/>
            <a:ext cx="1106487" cy="233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PAGINA:</a:t>
            </a:r>
            <a:r>
              <a:rPr lang="en-US" sz="900">
                <a:latin typeface="Arial" charset="0"/>
              </a:rPr>
              <a:t> 4 </a:t>
            </a:r>
            <a:r>
              <a:rPr lang="en-US" sz="900" b="1">
                <a:latin typeface="Arial" charset="0"/>
              </a:rPr>
              <a:t>DE</a:t>
            </a:r>
            <a:r>
              <a:rPr lang="en-US" sz="900">
                <a:latin typeface="Arial" charset="0"/>
              </a:rPr>
              <a:t> 4</a:t>
            </a:r>
          </a:p>
        </p:txBody>
      </p:sp>
      <p:sp>
        <p:nvSpPr>
          <p:cNvPr id="5138" name="Text Box 261"/>
          <p:cNvSpPr txBox="1">
            <a:spLocks noChangeArrowheads="1"/>
          </p:cNvSpPr>
          <p:nvPr/>
        </p:nvSpPr>
        <p:spPr bwMode="auto">
          <a:xfrm>
            <a:off x="2492375" y="8650288"/>
            <a:ext cx="1731963" cy="2333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b="1">
                <a:latin typeface="Arial" charset="0"/>
              </a:rPr>
              <a:t>FECHA: </a:t>
            </a:r>
            <a:r>
              <a:rPr lang="en-US" sz="900">
                <a:latin typeface="Arial" charset="0"/>
              </a:rPr>
              <a:t>01/Diciembre/2016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5697</TotalTime>
  <Words>336</Words>
  <Application>Microsoft Office PowerPoint</Application>
  <PresentationFormat>Custom</PresentationFormat>
  <Paragraphs>69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Times New Roman</vt:lpstr>
      <vt:lpstr>Arial</vt:lpstr>
      <vt:lpstr>Century Gothic</vt:lpstr>
      <vt:lpstr>Default Design</vt:lpstr>
      <vt:lpstr>Slide 1</vt:lpstr>
      <vt:lpstr>Slide 2</vt:lpstr>
      <vt:lpstr>Slide 3</vt:lpstr>
      <vt:lpstr>Slide 4</vt:lpstr>
    </vt:vector>
  </TitlesOfParts>
  <Company>Littelfuse,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Jacob Casillas Gómez</dc:creator>
  <cp:lastModifiedBy>ohernandez</cp:lastModifiedBy>
  <cp:revision>140</cp:revision>
  <cp:lastPrinted>2003-02-05T17:23:50Z</cp:lastPrinted>
  <dcterms:created xsi:type="dcterms:W3CDTF">2002-10-22T23:48:45Z</dcterms:created>
  <dcterms:modified xsi:type="dcterms:W3CDTF">2017-04-04T20:52:45Z</dcterms:modified>
</cp:coreProperties>
</file>