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sawh\Documents\GitHub\PortfolioFactorAnalysis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Fama-French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IBM</c:v>
                </c:pt>
                <c:pt idx="1">
                  <c:v>MMM</c:v>
                </c:pt>
                <c:pt idx="2">
                  <c:v>PG</c:v>
                </c:pt>
                <c:pt idx="3">
                  <c:v>UTX</c:v>
                </c:pt>
                <c:pt idx="4">
                  <c:v>XOM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0.42685715986938638</c:v>
                </c:pt>
                <c:pt idx="1">
                  <c:v>0.37394696134227551</c:v>
                </c:pt>
                <c:pt idx="2">
                  <c:v>4.9075519208256702E-2</c:v>
                </c:pt>
                <c:pt idx="3">
                  <c:v>0.50426526370484503</c:v>
                </c:pt>
                <c:pt idx="4">
                  <c:v>0.20209606352933149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C9-4E5E-AE79-0F0016834557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Linear PCA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IBM</c:v>
                </c:pt>
                <c:pt idx="1">
                  <c:v>MMM</c:v>
                </c:pt>
                <c:pt idx="2">
                  <c:v>PG</c:v>
                </c:pt>
                <c:pt idx="3">
                  <c:v>UTX</c:v>
                </c:pt>
                <c:pt idx="4">
                  <c:v>XOM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0.45076386225572052</c:v>
                </c:pt>
                <c:pt idx="1">
                  <c:v>0.18204552944490671</c:v>
                </c:pt>
                <c:pt idx="2">
                  <c:v>0.2336134273292042</c:v>
                </c:pt>
                <c:pt idx="3">
                  <c:v>0.38289140631927909</c:v>
                </c:pt>
                <c:pt idx="4">
                  <c:v>0.20983856358147751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C9-4E5E-AE79-0F0016834557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Kernel PCA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IBM</c:v>
                </c:pt>
                <c:pt idx="1">
                  <c:v>MMM</c:v>
                </c:pt>
                <c:pt idx="2">
                  <c:v>PG</c:v>
                </c:pt>
                <c:pt idx="3">
                  <c:v>UTX</c:v>
                </c:pt>
                <c:pt idx="4">
                  <c:v>XOM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0">
                  <c:v>0.45074610627213102</c:v>
                </c:pt>
                <c:pt idx="1">
                  <c:v>0.18203850056951351</c:v>
                </c:pt>
                <c:pt idx="2">
                  <c:v>0.23361218952284121</c:v>
                </c:pt>
                <c:pt idx="3">
                  <c:v>0.38287240898933922</c:v>
                </c:pt>
                <c:pt idx="4">
                  <c:v>0.2098387927378175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C9-4E5E-AE79-0F0016834557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Isomap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IBM</c:v>
                </c:pt>
                <c:pt idx="1">
                  <c:v>MMM</c:v>
                </c:pt>
                <c:pt idx="2">
                  <c:v>PG</c:v>
                </c:pt>
                <c:pt idx="3">
                  <c:v>UTX</c:v>
                </c:pt>
                <c:pt idx="4">
                  <c:v>XOM</c:v>
                </c:pt>
              </c:strCache>
            </c:strRef>
          </c:cat>
          <c:val>
            <c:numRef>
              <c:f>Sheet1!$B$5:$F$5</c:f>
              <c:numCache>
                <c:formatCode>General</c:formatCode>
                <c:ptCount val="5"/>
                <c:pt idx="0">
                  <c:v>0.4062180679173073</c:v>
                </c:pt>
                <c:pt idx="1">
                  <c:v>0.2086969667054058</c:v>
                </c:pt>
                <c:pt idx="2">
                  <c:v>0.16020522777307139</c:v>
                </c:pt>
                <c:pt idx="3">
                  <c:v>0.37121441063867339</c:v>
                </c:pt>
                <c:pt idx="4">
                  <c:v>0.21729572806782929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73-43DB-9862-4DA77EFD8F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9994608"/>
        <c:axId val="539994936"/>
      </c:barChart>
      <c:catAx>
        <c:axId val="539994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994936"/>
        <c:crosses val="autoZero"/>
        <c:auto val="1"/>
        <c:lblAlgn val="ctr"/>
        <c:lblOffset val="100"/>
        <c:noMultiLvlLbl val="0"/>
      </c:catAx>
      <c:valAx>
        <c:axId val="539994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</a:t>
                </a:r>
                <a:r>
                  <a:rPr lang="en-US" baseline="30000" dirty="0"/>
                  <a:t>2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99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F538-0864-4D72-8535-C1B4960EE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602FA-9509-4E6B-8561-D1A3BDF3E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EF299-11F3-4ED1-8BE0-CC021CD86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9427-022A-4A2A-B97E-84C1699155AA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4E13E-6DD8-44AD-96B1-7D243FE8D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4F8A4-3569-4363-AF10-AB1DD2D15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8EE2-E814-4017-A6F1-F6813928C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395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F4F6A-5328-42EB-982C-D7CFE7607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D5051-6FB6-4A28-B560-40EA83CBB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1FDCD-3752-4FD4-BE31-EEE97ACD5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9427-022A-4A2A-B97E-84C1699155AA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71024-2A0C-4CD7-9A78-32D7A9983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F5424-0F33-43E8-9EDD-4D8895CB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8EE2-E814-4017-A6F1-F6813928C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89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383495-4ADA-4E70-A0E1-49846978B8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4872F-7B36-44B0-A05A-944F76539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A28A0-F1AE-4F9F-A924-B94C46523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9427-022A-4A2A-B97E-84C1699155AA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25E90-4A7D-4DB4-AACE-97F4C5B4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C362D-9992-49DA-8C95-A0180F8F0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8EE2-E814-4017-A6F1-F6813928C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23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7350-D448-42A7-ACB2-716894F5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0D9A0-F755-4AF8-9A44-E0EF5E637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97CBD-F4A3-4CDD-B55B-AC731DC25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9427-022A-4A2A-B97E-84C1699155AA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2C8F6-7DB2-4554-A92B-224964590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72160-5B15-4906-ACBD-95BB85CA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8EE2-E814-4017-A6F1-F6813928C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792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A8A4F-57E8-43BD-8CD9-5D5879DAE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EB667-F80C-4FB8-874A-81781E6C3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65393-F353-4703-A290-804F765D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9427-022A-4A2A-B97E-84C1699155AA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2A475-5B93-4558-89C1-02A22476B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94AA5-B4C2-49BB-B495-DA828C7E1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8EE2-E814-4017-A6F1-F6813928C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1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A82D9-D455-4785-859C-8EE06C10D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F14B1-F3DF-4235-B144-68AD22786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78FFC-1A22-40CF-A2E8-62210D649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88ECF-736D-4FCE-AF3A-3001D1F34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9427-022A-4A2A-B97E-84C1699155AA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C04F1-3A6D-42FF-BA56-885D403A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B3B18-B275-400B-9ABE-2B5A311F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8EE2-E814-4017-A6F1-F6813928C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52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E6C2-78C3-41C1-8312-52B0BBC22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EBF28-19FC-48D4-9000-0B706EDA4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A6675-DBFB-4EA6-A3E4-3428945CA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756F00-BDBB-43EA-B055-D5CC3EEE57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F49BDB-2999-4BB7-BCE5-8CCEA86EC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018466-F90B-479A-8CEB-9486D10C4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9427-022A-4A2A-B97E-84C1699155AA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597FAB-531A-4626-B2E6-CC38CABF2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CB5CDF-189E-4754-8493-7730D31B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8EE2-E814-4017-A6F1-F6813928C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71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2EA75-E343-4882-99D3-A035B26E4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070BB-65B6-417E-935B-56265CC12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9427-022A-4A2A-B97E-84C1699155AA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AFDDA-D554-4236-88BE-28AA84B07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0A688-CFA8-4D5F-8C65-1456463C8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8EE2-E814-4017-A6F1-F6813928C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4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BBDD48-99DB-49B2-ACEB-D6064278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9427-022A-4A2A-B97E-84C1699155AA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58B9F7-6387-4121-94D0-15028FE7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12EC2-11D4-4A4E-900D-97DDD49E5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8EE2-E814-4017-A6F1-F6813928C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90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55A7-4CB7-4723-9155-570B1ABAF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53AE1-6213-4754-8423-8A44C7A20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33FB6-2965-409A-9277-0FEC20F2E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73D9E-7520-44F8-86B6-2A98F5490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9427-022A-4A2A-B97E-84C1699155AA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A9E59-C103-484F-A052-CFADF3682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978B7-BE16-402C-8C4C-A1E3D4573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8EE2-E814-4017-A6F1-F6813928C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99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6864A-F9B4-4F00-8F4E-86981D80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58AF40-C16E-4C01-926B-7D95BEDA6B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A74F5-CCC5-421A-B3C4-33ACBA025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E43A9-8228-4AB0-A13E-14CF00998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9427-022A-4A2A-B97E-84C1699155AA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D50AE-D4AD-422E-9A26-FD90C74FB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89900-2F2D-400B-BFC2-F02E76DE4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8EE2-E814-4017-A6F1-F6813928C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5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8E2C9F-6B3C-4935-A4D4-BD429A01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A81C6-166F-45F3-9986-DDD11F819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78EDD-349A-4FB6-BF93-896F72243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C9427-022A-4A2A-B97E-84C1699155AA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42379-9A4A-4536-8D15-698166212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92D08-D5C6-4CF8-89C0-98A19EA8F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68EE2-E814-4017-A6F1-F6813928C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682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25DAB-5101-4F01-BE9D-EBC6B9FC43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Toward a Reduced-Form Factor 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C0732-3EF4-435C-B1B5-AECE792FF2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TTIC 31220 Final Project Presentation</a:t>
            </a:r>
          </a:p>
          <a:p>
            <a:r>
              <a:rPr lang="en-US" dirty="0"/>
              <a:t>Kabir Sawhney and Joseph </a:t>
            </a:r>
            <a:r>
              <a:rPr lang="en-US" dirty="0" err="1"/>
              <a:t>Denby</a:t>
            </a:r>
            <a:endParaRPr lang="en-US" dirty="0"/>
          </a:p>
          <a:p>
            <a:r>
              <a:rPr lang="en-US" dirty="0"/>
              <a:t>March 13, 2019</a:t>
            </a:r>
          </a:p>
        </p:txBody>
      </p:sp>
    </p:spTree>
    <p:extLst>
      <p:ext uri="{BB962C8B-B14F-4D97-AF65-F5344CB8AC3E}">
        <p14:creationId xmlns:p14="http://schemas.microsoft.com/office/powerpoint/2010/main" val="270561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707A5-FB09-4044-A40F-9739B0B20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(May delete this slide later, just a skeleton for us for right now)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6CF0E-DB66-4B5C-9B0D-2789C5BF2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&amp; Background</a:t>
            </a:r>
          </a:p>
          <a:p>
            <a:r>
              <a:rPr lang="en-US" dirty="0"/>
              <a:t>Description of Data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Results &amp; Conclusions</a:t>
            </a:r>
          </a:p>
        </p:txBody>
      </p:sp>
    </p:spTree>
    <p:extLst>
      <p:ext uri="{BB962C8B-B14F-4D97-AF65-F5344CB8AC3E}">
        <p14:creationId xmlns:p14="http://schemas.microsoft.com/office/powerpoint/2010/main" val="3995632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BF89-6930-487F-8625-26A979B17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6F9C4-D583-4291-B284-8179422A3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financial assets (stocks, bonds, etc.) are all affected by a similar set of underlying risks (inflation, economic growth, etc.). In finance theory, the returns on these assets can be modeled as a linear combination of the returns to these risks, plus an error term.</a:t>
            </a:r>
          </a:p>
          <a:p>
            <a:r>
              <a:rPr lang="en-US" dirty="0"/>
              <a:t>There are a lot of proposed risk factors, so some researchers have used linear PCA to derive a smaller set of risks that perform well in explaining equity returns.</a:t>
            </a:r>
          </a:p>
          <a:p>
            <a:r>
              <a:rPr lang="en-US" dirty="0"/>
              <a:t>Our project sought to extend this work to non-linear dimensionality reduction, to see if we could find a method that worked better than linear PCA to predict stock returns.</a:t>
            </a:r>
          </a:p>
        </p:txBody>
      </p:sp>
    </p:spTree>
    <p:extLst>
      <p:ext uri="{BB962C8B-B14F-4D97-AF65-F5344CB8AC3E}">
        <p14:creationId xmlns:p14="http://schemas.microsoft.com/office/powerpoint/2010/main" val="34069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29B8B-E7CB-4F94-A30B-1C27A311E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E358A-6662-4D88-9EE6-0493A90ED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data was monthly returns on stocks and risk factors from 1963 to 2013.</a:t>
            </a:r>
          </a:p>
          <a:p>
            <a:r>
              <a:rPr lang="en-US" dirty="0"/>
              <a:t>For our response variable, stock returns, we used the S&amp;P 500 and the five longest-tenured stocks in the Dow Jones Industrial Average (ExxonMobil, Procter &amp; Gamble, United Technologies, 3M, and IBM).</a:t>
            </a:r>
          </a:p>
          <a:p>
            <a:r>
              <a:rPr lang="en-US" dirty="0"/>
              <a:t>For the risks, we used a set of factor strategies developed by </a:t>
            </a:r>
            <a:r>
              <a:rPr lang="en-US" dirty="0" err="1"/>
              <a:t>Novy</a:t>
            </a:r>
            <a:r>
              <a:rPr lang="en-US" dirty="0"/>
              <a:t>-Marx and </a:t>
            </a:r>
            <a:r>
              <a:rPr lang="en-US" dirty="0" err="1"/>
              <a:t>Velikov</a:t>
            </a:r>
            <a:r>
              <a:rPr lang="en-US" dirty="0"/>
              <a:t>. They collected the returns to rules-based strategies designed to provide exposure to different factors.</a:t>
            </a:r>
          </a:p>
          <a:p>
            <a:r>
              <a:rPr lang="en-US" dirty="0"/>
              <a:t>We compared our results with the most popular theoretically-constructed risk factor portfolio, the </a:t>
            </a:r>
            <a:r>
              <a:rPr lang="en-US" dirty="0" err="1"/>
              <a:t>Fama</a:t>
            </a:r>
            <a:r>
              <a:rPr lang="en-US" dirty="0"/>
              <a:t>-French three-factor model.</a:t>
            </a:r>
          </a:p>
        </p:txBody>
      </p:sp>
    </p:spTree>
    <p:extLst>
      <p:ext uri="{BB962C8B-B14F-4D97-AF65-F5344CB8AC3E}">
        <p14:creationId xmlns:p14="http://schemas.microsoft.com/office/powerpoint/2010/main" val="153765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EA116-1BA8-4B23-8FC9-526C5FC1D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58438-3902-4D43-AAE8-64C4550D9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Split the data into training, validation, and test sets in time – older data was our training and validation data, while the most recent returns were our test data.</a:t>
            </a:r>
          </a:p>
          <a:p>
            <a:r>
              <a:rPr lang="en-US" dirty="0"/>
              <a:t>Tune hyperparameters for linear PCA, kernel PCA (with the polynomial and RBF kernels), </a:t>
            </a:r>
            <a:r>
              <a:rPr lang="en-US" dirty="0" err="1"/>
              <a:t>Isomap</a:t>
            </a:r>
            <a:r>
              <a:rPr lang="en-US" dirty="0"/>
              <a:t>, and Laplacian eigenmaps.</a:t>
            </a:r>
          </a:p>
          <a:p>
            <a:r>
              <a:rPr lang="en-US" dirty="0"/>
              <a:t>Choose the two best-performing dimensionality reduction methods, and get the learned representation on the combined training and validation sets.</a:t>
            </a:r>
          </a:p>
          <a:p>
            <a:r>
              <a:rPr lang="en-US" dirty="0"/>
              <a:t>Use the learned representation to fit a linear regression model, and compare performance on the test set with the performance of the </a:t>
            </a:r>
            <a:r>
              <a:rPr lang="en-US" dirty="0" err="1"/>
              <a:t>Fama</a:t>
            </a:r>
            <a:r>
              <a:rPr lang="en-US" dirty="0"/>
              <a:t>-French model.</a:t>
            </a:r>
          </a:p>
        </p:txBody>
      </p:sp>
    </p:spTree>
    <p:extLst>
      <p:ext uri="{BB962C8B-B14F-4D97-AF65-F5344CB8AC3E}">
        <p14:creationId xmlns:p14="http://schemas.microsoft.com/office/powerpoint/2010/main" val="394919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3D8D5BB7-66E3-44FF-81FF-FEB6EFFBA2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4094"/>
            <a:ext cx="5181600" cy="34543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49D4F9-C513-4BD0-AF93-02B09DA35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Method Selection &amp; Tuning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DF3A99-C3FD-47BE-9220-5CAE75CAE9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4094"/>
            <a:ext cx="5181600" cy="345439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00D266-6B06-4D28-9DB7-FD7E16EE167D}"/>
              </a:ext>
            </a:extLst>
          </p:cNvPr>
          <p:cNvSpPr txBox="1"/>
          <p:nvPr/>
        </p:nvSpPr>
        <p:spPr>
          <a:xfrm>
            <a:off x="945501" y="2089427"/>
            <a:ext cx="4966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Tuning Number of Components for Linear PCA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119B66-DBC4-4F9F-BF35-D40935F6FFD4}"/>
              </a:ext>
            </a:extLst>
          </p:cNvPr>
          <p:cNvSpPr txBox="1"/>
          <p:nvPr/>
        </p:nvSpPr>
        <p:spPr>
          <a:xfrm>
            <a:off x="6279503" y="1950928"/>
            <a:ext cx="4966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Tuning Number of Components for Kernel PCA</a:t>
            </a:r>
          </a:p>
          <a:p>
            <a:pPr algn="ctr"/>
            <a:r>
              <a:rPr lang="en-US" dirty="0"/>
              <a:t>(RBF Kernel, Gamma = 1x10</a:t>
            </a:r>
            <a:r>
              <a:rPr lang="en-US" baseline="30000" dirty="0"/>
              <a:t>-4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7230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2C9AB-DAC4-4179-84D0-84AE89292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Explanation of Returns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805FBD-1286-49B9-8C2D-857B5A4E96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4082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4636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DC43B-31F0-45B0-A406-7E341AB1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B9AB5-72F4-4962-9203-FD2423FE4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explaining individual stock returns, non-linear dimensionality reduction methods don’t offer an improvement over standard linear PCA. This result suggests that the perspective that asset returns are a linear combination of returns to risk factors is broadly accurate.</a:t>
            </a:r>
          </a:p>
          <a:p>
            <a:r>
              <a:rPr lang="en-US" dirty="0"/>
              <a:t>None of our learned representations performed as well as the </a:t>
            </a:r>
            <a:r>
              <a:rPr lang="en-US" dirty="0" err="1"/>
              <a:t>Fama</a:t>
            </a:r>
            <a:r>
              <a:rPr lang="en-US" dirty="0"/>
              <a:t>-French model, on any of the stocks. However, it’s hard to make a general conclusion, as this result might have been different if we used a different set </a:t>
            </a:r>
            <a:r>
              <a:rPr lang="en-US"/>
              <a:t>of underlying factors.</a:t>
            </a:r>
          </a:p>
        </p:txBody>
      </p:sp>
    </p:spTree>
    <p:extLst>
      <p:ext uri="{BB962C8B-B14F-4D97-AF65-F5344CB8AC3E}">
        <p14:creationId xmlns:p14="http://schemas.microsoft.com/office/powerpoint/2010/main" val="687712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6C6A6-A834-41F5-8C15-15DC37A3CD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884EE-7D73-4D18-B392-0F23D57872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428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503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Toward a Reduced-Form Factor Portfolio</vt:lpstr>
      <vt:lpstr>Agenda (May delete this slide later, just a skeleton for us for right now)</vt:lpstr>
      <vt:lpstr>Motivation &amp; Background</vt:lpstr>
      <vt:lpstr>Description of Data</vt:lpstr>
      <vt:lpstr>Methodology</vt:lpstr>
      <vt:lpstr>Results: Method Selection &amp; Tuning</vt:lpstr>
      <vt:lpstr>Results: Explanation of Returns</vt:lpstr>
      <vt:lpstr>Conclusions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 a Reduced-Form Factor Portfolio</dc:title>
  <dc:creator>Kabir Sawhney</dc:creator>
  <cp:lastModifiedBy>Kabir Sawhney</cp:lastModifiedBy>
  <cp:revision>31</cp:revision>
  <dcterms:created xsi:type="dcterms:W3CDTF">2019-03-10T17:23:51Z</dcterms:created>
  <dcterms:modified xsi:type="dcterms:W3CDTF">2019-03-11T05:10:28Z</dcterms:modified>
</cp:coreProperties>
</file>