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awh\Documents\GitHub\PortfolioFactorAnalysi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Fama-French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0.42685715986938638</c:v>
                </c:pt>
                <c:pt idx="1">
                  <c:v>0.37394696134227551</c:v>
                </c:pt>
                <c:pt idx="2">
                  <c:v>4.9075519208256702E-2</c:v>
                </c:pt>
                <c:pt idx="3">
                  <c:v>0.50426526370484503</c:v>
                </c:pt>
                <c:pt idx="4">
                  <c:v>0.20209606352933149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9-4E5E-AE79-0F00168345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Linear PCA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0.45076386225572052</c:v>
                </c:pt>
                <c:pt idx="1">
                  <c:v>0.18204552944490671</c:v>
                </c:pt>
                <c:pt idx="2">
                  <c:v>0.2336134273292042</c:v>
                </c:pt>
                <c:pt idx="3">
                  <c:v>0.38289140631927909</c:v>
                </c:pt>
                <c:pt idx="4">
                  <c:v>0.20983856358147751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9-4E5E-AE79-0F00168345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Kernel PCA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0.45074610627213102</c:v>
                </c:pt>
                <c:pt idx="1">
                  <c:v>0.18203850056951351</c:v>
                </c:pt>
                <c:pt idx="2">
                  <c:v>0.23361218952284121</c:v>
                </c:pt>
                <c:pt idx="3">
                  <c:v>0.38287240898933922</c:v>
                </c:pt>
                <c:pt idx="4">
                  <c:v>0.2098387927378175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C9-4E5E-AE79-0F00168345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Isomap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0.4062180679173073</c:v>
                </c:pt>
                <c:pt idx="1">
                  <c:v>0.2086969667054058</c:v>
                </c:pt>
                <c:pt idx="2">
                  <c:v>0.16020522777307139</c:v>
                </c:pt>
                <c:pt idx="3">
                  <c:v>0.37121441063867339</c:v>
                </c:pt>
                <c:pt idx="4">
                  <c:v>0.21729572806782929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3-43DB-9862-4DA77EFD8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994608"/>
        <c:axId val="539994936"/>
      </c:barChart>
      <c:catAx>
        <c:axId val="53999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936"/>
        <c:crosses val="autoZero"/>
        <c:auto val="1"/>
        <c:lblAlgn val="ctr"/>
        <c:lblOffset val="100"/>
        <c:noMultiLvlLbl val="0"/>
      </c:catAx>
      <c:valAx>
        <c:axId val="53999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538-0864-4D72-8535-C1B4960E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02FA-9509-4E6B-8561-D1A3BDF3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F299-11F3-4ED1-8BE0-CC021CD8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E13E-6DD8-44AD-96B1-7D243FE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F8A4-3569-4363-AF10-AB1DD2D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F6A-5328-42EB-982C-D7CFE76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5051-6FB6-4A28-B560-40EA83CB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DCD-3752-4FD4-BE31-EEE97AC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1024-2A0C-4CD7-9A78-32D7A99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424-0F33-43E8-9EDD-4D8895C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83495-4ADA-4E70-A0E1-4984697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872F-7B36-44B0-A05A-944F765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8A0-F1AE-4F9F-A924-B94C465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E90-4A7D-4DB4-AACE-97F4C5B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362D-9992-49DA-8C95-A0180F8F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350-D448-42A7-ACB2-716894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9A0-F755-4AF8-9A44-E0EF5E6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CBD-F4A3-4CDD-B55B-AC731DC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8F6-7DB2-4554-A92B-2249645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160-5B15-4906-ACBD-95BB85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A4F-57E8-43BD-8CD9-5D5879D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667-F80C-4FB8-874A-81781E6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5393-F353-4703-A290-804F76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A475-5B93-4558-89C1-02A2247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AA5-B4C2-49BB-B495-DA828C7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D9-D455-4785-859C-8EE06C1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B1-F3DF-4235-B144-68AD2278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8FFC-1A22-40CF-A2E8-62210D64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8ECF-736D-4FCE-AF3A-3001D1F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04F1-3A6D-42FF-BA56-885D403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3B18-B275-400B-9ABE-2B5A311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6C2-78C3-41C1-8312-52B0BBC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F28-19FC-48D4-9000-0B706EDA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6675-DBFB-4EA6-A3E4-3428945C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6F00-BDBB-43EA-B055-D5CC3EE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9BDB-2999-4BB7-BCE5-8CCEA86EC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8466-F90B-479A-8CEB-9486D10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7FAB-531A-4626-B2E6-CC38CAB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5CDF-189E-4754-8493-7730D31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5-E343-4882-99D3-A035B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70BB-65B6-417E-935B-56265CC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FDDA-D554-4236-88BE-28AA84B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A688-CFA8-4D5F-8C65-1456463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DD48-99DB-49B2-ACEB-D60642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B9F7-6387-4121-94D0-15028FE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2EC2-11D4-4A4E-900D-97DDD49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5A7-4CB7-4723-9155-570B1AB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AE1-6213-4754-8423-8A44C7A2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3FB6-2965-409A-9277-0FEC20F2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3D9E-7520-44F8-86B6-2A98F54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9E59-C103-484F-A052-CFADF36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78B7-BE16-402C-8C4C-A1E3D457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64A-F9B4-4F00-8F4E-86981D8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AF40-C16E-4C01-926B-7D95BEDA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4F5-CCC5-421A-B3C4-33ACBA02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43A9-8228-4AB0-A13E-14CF009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50AE-D4AD-422E-9A26-FD90C74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900-2F2D-400B-BFC2-F02E76D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2C9F-6B3C-4935-A4D4-BD429A0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81C6-166F-45F3-9986-DDD11F8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EDD-349A-4FB6-BF93-896F722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379-9A4A-4536-8D15-69816621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2D08-D5C6-4CF8-89C0-98A19EA8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DAB-5101-4F01-BE9D-EBC6B9FC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a Reduced-Form Factor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0732-3EF4-435C-B1B5-AECE792F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TTIC 31220 Final Project Presentation</a:t>
            </a:r>
          </a:p>
          <a:p>
            <a:r>
              <a:rPr lang="en-US" dirty="0"/>
              <a:t>Kabir Sawhney and Joseph </a:t>
            </a:r>
            <a:r>
              <a:rPr lang="en-US" dirty="0" err="1"/>
              <a:t>Denby</a:t>
            </a:r>
            <a:endParaRPr lang="en-US" dirty="0"/>
          </a:p>
          <a:p>
            <a:r>
              <a:rPr lang="en-US" dirty="0"/>
              <a:t>March 13, 2019</a:t>
            </a:r>
          </a:p>
        </p:txBody>
      </p:sp>
    </p:spTree>
    <p:extLst>
      <p:ext uri="{BB962C8B-B14F-4D97-AF65-F5344CB8AC3E}">
        <p14:creationId xmlns:p14="http://schemas.microsoft.com/office/powerpoint/2010/main" val="2705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F89-6930-487F-8625-26A979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9C4-D583-4291-B284-8179422A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437"/>
            <a:ext cx="10515600" cy="3517525"/>
          </a:xfrm>
        </p:spPr>
        <p:txBody>
          <a:bodyPr/>
          <a:lstStyle/>
          <a:p>
            <a:r>
              <a:rPr lang="en-US" dirty="0"/>
              <a:t>Different financial assets (stocks, bonds, etc.) are all influenced by a similar set of underlying risks (inflation, economic growth, etc.).</a:t>
            </a:r>
          </a:p>
          <a:p>
            <a:r>
              <a:rPr lang="en-US" dirty="0"/>
              <a:t>In finance theory, the returns on these assets can be modeled as a linear combination of the returns to these risks, plus an error term.</a:t>
            </a:r>
          </a:p>
          <a:p>
            <a:r>
              <a:rPr lang="en-US" dirty="0"/>
              <a:t>Some researchers have used linear PCA to derive a smaller set of risks that perform well in explaining equity returns. We sought to extend this work to non-linear dimensionality reduction.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/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𝑆𝑀𝐵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𝐻𝑀𝐿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B8B-E7CB-4F94-A30B-1C27A31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58A-6662-4D88-9EE6-0493A90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was monthly returns from 1963 to 2013.</a:t>
            </a:r>
          </a:p>
          <a:p>
            <a:r>
              <a:rPr lang="en-US" dirty="0"/>
              <a:t>For our response variable, stock returns, we used the S&amp;P 500 and the five longest-tenured stocks in the Dow Jones Industrial Average (ExxonMobil, Procter &amp; Gamble, United Technologies, 3M, and IBM).</a:t>
            </a:r>
          </a:p>
          <a:p>
            <a:r>
              <a:rPr lang="en-US" dirty="0"/>
              <a:t>For the risks, we used a set of factor strategies developed by </a:t>
            </a:r>
            <a:r>
              <a:rPr lang="en-US" dirty="0" err="1"/>
              <a:t>Novy</a:t>
            </a:r>
            <a:r>
              <a:rPr lang="en-US" dirty="0"/>
              <a:t>-Marx and </a:t>
            </a:r>
            <a:r>
              <a:rPr lang="en-US" dirty="0" err="1"/>
              <a:t>Velikov</a:t>
            </a:r>
            <a:r>
              <a:rPr lang="en-US" dirty="0"/>
              <a:t>. They collected the returns to rules-based strategies designed to provide exposure to different factors.</a:t>
            </a:r>
          </a:p>
          <a:p>
            <a:r>
              <a:rPr lang="en-US" dirty="0"/>
              <a:t>We compared our results with the most popular theoretically-constructed risk factor portfolio, the </a:t>
            </a:r>
            <a:r>
              <a:rPr lang="en-US" dirty="0" err="1"/>
              <a:t>Fama</a:t>
            </a:r>
            <a:r>
              <a:rPr lang="en-US" dirty="0"/>
              <a:t>-French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1537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116-1BA8-4B23-8FC9-526C5FC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438-3902-4D43-AAE8-64C4550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the data into training, validation, and test sets in time.</a:t>
            </a:r>
          </a:p>
          <a:p>
            <a:r>
              <a:rPr lang="en-US" dirty="0"/>
              <a:t>Tune hyperparameters for linear PCA, kernel PCA (with the polynomial and RBF kernels), </a:t>
            </a:r>
            <a:r>
              <a:rPr lang="en-US" dirty="0" err="1"/>
              <a:t>Isomap</a:t>
            </a:r>
            <a:r>
              <a:rPr lang="en-US" dirty="0"/>
              <a:t>, and Laplacian eigenmap.</a:t>
            </a:r>
          </a:p>
          <a:p>
            <a:r>
              <a:rPr lang="en-US" dirty="0"/>
              <a:t>Choose the best-performing non-linear dimensionality reduction methods.</a:t>
            </a:r>
          </a:p>
          <a:p>
            <a:r>
              <a:rPr lang="en-US" dirty="0"/>
              <a:t>Use the learned representation to fit a linear regression model.</a:t>
            </a:r>
          </a:p>
          <a:p>
            <a:r>
              <a:rPr lang="en-US" dirty="0"/>
              <a:t>Compare performance on the test set with linear PCA and the </a:t>
            </a:r>
            <a:r>
              <a:rPr lang="en-US" dirty="0" err="1"/>
              <a:t>Fama</a:t>
            </a:r>
            <a:r>
              <a:rPr lang="en-US" dirty="0"/>
              <a:t>-French model.</a:t>
            </a:r>
          </a:p>
        </p:txBody>
      </p:sp>
    </p:spTree>
    <p:extLst>
      <p:ext uri="{BB962C8B-B14F-4D97-AF65-F5344CB8AC3E}">
        <p14:creationId xmlns:p14="http://schemas.microsoft.com/office/powerpoint/2010/main" val="394919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8D5BB7-66E3-44FF-81FF-FEB6EFFBA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DF3A99-C3FD-47BE-9220-5CAE75CAE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2089427"/>
            <a:ext cx="496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Linear PCA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Kernel PCA</a:t>
            </a:r>
          </a:p>
          <a:p>
            <a:pPr algn="ctr"/>
            <a:r>
              <a:rPr lang="en-US" dirty="0"/>
              <a:t>(RBF Kernel, Gamma = 1x10</a:t>
            </a:r>
            <a:r>
              <a:rPr lang="en-US" baseline="30000" dirty="0"/>
              <a:t>-4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2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3EB088-EF26-4C73-A223-11F4A4889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60AFF-DB94-4938-BD4E-E044385CD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1950927"/>
            <a:ext cx="49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</a:t>
            </a:r>
            <a:r>
              <a:rPr lang="en-US" dirty="0" err="1"/>
              <a:t>Isomap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kNN</a:t>
            </a:r>
            <a:r>
              <a:rPr lang="en-US" dirty="0"/>
              <a:t> graph, nearest neighbors = 24)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Spectral Embedding (</a:t>
            </a:r>
            <a:r>
              <a:rPr lang="en-US" dirty="0" err="1"/>
              <a:t>kNN</a:t>
            </a:r>
            <a:r>
              <a:rPr lang="en-US" dirty="0"/>
              <a:t> graph, nearest neighbors = 6)</a:t>
            </a:r>
          </a:p>
        </p:txBody>
      </p:sp>
    </p:spTree>
    <p:extLst>
      <p:ext uri="{BB962C8B-B14F-4D97-AF65-F5344CB8AC3E}">
        <p14:creationId xmlns:p14="http://schemas.microsoft.com/office/powerpoint/2010/main" val="205973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9AB-DAC4-4179-84D0-84AE892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Explanation of Returns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05FBD-1286-49B9-8C2D-857B5A4E9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8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6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43B-31F0-45B0-A406-7E341A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AB5-72F4-4962-9203-FD2423FE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explaining individual stock returns, non-linear dimensionality reduction methods don’t offer an improvement over standard linear PCA. This result suggests that the perspective that asset returns are a linear combination of returns to risk factors is broadly accurate.</a:t>
            </a:r>
          </a:p>
          <a:p>
            <a:r>
              <a:rPr lang="en-US" dirty="0"/>
              <a:t>None of our learned representations performed better than the </a:t>
            </a:r>
            <a:r>
              <a:rPr lang="en-US" dirty="0" err="1"/>
              <a:t>Fama</a:t>
            </a:r>
            <a:r>
              <a:rPr lang="en-US" dirty="0"/>
              <a:t>-French model, except for one stock (Procter &amp; Gamble). However, it’s hard to make a general conclusion, as this result might have been different if we used a different set of underlying factors.</a:t>
            </a:r>
          </a:p>
        </p:txBody>
      </p:sp>
    </p:spTree>
    <p:extLst>
      <p:ext uri="{BB962C8B-B14F-4D97-AF65-F5344CB8AC3E}">
        <p14:creationId xmlns:p14="http://schemas.microsoft.com/office/powerpoint/2010/main" val="6877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6A6-A834-41F5-8C15-15DC37A3C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84EE-7D73-4D18-B392-0F23D578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Toward a Reduced-Form Factor Portfolio</vt:lpstr>
      <vt:lpstr>Motivation &amp; Background</vt:lpstr>
      <vt:lpstr>Description of Data</vt:lpstr>
      <vt:lpstr>Methodology</vt:lpstr>
      <vt:lpstr>Results: Method Selection &amp; Tuning</vt:lpstr>
      <vt:lpstr>Results: Method Selection &amp; Tuning</vt:lpstr>
      <vt:lpstr>Results: Explanation of Returns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Reduced-Form Factor Portfolio</dc:title>
  <dc:creator>Kabir Sawhney</dc:creator>
  <cp:lastModifiedBy>Kabir Sawhney</cp:lastModifiedBy>
  <cp:revision>38</cp:revision>
  <dcterms:created xsi:type="dcterms:W3CDTF">2019-03-10T17:23:51Z</dcterms:created>
  <dcterms:modified xsi:type="dcterms:W3CDTF">2019-03-11T18:07:30Z</dcterms:modified>
</cp:coreProperties>
</file>