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1" r:id="rId8"/>
    <p:sldId id="270" r:id="rId9"/>
    <p:sldId id="263" r:id="rId10"/>
    <p:sldId id="271" r:id="rId11"/>
    <p:sldId id="273" r:id="rId12"/>
    <p:sldId id="272" r:id="rId13"/>
    <p:sldId id="275" r:id="rId14"/>
    <p:sldId id="264" r:id="rId15"/>
    <p:sldId id="265" r:id="rId16"/>
    <p:sldId id="267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2720-7299-03DE-2C64-098B71E1F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04C4F-7BA5-1749-3492-46B9E1F78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25E3-FE3D-7D9B-4D67-A65087AC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CABE-3F27-EA14-BB24-3FD4335D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0B3BF-A1E2-A266-1D42-422E6EDC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1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7867-1222-0F13-79ED-781E47DA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15C9E-F275-EEC0-CF97-BD728410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C781-8F94-6004-2FB0-56320403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BDF5-FABB-9057-C7C6-21FDD9C7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608-8069-6DE1-A6D1-77486A5E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3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A83A0-5727-49ED-421B-CEEBC4C61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8662-DF20-AA69-806E-B210EA87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0A8B-ED50-6C02-BA0D-0FF1B71A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4EAC6-7C87-771A-113A-BC0A6AF0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218B-4B41-AAEB-BAFF-86AFD536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0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F19D-1D10-D387-3706-0ABC7EB6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0DC3-2857-C9F7-84B9-F500CE21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CFA5-C014-F881-C8FB-0D009749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C7ED-56A9-72F3-A4CE-B9D20B87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B536-BC64-AFE5-2669-CA69FC3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0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EF1E-352F-F874-C0E4-A1C1A214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9B43-C325-FB0D-0B90-634605BB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F727-E8DE-757F-555E-99485F4F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4131-EB8D-AC29-AFFD-CEB8623C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76F4-AD41-376A-0097-72616280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5E6B-6132-E0D3-CB22-5FE3A01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2583-07D7-0146-8099-B80610586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5241-DDF1-ED73-1A51-7884DE30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3DA8A-7F56-D2DC-294E-FB731E6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3495-D9D0-63D3-9529-D3D6C02B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71C74-A607-2E76-A988-5136747E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4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2495-DF06-71F2-353B-1E9E7E8B1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5BF8-A046-1BBF-C349-B0312A35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C7106-217A-F8CD-CDC7-0A6DFCA18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8995B-CC12-057D-0CE9-7E85ECB8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DABF5-2C3B-9AFA-1E9D-2244648B0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6FB5C-6A1B-0445-B186-3B55F6E4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C727D-B145-62D4-94AF-271E2D9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7A00E-15BB-13D7-CFFC-F0BD91B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6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FC45-661C-186B-550E-E276B2C2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6BB30-0285-2DC8-C928-F8520DD1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63DBE-0B1D-5151-EFB2-31D08CB9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23AF2-1FC1-762C-CD56-9B7680A2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7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C7E11-399E-E0A2-E149-36C4C62C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4F371-5B93-80B1-6DD3-D09A3BB4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3F1B-EBD5-757E-3120-FAD3AB22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3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506C-6F30-7977-2035-42935531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BA56-5AFC-5084-CC28-E91DD264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85DD2-D180-52A3-C014-D8B31B27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669A-B627-B775-33AD-A8B43E3F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40D8-D7C7-B7E2-4965-BFB89D1B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DCFA-9357-E195-FC0D-291DC1F1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0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9F48-4935-ADFE-64D0-891BD29E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3B100-AD52-3F1C-A562-94073B1E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DD48-B639-8F35-7B9E-68897CBED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B882-92B4-36DD-6BAE-844961A5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F1E6E-A817-0B2A-A641-EC94ADDA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3078D-2ED4-2F87-73B2-2C3C6997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44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EB5753-5BB6-431B-1C54-A93147D8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F866-F31A-E453-900F-5247A8C87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2D58-BB11-F8CB-887D-7867E1B5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45025-7065-4956-A31A-BEFD772A3E9D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C190-1828-973E-5577-31D87E7F7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48AE-7DF6-F1DB-6E49-B24BB86F0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FBCF7-00A8-4D89-AF2F-FD0349ACB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9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D001-A6FC-621B-EBB6-B0570647E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Gearbox Failure Prediction </a:t>
            </a:r>
            <a:br>
              <a:rPr lang="en-US" b="1" dirty="0"/>
            </a:br>
            <a:r>
              <a:rPr lang="en-US" b="1" dirty="0"/>
              <a:t>in Wind Turbines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FC87F-4F39-9824-8044-486DB4B6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IN" dirty="0"/>
              <a:t>Harshavardhan Reddy Dhoma </a:t>
            </a:r>
          </a:p>
          <a:p>
            <a:r>
              <a:rPr lang="en-IN" dirty="0"/>
              <a:t>Jagadeesh Kovi</a:t>
            </a:r>
          </a:p>
          <a:p>
            <a:r>
              <a:rPr lang="en-IN" dirty="0"/>
              <a:t>Suraj Vamshi Muthyam</a:t>
            </a:r>
          </a:p>
        </p:txBody>
      </p:sp>
    </p:spTree>
    <p:extLst>
      <p:ext uri="{BB962C8B-B14F-4D97-AF65-F5344CB8AC3E}">
        <p14:creationId xmlns:p14="http://schemas.microsoft.com/office/powerpoint/2010/main" val="88553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AE96-7D15-8B9F-880E-D3930B49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Previous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337E-4C00-5DC7-E856-438F8767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b="1" dirty="0"/>
              <a:t>3. Experimental Methods for Bearing Analysis:</a:t>
            </a:r>
            <a:endParaRPr lang="en-US" dirty="0"/>
          </a:p>
          <a:p>
            <a:r>
              <a:rPr lang="en-US" b="1" i="1" dirty="0"/>
              <a:t>Primary Methods:</a:t>
            </a:r>
            <a:r>
              <a:rPr lang="en-US" dirty="0"/>
              <a:t> Focuses on SEM imaging, nanoindentation, and Hertzian stress calculations.</a:t>
            </a:r>
          </a:p>
          <a:p>
            <a:r>
              <a:rPr lang="en-US" b="1" i="1" dirty="0"/>
              <a:t>Relevance:</a:t>
            </a:r>
            <a:r>
              <a:rPr lang="en-US" dirty="0"/>
              <a:t> The experimental methods detailed in this paper inform the development of our machine learning algorithms by providing insights into damage analysis and failure modes in bearings.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100" b="1" dirty="0"/>
              <a:t>Research Integration:</a:t>
            </a:r>
          </a:p>
          <a:p>
            <a:r>
              <a:rPr lang="en-US" b="1" i="1" dirty="0"/>
              <a:t>Approach:</a:t>
            </a:r>
            <a:r>
              <a:rPr lang="en-US" dirty="0"/>
              <a:t> We refer to the mentioned research (1, 2, 3) to integrate proven methodologies and findings into the development of our machine learning algorithms.</a:t>
            </a:r>
          </a:p>
          <a:p>
            <a:r>
              <a:rPr lang="en-US" b="1" i="1" dirty="0"/>
              <a:t>Enhancement:</a:t>
            </a:r>
            <a:r>
              <a:rPr lang="en-US" dirty="0"/>
              <a:t> Leveraging insights from these studies enhances the robustness and effectiveness of our Failure Forecasting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67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B4E8-9AA0-C009-F556-C93DB68B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F879-7E89-254F-B5E6-B488ECC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Wind speed (m/s):</a:t>
            </a:r>
            <a:r>
              <a:rPr lang="en-US" dirty="0"/>
              <a:t> The survival speed of commercial wind turbines. Wind speed describes how fast the air is moving past a certain point.</a:t>
            </a:r>
          </a:p>
          <a:p>
            <a:r>
              <a:rPr lang="en-US" b="1" dirty="0"/>
              <a:t>Power (kW):</a:t>
            </a:r>
            <a:r>
              <a:rPr lang="en-US" dirty="0"/>
              <a:t> Power output of wind turbine. Wind power describes the process by which the wind is used to generate mechanical power or electricity.</a:t>
            </a:r>
          </a:p>
          <a:p>
            <a:r>
              <a:rPr lang="en-IN" b="1" dirty="0"/>
              <a:t>Gear oil, Ambient, Nacelle, Bearing, Wheel Hub Temperatures</a:t>
            </a:r>
          </a:p>
          <a:p>
            <a:r>
              <a:rPr lang="en-US" b="1" dirty="0"/>
              <a:t>Rotor Speed: </a:t>
            </a:r>
            <a:r>
              <a:rPr lang="en-US" dirty="0"/>
              <a:t>Rotational speed of a wind turbine rotor about its axis. Part of the turbine's drivetrain, the low-speed shaft is connected to the rotor and spins between 8–20 rotations per minute.</a:t>
            </a:r>
          </a:p>
          <a:p>
            <a:r>
              <a:rPr lang="en-US" b="1" dirty="0"/>
              <a:t>Wind direction:</a:t>
            </a:r>
            <a:r>
              <a:rPr lang="en-US" dirty="0"/>
              <a:t> The direction of the wind in degrees. </a:t>
            </a:r>
          </a:p>
          <a:p>
            <a:r>
              <a:rPr lang="en-US" b="1" dirty="0"/>
              <a:t>Generator Speed:</a:t>
            </a:r>
            <a:r>
              <a:rPr lang="en-US" dirty="0"/>
              <a:t> The rotational speed required by most generators to produce electricity. a speed that allows the turbine's generator to produce AC electricity.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84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848C-89A7-AD7D-3C52-4939FA43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en-IN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A393293-6B8A-198E-1031-7F586777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690688"/>
            <a:ext cx="9710057" cy="427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71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BB9A-C4FF-0559-FEF6-CCBD5859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8944-78FC-40C0-F45C-1F501E2B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55600" algn="just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Ø"/>
            </a:pPr>
            <a:r>
              <a:rPr lang="en-US" sz="2800" dirty="0">
                <a:ea typeface="Times New Roman"/>
                <a:cs typeface="Times New Roman"/>
                <a:sym typeface="Times New Roman"/>
              </a:rPr>
              <a:t>Observed that all variables are same data type i.e., float except </a:t>
            </a:r>
            <a:r>
              <a:rPr lang="en-US" sz="2800" dirty="0" err="1">
                <a:ea typeface="Times New Roman"/>
                <a:cs typeface="Times New Roman"/>
                <a:sym typeface="Times New Roman"/>
              </a:rPr>
              <a:t>Failure_status</a:t>
            </a:r>
            <a:endParaRPr lang="en-US" sz="2800" dirty="0"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Ø"/>
            </a:pPr>
            <a:r>
              <a:rPr lang="en-US" sz="2800" dirty="0">
                <a:ea typeface="Times New Roman"/>
                <a:cs typeface="Times New Roman"/>
                <a:sym typeface="Times New Roman"/>
              </a:rPr>
              <a:t>Observed that only few features are strongly correlated.</a:t>
            </a:r>
          </a:p>
          <a:p>
            <a:pPr marL="457200" lvl="0" indent="-355600" algn="just">
              <a:lnSpc>
                <a:spcPct val="115000"/>
              </a:lnSpc>
              <a:spcBef>
                <a:spcPts val="1000"/>
              </a:spcBef>
              <a:buSzPts val="2000"/>
              <a:buFont typeface="Wingdings" pitchFamily="2" charset="2"/>
              <a:buChar char="Ø"/>
            </a:pPr>
            <a:r>
              <a:rPr lang="en-US" sz="2800" dirty="0">
                <a:ea typeface="Times New Roman"/>
                <a:cs typeface="Times New Roman"/>
                <a:sym typeface="Times New Roman"/>
              </a:rPr>
              <a:t>Identified missing values and  no duplicate values.</a:t>
            </a:r>
          </a:p>
          <a:p>
            <a:pPr marL="457200" lvl="0" indent="-3556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Wingdings" pitchFamily="2" charset="2"/>
              <a:buChar char="Ø"/>
            </a:pPr>
            <a:r>
              <a:rPr lang="en-US" sz="2800" dirty="0">
                <a:ea typeface="Times New Roman"/>
                <a:cs typeface="Times New Roman"/>
                <a:sym typeface="Times New Roman"/>
              </a:rPr>
              <a:t>Observed outliers are present in all columns except </a:t>
            </a:r>
            <a:r>
              <a:rPr lang="en-US" sz="2800" dirty="0" err="1">
                <a:ea typeface="Times New Roman"/>
                <a:cs typeface="Times New Roman"/>
                <a:sym typeface="Times New Roman"/>
              </a:rPr>
              <a:t>Wheel_hub</a:t>
            </a:r>
            <a:r>
              <a:rPr lang="en-US" sz="2800" dirty="0">
                <a:ea typeface="Times New Roman"/>
                <a:cs typeface="Times New Roman"/>
                <a:sym typeface="Times New Roman"/>
              </a:rPr>
              <a:t> temperature.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41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F215-D060-9F15-D375-8B51362D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Methods and Model Selection</a:t>
            </a:r>
            <a:endParaRPr lang="en-IN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EDA16D3-371E-4178-24F0-A78F9069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81" y="1690688"/>
            <a:ext cx="9428647" cy="413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00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3281-CA5A-17FE-1BED-1C6391D6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Methods and Model Selection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7022-0EB1-9D43-2ACC-40F38751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Experimentation with Multiple Models:</a:t>
            </a:r>
          </a:p>
          <a:p>
            <a:r>
              <a:rPr lang="en-US" b="1" i="1" dirty="0"/>
              <a:t>Current Status:</a:t>
            </a:r>
            <a:r>
              <a:rPr lang="en-US" dirty="0"/>
              <a:t> Actively experimenting with various machine learning algorithms.</a:t>
            </a:r>
          </a:p>
          <a:p>
            <a:r>
              <a:rPr lang="en-US" b="1" i="1" dirty="0"/>
              <a:t>Diversity:</a:t>
            </a:r>
            <a:r>
              <a:rPr lang="en-US" dirty="0"/>
              <a:t> Considering a range of models, including Naive Bayes, SVM, KNN, Decision Trees, Random Forest, and Logistic Regression.</a:t>
            </a:r>
          </a:p>
          <a:p>
            <a:r>
              <a:rPr lang="en-US" b="1" i="1" dirty="0"/>
              <a:t>Iterative Process:</a:t>
            </a:r>
            <a:r>
              <a:rPr lang="en-US" dirty="0"/>
              <a:t> Ongoing experimentation allows us to assess the strengths and weaknesses of each algorithm.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600" b="1" dirty="0"/>
              <a:t>Thorough Performance Evaluation:</a:t>
            </a:r>
          </a:p>
          <a:p>
            <a:r>
              <a:rPr lang="en-US" b="1" i="1" dirty="0"/>
              <a:t>Key Criterion:</a:t>
            </a:r>
            <a:r>
              <a:rPr lang="en-US" dirty="0"/>
              <a:t> Performance evaluation is conducted rigorously to determine the effectiveness of each model.</a:t>
            </a:r>
          </a:p>
          <a:p>
            <a:r>
              <a:rPr lang="en-US" b="1" i="1" dirty="0"/>
              <a:t>Metrics:</a:t>
            </a:r>
            <a:r>
              <a:rPr lang="en-US" dirty="0"/>
              <a:t> Employing relevant metrics such as precision, recall, and F1-score to assess the model's predictive capabilities.</a:t>
            </a:r>
          </a:p>
          <a:p>
            <a:r>
              <a:rPr lang="en-US" b="1" i="1" dirty="0"/>
              <a:t>Iterative Assessment: </a:t>
            </a:r>
            <a:r>
              <a:rPr lang="en-US" dirty="0"/>
              <a:t>Iteratively evaluating models ensures a comprehensive understanding of their strengths and areas for improvement.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7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DA1E-657A-28BC-8F7E-D058F90E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i="0" dirty="0">
                <a:effectLst/>
                <a:latin typeface="Söhne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7A7D-D837-E287-DC60-E9DAA319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Model                      Training Accuracy             Testing Accuracy</a:t>
            </a:r>
          </a:p>
          <a:p>
            <a:endParaRPr lang="en-US" sz="2800" dirty="0"/>
          </a:p>
          <a:p>
            <a:r>
              <a:rPr lang="en-US" sz="2800" dirty="0"/>
              <a:t>Naive Bayes           	0.973         			0.9551</a:t>
            </a:r>
          </a:p>
          <a:p>
            <a:r>
              <a:rPr lang="en-US" sz="2800" dirty="0"/>
              <a:t>SVM                                 	0.83                                     	0.819</a:t>
            </a:r>
          </a:p>
          <a:p>
            <a:r>
              <a:rPr lang="en-US" sz="2800" dirty="0"/>
              <a:t>KNN                                 	0.89173                               0.8724</a:t>
            </a:r>
          </a:p>
          <a:p>
            <a:r>
              <a:rPr lang="en-US" sz="2800" dirty="0"/>
              <a:t>Decision Tree                  	0.96                                      0.92</a:t>
            </a:r>
          </a:p>
          <a:p>
            <a:r>
              <a:rPr lang="en-US" sz="2800" dirty="0"/>
              <a:t>Random Forest               0.9463                                  0.9413</a:t>
            </a:r>
          </a:p>
          <a:p>
            <a:r>
              <a:rPr lang="en-US" sz="2800" dirty="0"/>
              <a:t>Logistic Regression        	0.89                                      0.886</a:t>
            </a:r>
          </a:p>
        </p:txBody>
      </p:sp>
    </p:spTree>
    <p:extLst>
      <p:ext uri="{BB962C8B-B14F-4D97-AF65-F5344CB8AC3E}">
        <p14:creationId xmlns:p14="http://schemas.microsoft.com/office/powerpoint/2010/main" val="170416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1639-857C-22EC-5941-6CF1E8EB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Next Steps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38EF-315E-D593-BCBF-78B98C46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Ongoing Hyperparameter Tuning:</a:t>
            </a:r>
            <a:endParaRPr lang="en-US" dirty="0"/>
          </a:p>
          <a:p>
            <a:r>
              <a:rPr lang="en-US" b="1" i="1" dirty="0"/>
              <a:t>Current Focus:</a:t>
            </a:r>
            <a:r>
              <a:rPr lang="en-US" dirty="0"/>
              <a:t> Hyperparameter tuning is an integral part of our model development process.</a:t>
            </a:r>
          </a:p>
          <a:p>
            <a:r>
              <a:rPr lang="en-US" b="1" i="1" dirty="0"/>
              <a:t>Importance:</a:t>
            </a:r>
            <a:r>
              <a:rPr lang="en-US" dirty="0"/>
              <a:t> Fine-tuning hyperparameters ensures optimal performance of the chosen algorithm.</a:t>
            </a:r>
          </a:p>
          <a:p>
            <a:r>
              <a:rPr lang="en-US" b="1" i="1" dirty="0"/>
              <a:t>Iterative Optimization:</a:t>
            </a:r>
            <a:r>
              <a:rPr lang="en-US" dirty="0"/>
              <a:t> Continuously refining hyperparameters to enhance the model's accuracy and generalization capabilities.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sz="5100" b="1" dirty="0"/>
              <a:t>Future Steps:</a:t>
            </a:r>
            <a:endParaRPr lang="en-US" dirty="0"/>
          </a:p>
          <a:p>
            <a:r>
              <a:rPr lang="en-US" b="1" i="1" dirty="0"/>
              <a:t>Further Experimentation:</a:t>
            </a:r>
            <a:r>
              <a:rPr lang="en-US" dirty="0"/>
              <a:t> Continued experimentation with different models and algorithms.</a:t>
            </a:r>
          </a:p>
          <a:p>
            <a:r>
              <a:rPr lang="en-US" b="1" i="1" dirty="0"/>
              <a:t>Hyperparameter Refinement:</a:t>
            </a:r>
            <a:r>
              <a:rPr lang="en-US" dirty="0"/>
              <a:t> Ongoing refinement of hyperparameters for optimization.</a:t>
            </a:r>
          </a:p>
          <a:p>
            <a:r>
              <a:rPr lang="en-US" b="1" i="1" dirty="0"/>
              <a:t>Comprehensive Evaluation:</a:t>
            </a:r>
            <a:r>
              <a:rPr lang="en-US" dirty="0"/>
              <a:t> Ensuring the chosen model aligns with our project's goals for accurate forecasting of Gearbox failures.</a:t>
            </a:r>
          </a:p>
          <a:p>
            <a:r>
              <a:rPr lang="en-US" dirty="0"/>
              <a:t>Integrating with Flask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24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6EB0ED0A-1D8F-AE34-22A0-43EE738CE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5" r="3151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oogle Shape;404;p33">
            <a:extLst>
              <a:ext uri="{FF2B5EF4-FFF2-40B4-BE49-F238E27FC236}">
                <a16:creationId xmlns:a16="http://schemas.microsoft.com/office/drawing/2014/main" id="{62F01C32-F048-6822-8CD0-05EAE873C6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598" y="1082921"/>
            <a:ext cx="6114077" cy="371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10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431D-7F07-DFD6-765C-E4F37C42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3CFC-5F6A-F26E-7EA4-8E7F5220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000" i="0" dirty="0">
                <a:effectLst/>
                <a:latin typeface="Söhne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Project Goals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Importance of the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Previous Work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4000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2364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68C4-B889-9B60-8496-29EDF3E9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4E34-5747-8F73-C7FA-91540F93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en-IN" sz="4000" dirty="0"/>
              <a:t>Model Selection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IN" sz="4000" dirty="0"/>
              <a:t>Next Steps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IN" sz="4000" i="0" dirty="0">
                <a:effectLst/>
                <a:latin typeface="Söhne"/>
              </a:rPr>
              <a:t>Conclusion</a:t>
            </a:r>
          </a:p>
          <a:p>
            <a:pPr marL="742950" indent="-742950">
              <a:buFont typeface="+mj-lt"/>
              <a:buAutoNum type="arabicPeriod" startAt="6"/>
            </a:pPr>
            <a:r>
              <a:rPr lang="en-IN" sz="4000" i="0" dirty="0">
                <a:effectLst/>
                <a:latin typeface="Söhne"/>
              </a:rPr>
              <a:t>Q&amp;A</a:t>
            </a:r>
            <a:endParaRPr lang="en-IN" sz="4000" dirty="0"/>
          </a:p>
          <a:p>
            <a:pPr marL="742950" indent="-742950">
              <a:buFont typeface="+mj-lt"/>
              <a:buAutoNum type="arabicPeriod" startAt="6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6802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C26-A01A-1C15-68EB-4F33A9A6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74DA-5E0B-A45F-7B2B-B66C8212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 turbines, crucial for renewable energy, face frequent unplanned failures, causing downtime and reduced energy output.</a:t>
            </a:r>
          </a:p>
          <a:p>
            <a:r>
              <a:rPr lang="en-US" dirty="0"/>
              <a:t>Our project focuses on developing a precise Failure Forecasting model, particularly for predicting Gearbox failures in wind turbines.</a:t>
            </a:r>
          </a:p>
          <a:p>
            <a:r>
              <a:rPr lang="en-US" dirty="0"/>
              <a:t>Using machine learning and historical data, our goal is to anticipate Gearbox failures, enabling proactive maintenance strategies.</a:t>
            </a:r>
          </a:p>
          <a:p>
            <a:r>
              <a:rPr lang="en-US" dirty="0"/>
              <a:t>By minimizing unexpected interruptions and optimizing energy production, we aim to enhance wind turbine reliability and efficiency, contributing to a cleaner, eco-friendly energy landscape.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34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 of a wind turbine&#10;&#10;Description automatically generated">
            <a:extLst>
              <a:ext uri="{FF2B5EF4-FFF2-40B4-BE49-F238E27FC236}">
                <a16:creationId xmlns:a16="http://schemas.microsoft.com/office/drawing/2014/main" id="{9C2390F0-6762-D275-66FF-EAC9C1E1A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4" y="975098"/>
            <a:ext cx="6449549" cy="48371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E27AFD-84DC-3D57-E7CE-A814B1A9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372" y="1395141"/>
            <a:ext cx="344351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gearbox of a wind turbine is a critical component that plays a pivotal role in the overall functionality and efficiency of the system.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45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DF67-C8B8-5854-37B5-9E3F1E49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Project Goals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1975-A446-A858-4C59-3CD22DAC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Develop an effective Failure Forecasting model specifically tailored for predicting Gearbox failures in wind turbines. </a:t>
            </a:r>
          </a:p>
          <a:p>
            <a:r>
              <a:rPr lang="en-US" b="1" dirty="0"/>
              <a:t>Methodology: </a:t>
            </a:r>
            <a:r>
              <a:rPr lang="en-US" dirty="0"/>
              <a:t>Utilize advanced machine learning techniques to enhance the accuracy of failure predictions. </a:t>
            </a:r>
          </a:p>
          <a:p>
            <a:r>
              <a:rPr lang="en-US" b="1" dirty="0"/>
              <a:t>Focus Area:</a:t>
            </a:r>
            <a:r>
              <a:rPr lang="en-US" dirty="0"/>
              <a:t> The primary goal is to leverage historical data and insights gained from machine learning to anticipate and mitigate Gearbox failures.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81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156C-1091-CB83-D531-89E5B10A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Importance of the Project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2FD2-14C0-BCFC-998D-984C9E9A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/>
              <a:t>Impact of Unplanned Failures</a:t>
            </a:r>
          </a:p>
          <a:p>
            <a:r>
              <a:rPr lang="en-US" b="1" dirty="0"/>
              <a:t>Operational Disruptions: </a:t>
            </a:r>
            <a:r>
              <a:rPr lang="en-US" dirty="0"/>
              <a:t>Unplanned failures in wind turbines result in operational downtime, disrupting the continuous generation of energy. </a:t>
            </a:r>
          </a:p>
          <a:p>
            <a:r>
              <a:rPr lang="en-US" b="1" dirty="0"/>
              <a:t>Reduced Energy Output:</a:t>
            </a:r>
            <a:r>
              <a:rPr lang="en-US" dirty="0"/>
              <a:t> Such failures lead to a decrease in energy production, impacting the overall efficiency and output of wind energy systems. </a:t>
            </a:r>
          </a:p>
          <a:p>
            <a:r>
              <a:rPr lang="en-US" b="1" dirty="0"/>
              <a:t>Economic Consequences: </a:t>
            </a:r>
            <a:r>
              <a:rPr lang="en-US" dirty="0"/>
              <a:t>The financial implications of unplanned failures include costly repairs and potential revenue losses due to decreased power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E0D9-2B2C-BFB8-D93F-C1FA900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Importance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058C-4C86-288E-2278-797410923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75776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Importance of Proactive Maintenance and Influencing Factors</a:t>
            </a:r>
          </a:p>
          <a:p>
            <a:r>
              <a:rPr lang="en-US" b="1" dirty="0"/>
              <a:t>Proactive Maintenance Strategies:</a:t>
            </a:r>
            <a:r>
              <a:rPr lang="en-US" dirty="0"/>
              <a:t> Proactive maintenance is crucial to reduce downtime caused by unplanned failures, ensuring consistent energy production. </a:t>
            </a:r>
          </a:p>
          <a:p>
            <a:r>
              <a:rPr lang="en-US" b="1" dirty="0"/>
              <a:t>Optimizing Energy Production: </a:t>
            </a:r>
            <a:r>
              <a:rPr lang="en-US" dirty="0"/>
              <a:t>By considering influencing factors such as temperature variations, wind direction, and Yaw angle, we can implement precise maintenance strategies to optimize energy production. </a:t>
            </a:r>
          </a:p>
          <a:p>
            <a:r>
              <a:rPr lang="en-US" b="1" dirty="0"/>
              <a:t>Predictive Analytics Significance: </a:t>
            </a:r>
            <a:r>
              <a:rPr lang="en-US" dirty="0"/>
              <a:t>Predicting failures based on these factors allows for a strategic approach to maintenance, reducing unexpected interruptions and enhancing overall system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7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CE70-DDE1-E0CE-028C-3AD50F8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Previous Work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6027-5B83-2822-E8D2-C1ACDEEA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1. Statistical Learning Approaches:</a:t>
            </a:r>
            <a:endParaRPr lang="en-US" sz="3500" dirty="0"/>
          </a:p>
          <a:p>
            <a:r>
              <a:rPr lang="en-US" b="1" i="1" dirty="0"/>
              <a:t>Focus:</a:t>
            </a:r>
            <a:r>
              <a:rPr lang="en-US" dirty="0"/>
              <a:t> Emphasis on statistical learning-based approaches for fault diagnosis and anomaly detection.</a:t>
            </a:r>
          </a:p>
          <a:p>
            <a:r>
              <a:rPr lang="en-US" b="1" i="1" dirty="0"/>
              <a:t>Relevance:</a:t>
            </a:r>
            <a:r>
              <a:rPr lang="en-US" dirty="0"/>
              <a:t> Provides insights into established methods for identifying faults in systems, serving as a foundation for our project.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b="1" dirty="0"/>
              <a:t>2. Vibration Effects on Gearbox Failure:</a:t>
            </a:r>
          </a:p>
          <a:p>
            <a:r>
              <a:rPr lang="en-US" b="1" i="1" dirty="0"/>
              <a:t>Key Aspect:</a:t>
            </a:r>
            <a:r>
              <a:rPr lang="en-US" dirty="0"/>
              <a:t> Explores the effects of vibration on gearbox failures.</a:t>
            </a:r>
          </a:p>
          <a:p>
            <a:r>
              <a:rPr lang="en-US" b="1" i="1" dirty="0"/>
              <a:t>Importance:</a:t>
            </a:r>
            <a:r>
              <a:rPr lang="en-US" dirty="0"/>
              <a:t> Understanding the impact of vibration on failure modes is crucial for our Failure Forecasting model's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75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1011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Wingdings</vt:lpstr>
      <vt:lpstr>Office Theme</vt:lpstr>
      <vt:lpstr>Gearbox Failure Prediction  in Wind Turbines</vt:lpstr>
      <vt:lpstr>AGENDA</vt:lpstr>
      <vt:lpstr>AGENDA</vt:lpstr>
      <vt:lpstr>Introduction</vt:lpstr>
      <vt:lpstr>PowerPoint Presentation</vt:lpstr>
      <vt:lpstr>Project Goals</vt:lpstr>
      <vt:lpstr>Importance of the Project</vt:lpstr>
      <vt:lpstr>Importance of the Project</vt:lpstr>
      <vt:lpstr>Previous Work</vt:lpstr>
      <vt:lpstr>Previous Work</vt:lpstr>
      <vt:lpstr>Dataset Description</vt:lpstr>
      <vt:lpstr>EDA</vt:lpstr>
      <vt:lpstr>EDA</vt:lpstr>
      <vt:lpstr>Methods and Model Selection</vt:lpstr>
      <vt:lpstr>Methods and Model Selection</vt:lpstr>
      <vt:lpstr>Results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Kovi, Jagadeesh</dc:creator>
  <cp:lastModifiedBy>Kovi, Jagadeesh</cp:lastModifiedBy>
  <cp:revision>330</cp:revision>
  <cp:lastPrinted>2023-12-03T02:21:52Z</cp:lastPrinted>
  <dcterms:created xsi:type="dcterms:W3CDTF">2023-12-02T23:54:55Z</dcterms:created>
  <dcterms:modified xsi:type="dcterms:W3CDTF">2023-12-03T03:04:23Z</dcterms:modified>
</cp:coreProperties>
</file>