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5"/>
  </p:notesMasterIdLst>
  <p:sldIdLst>
    <p:sldId id="256" r:id="rId5"/>
    <p:sldId id="257" r:id="rId6"/>
    <p:sldId id="258" r:id="rId7"/>
    <p:sldId id="260" r:id="rId8"/>
    <p:sldId id="261" r:id="rId9"/>
    <p:sldId id="266" r:id="rId10"/>
    <p:sldId id="267" r:id="rId11"/>
    <p:sldId id="268" r:id="rId12"/>
    <p:sldId id="269" r:id="rId13"/>
    <p:sldId id="27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odBNe61+18jRqAiCKujkEq5Kx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E35690-073B-4875-B617-4CDF895BE964}">
  <a:tblStyle styleId="{85E35690-073B-4875-B617-4CDF895BE9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12EA84-2DEF-41DE-98CD-5FDAFA8CA381}"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357" y="36"/>
      </p:cViewPr>
      <p:guideLst>
        <p:guide orient="horz" pos="3185"/>
        <p:guide pos="3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1_Title page">
    <p:bg>
      <p:bgPr>
        <a:solidFill>
          <a:srgbClr val="262626"/>
        </a:solidFill>
        <a:effectLst/>
      </p:bgPr>
    </p:bg>
    <p:spTree>
      <p:nvGrpSpPr>
        <p:cNvPr id="1" name="Shape 12"/>
        <p:cNvGrpSpPr/>
        <p:nvPr/>
      </p:nvGrpSpPr>
      <p:grpSpPr>
        <a:xfrm>
          <a:off x="0" y="0"/>
          <a:ext cx="0" cy="0"/>
          <a:chOff x="0" y="0"/>
          <a:chExt cx="0" cy="0"/>
        </a:xfrm>
      </p:grpSpPr>
      <p:grpSp>
        <p:nvGrpSpPr>
          <p:cNvPr id="13" name="Google Shape;13;p17"/>
          <p:cNvGrpSpPr/>
          <p:nvPr/>
        </p:nvGrpSpPr>
        <p:grpSpPr>
          <a:xfrm>
            <a:off x="633304" y="-648376"/>
            <a:ext cx="733465" cy="2367520"/>
            <a:chOff x="685136" y="-246616"/>
            <a:chExt cx="733465" cy="2367520"/>
          </a:xfrm>
        </p:grpSpPr>
        <p:sp>
          <p:nvSpPr>
            <p:cNvPr id="14" name="Google Shape;14;p17"/>
            <p:cNvSpPr/>
            <p:nvPr/>
          </p:nvSpPr>
          <p:spPr>
            <a:xfrm>
              <a:off x="685136" y="-246616"/>
              <a:ext cx="733465" cy="236752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5" name="Google Shape;15;p17" descr="tab-rgb.eps"/>
            <p:cNvPicPr preferRelativeResize="0"/>
            <p:nvPr/>
          </p:nvPicPr>
          <p:blipFill rotWithShape="1">
            <a:blip r:embed="rId2">
              <a:alphaModFix/>
            </a:blip>
            <a:srcRect/>
            <a:stretch/>
          </p:blipFill>
          <p:spPr>
            <a:xfrm>
              <a:off x="807308" y="1380149"/>
              <a:ext cx="489120" cy="620806"/>
            </a:xfrm>
            <a:prstGeom prst="rect">
              <a:avLst/>
            </a:prstGeom>
            <a:noFill/>
            <a:ln>
              <a:noFill/>
            </a:ln>
          </p:spPr>
        </p:pic>
      </p:grpSp>
      <p:sp>
        <p:nvSpPr>
          <p:cNvPr id="16" name="Google Shape;16;p17"/>
          <p:cNvSpPr txBox="1">
            <a:spLocks noGrp="1"/>
          </p:cNvSpPr>
          <p:nvPr>
            <p:ph type="title"/>
          </p:nvPr>
        </p:nvSpPr>
        <p:spPr>
          <a:xfrm>
            <a:off x="502903" y="2766523"/>
            <a:ext cx="7734221" cy="11144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530694" y="4709821"/>
            <a:ext cx="7734222" cy="27765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100"/>
              <a:buNone/>
              <a:defRPr sz="1100" b="1">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7"/>
          <p:cNvSpPr txBox="1">
            <a:spLocks noGrp="1"/>
          </p:cNvSpPr>
          <p:nvPr>
            <p:ph type="body" idx="2"/>
          </p:nvPr>
        </p:nvSpPr>
        <p:spPr>
          <a:xfrm>
            <a:off x="530694" y="2443859"/>
            <a:ext cx="773422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b="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footer: black">
  <p:cSld name="Blank with footer: black">
    <p:bg>
      <p:bgPr>
        <a:solidFill>
          <a:srgbClr val="252626"/>
        </a:solidFill>
        <a:effectLst/>
      </p:bgPr>
    </p:bg>
    <p:spTree>
      <p:nvGrpSpPr>
        <p:cNvPr id="1" name="Shape 92"/>
        <p:cNvGrpSpPr/>
        <p:nvPr/>
      </p:nvGrpSpPr>
      <p:grpSpPr>
        <a:xfrm>
          <a:off x="0" y="0"/>
          <a:ext cx="0" cy="0"/>
          <a:chOff x="0" y="0"/>
          <a:chExt cx="0" cy="0"/>
        </a:xfrm>
      </p:grpSpPr>
      <p:grpSp>
        <p:nvGrpSpPr>
          <p:cNvPr id="93" name="Google Shape;93;p27"/>
          <p:cNvGrpSpPr/>
          <p:nvPr/>
        </p:nvGrpSpPr>
        <p:grpSpPr>
          <a:xfrm>
            <a:off x="-30788" y="4661517"/>
            <a:ext cx="9228667" cy="528963"/>
            <a:chOff x="-30788" y="4661517"/>
            <a:chExt cx="9228667" cy="528963"/>
          </a:xfrm>
        </p:grpSpPr>
        <p:sp>
          <p:nvSpPr>
            <p:cNvPr id="94" name="Google Shape;94;p27"/>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27"/>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6" name="Google Shape;96;p27"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97" name="Google Shape;97;p27"/>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rgbClr val="262626"/>
        </a:solidFill>
        <a:effectLst/>
      </p:bgPr>
    </p:bg>
    <p:spTree>
      <p:nvGrpSpPr>
        <p:cNvPr id="1" name="Shape 19"/>
        <p:cNvGrpSpPr/>
        <p:nvPr/>
      </p:nvGrpSpPr>
      <p:grpSpPr>
        <a:xfrm>
          <a:off x="0" y="0"/>
          <a:ext cx="0" cy="0"/>
          <a:chOff x="0" y="0"/>
          <a:chExt cx="0" cy="0"/>
        </a:xfrm>
      </p:grpSpPr>
      <p:grpSp>
        <p:nvGrpSpPr>
          <p:cNvPr id="20" name="Google Shape;20;p18"/>
          <p:cNvGrpSpPr/>
          <p:nvPr/>
        </p:nvGrpSpPr>
        <p:grpSpPr>
          <a:xfrm>
            <a:off x="633304" y="-648376"/>
            <a:ext cx="733465" cy="2367520"/>
            <a:chOff x="685136" y="-246616"/>
            <a:chExt cx="733465" cy="2367520"/>
          </a:xfrm>
        </p:grpSpPr>
        <p:sp>
          <p:nvSpPr>
            <p:cNvPr id="21" name="Google Shape;21;p18"/>
            <p:cNvSpPr/>
            <p:nvPr/>
          </p:nvSpPr>
          <p:spPr>
            <a:xfrm>
              <a:off x="685136" y="-246616"/>
              <a:ext cx="733465" cy="2367520"/>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2" name="Google Shape;22;p18" descr="tab-rgb.eps"/>
            <p:cNvPicPr preferRelativeResize="0"/>
            <p:nvPr/>
          </p:nvPicPr>
          <p:blipFill rotWithShape="1">
            <a:blip r:embed="rId2">
              <a:alphaModFix/>
            </a:blip>
            <a:srcRect/>
            <a:stretch/>
          </p:blipFill>
          <p:spPr>
            <a:xfrm>
              <a:off x="807308" y="1380149"/>
              <a:ext cx="489120" cy="620806"/>
            </a:xfrm>
            <a:prstGeom prst="rect">
              <a:avLst/>
            </a:prstGeom>
            <a:noFill/>
            <a:ln>
              <a:noFill/>
            </a:ln>
          </p:spPr>
        </p:pic>
      </p:grpSp>
      <p:sp>
        <p:nvSpPr>
          <p:cNvPr id="23" name="Google Shape;23;p18"/>
          <p:cNvSpPr txBox="1">
            <a:spLocks noGrp="1"/>
          </p:cNvSpPr>
          <p:nvPr>
            <p:ph type="title"/>
          </p:nvPr>
        </p:nvSpPr>
        <p:spPr>
          <a:xfrm>
            <a:off x="502903" y="2766523"/>
            <a:ext cx="7734221" cy="11144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8"/>
          <p:cNvSpPr txBox="1">
            <a:spLocks noGrp="1"/>
          </p:cNvSpPr>
          <p:nvPr>
            <p:ph type="body" idx="1"/>
          </p:nvPr>
        </p:nvSpPr>
        <p:spPr>
          <a:xfrm>
            <a:off x="530694" y="4709821"/>
            <a:ext cx="7734222" cy="277654"/>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100"/>
              <a:buNone/>
              <a:defRPr sz="1100" b="1">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8"/>
          <p:cNvSpPr txBox="1">
            <a:spLocks noGrp="1"/>
          </p:cNvSpPr>
          <p:nvPr>
            <p:ph type="body" idx="2"/>
          </p:nvPr>
        </p:nvSpPr>
        <p:spPr>
          <a:xfrm>
            <a:off x="530694" y="2443859"/>
            <a:ext cx="773422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b="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26"/>
        <p:cNvGrpSpPr/>
        <p:nvPr/>
      </p:nvGrpSpPr>
      <p:grpSpPr>
        <a:xfrm>
          <a:off x="0" y="0"/>
          <a:ext cx="0" cy="0"/>
          <a:chOff x="0" y="0"/>
          <a:chExt cx="0" cy="0"/>
        </a:xfrm>
      </p:grpSpPr>
      <p:sp>
        <p:nvSpPr>
          <p:cNvPr id="27" name="Google Shape;27;p19"/>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404041"/>
              </a:buClr>
              <a:buSzPts val="3000"/>
              <a:buFont typeface="Arial"/>
              <a:buNone/>
              <a:defRPr sz="3000" b="1" i="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9"/>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9"/>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9"/>
          <p:cNvSpPr txBox="1"/>
          <p:nvPr/>
        </p:nvSpPr>
        <p:spPr>
          <a:xfrm>
            <a:off x="3556000" y="354105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19"/>
          <p:cNvSpPr txBox="1">
            <a:spLocks noGrp="1"/>
          </p:cNvSpPr>
          <p:nvPr>
            <p:ph type="body" idx="2"/>
          </p:nvPr>
        </p:nvSpPr>
        <p:spPr>
          <a:xfrm>
            <a:off x="518824" y="1629404"/>
            <a:ext cx="8015594" cy="2810633"/>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2" name="Google Shape;32;p19"/>
          <p:cNvGrpSpPr/>
          <p:nvPr/>
        </p:nvGrpSpPr>
        <p:grpSpPr>
          <a:xfrm>
            <a:off x="-30788" y="4661517"/>
            <a:ext cx="9228667" cy="528963"/>
            <a:chOff x="-30788" y="4661517"/>
            <a:chExt cx="9228667" cy="528963"/>
          </a:xfrm>
        </p:grpSpPr>
        <p:sp>
          <p:nvSpPr>
            <p:cNvPr id="33" name="Google Shape;33;p19"/>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19"/>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5" name="Google Shape;35;p19"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36" name="Google Shape;36;p19"/>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only: black">
  <p:cSld name="1_Content only: black">
    <p:bg>
      <p:bgPr>
        <a:solidFill>
          <a:srgbClr val="262626"/>
        </a:solidFill>
        <a:effectLst/>
      </p:bgPr>
    </p:bg>
    <p:spTree>
      <p:nvGrpSpPr>
        <p:cNvPr id="1" name="Shape 43"/>
        <p:cNvGrpSpPr/>
        <p:nvPr/>
      </p:nvGrpSpPr>
      <p:grpSpPr>
        <a:xfrm>
          <a:off x="0" y="0"/>
          <a:ext cx="0" cy="0"/>
          <a:chOff x="0" y="0"/>
          <a:chExt cx="0" cy="0"/>
        </a:xfrm>
      </p:grpSpPr>
      <p:sp>
        <p:nvSpPr>
          <p:cNvPr id="44" name="Google Shape;44;p21"/>
          <p:cNvSpPr txBox="1">
            <a:spLocks noGrp="1"/>
          </p:cNvSpPr>
          <p:nvPr>
            <p:ph type="ctrTitle"/>
          </p:nvPr>
        </p:nvSpPr>
        <p:spPr>
          <a:xfrm>
            <a:off x="523348" y="759070"/>
            <a:ext cx="8004409"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000"/>
              <a:buFont typeface="Arial"/>
              <a:buNone/>
              <a:defRPr sz="3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1"/>
          <p:cNvSpPr txBox="1">
            <a:spLocks noGrp="1"/>
          </p:cNvSpPr>
          <p:nvPr>
            <p:ph type="subTitle" idx="1"/>
          </p:nvPr>
        </p:nvSpPr>
        <p:spPr>
          <a:xfrm>
            <a:off x="523348" y="1630404"/>
            <a:ext cx="8011069" cy="281876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spcBef>
                <a:spcPts val="18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6" name="Google Shape;46;p21"/>
          <p:cNvSpPr txBox="1">
            <a:spLocks noGrp="1"/>
          </p:cNvSpPr>
          <p:nvPr>
            <p:ph type="body" idx="2"/>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21"/>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grpSp>
        <p:nvGrpSpPr>
          <p:cNvPr id="48" name="Google Shape;48;p21"/>
          <p:cNvGrpSpPr/>
          <p:nvPr/>
        </p:nvGrpSpPr>
        <p:grpSpPr>
          <a:xfrm>
            <a:off x="-30788" y="4661517"/>
            <a:ext cx="9228667" cy="528963"/>
            <a:chOff x="-30788" y="4661517"/>
            <a:chExt cx="9228667" cy="528963"/>
          </a:xfrm>
        </p:grpSpPr>
        <p:sp>
          <p:nvSpPr>
            <p:cNvPr id="49" name="Google Shape;49;p21"/>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sp>
          <p:nvSpPr>
            <p:cNvPr id="50" name="Google Shape;50;p21"/>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a:solidFill>
                  <a:schemeClr val="lt1"/>
                </a:solidFill>
                <a:latin typeface="Arial"/>
                <a:ea typeface="Arial"/>
                <a:cs typeface="Arial"/>
                <a:sym typeface="Arial"/>
              </a:endParaRPr>
            </a:p>
          </p:txBody>
        </p:sp>
        <p:pic>
          <p:nvPicPr>
            <p:cNvPr id="51" name="Google Shape;51;p21"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52" name="Google Shape;52;p21"/>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rgbClr val="FFFFFF"/>
                </a:buClr>
                <a:buSzPts val="900"/>
                <a:buFont typeface="Arial"/>
                <a:buNone/>
              </a:pPr>
              <a:r>
                <a:rPr lang="en-US" sz="900">
                  <a:solidFill>
                    <a:srgbClr val="FFFFFF"/>
                  </a:solidFill>
                  <a:latin typeface="Arial"/>
                  <a:ea typeface="Arial"/>
                  <a:cs typeface="Arial"/>
                  <a:sym typeface="Arial"/>
                </a:rPr>
                <a:t>INDIANA UNIVERSITY BLOOMINGTON</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only: black">
  <p:cSld name="Content only: black">
    <p:bg>
      <p:bgPr>
        <a:solidFill>
          <a:srgbClr val="262626"/>
        </a:solidFill>
        <a:effectLst/>
      </p:bgPr>
    </p:bg>
    <p:spTree>
      <p:nvGrpSpPr>
        <p:cNvPr id="1" name="Shape 53"/>
        <p:cNvGrpSpPr/>
        <p:nvPr/>
      </p:nvGrpSpPr>
      <p:grpSpPr>
        <a:xfrm>
          <a:off x="0" y="0"/>
          <a:ext cx="0" cy="0"/>
          <a:chOff x="0" y="0"/>
          <a:chExt cx="0" cy="0"/>
        </a:xfrm>
      </p:grpSpPr>
      <p:sp>
        <p:nvSpPr>
          <p:cNvPr id="54" name="Google Shape;54;p22"/>
          <p:cNvSpPr txBox="1">
            <a:spLocks noGrp="1"/>
          </p:cNvSpPr>
          <p:nvPr>
            <p:ph type="ctrTitle"/>
          </p:nvPr>
        </p:nvSpPr>
        <p:spPr>
          <a:xfrm>
            <a:off x="523348" y="759070"/>
            <a:ext cx="8004409" cy="699065"/>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000"/>
              <a:buFont typeface="Arial"/>
              <a:buNone/>
              <a:defRPr sz="3000" b="1" i="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2"/>
          <p:cNvSpPr txBox="1">
            <a:spLocks noGrp="1"/>
          </p:cNvSpPr>
          <p:nvPr>
            <p:ph type="subTitle" idx="1"/>
          </p:nvPr>
        </p:nvSpPr>
        <p:spPr>
          <a:xfrm>
            <a:off x="523348" y="1630404"/>
            <a:ext cx="8011069" cy="2818769"/>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800"/>
              <a:buFont typeface="Arial"/>
              <a:buAutoNum type="arabicPeriod"/>
              <a:defRPr sz="1800">
                <a:solidFill>
                  <a:schemeClr val="lt1"/>
                </a:solidFill>
                <a:latin typeface="Arial"/>
                <a:ea typeface="Arial"/>
                <a:cs typeface="Arial"/>
                <a:sym typeface="Arial"/>
              </a:defRPr>
            </a:lvl1pPr>
            <a:lvl2pPr lvl="1" algn="ctr">
              <a:lnSpc>
                <a:spcPct val="100000"/>
              </a:lnSpc>
              <a:spcBef>
                <a:spcPts val="1800"/>
              </a:spcBef>
              <a:spcAft>
                <a:spcPts val="0"/>
              </a:spcAft>
              <a:buClr>
                <a:srgbClr val="888888"/>
              </a:buClr>
              <a:buSzPts val="1800"/>
              <a:buNone/>
              <a:defRPr>
                <a:solidFill>
                  <a:srgbClr val="888888"/>
                </a:solidFill>
              </a:defRPr>
            </a:lvl2pPr>
            <a:lvl3pPr lvl="2" algn="ctr">
              <a:lnSpc>
                <a:spcPct val="100000"/>
              </a:lnSpc>
              <a:spcBef>
                <a:spcPts val="1800"/>
              </a:spcBef>
              <a:spcAft>
                <a:spcPts val="0"/>
              </a:spcAft>
              <a:buClr>
                <a:srgbClr val="888888"/>
              </a:buClr>
              <a:buSzPts val="1800"/>
              <a:buNone/>
              <a:defRPr>
                <a:solidFill>
                  <a:srgbClr val="888888"/>
                </a:solidFill>
              </a:defRPr>
            </a:lvl3pPr>
            <a:lvl4pPr lvl="3" algn="ctr">
              <a:lnSpc>
                <a:spcPct val="100000"/>
              </a:lnSpc>
              <a:spcBef>
                <a:spcPts val="1800"/>
              </a:spcBef>
              <a:spcAft>
                <a:spcPts val="0"/>
              </a:spcAft>
              <a:buClr>
                <a:srgbClr val="888888"/>
              </a:buClr>
              <a:buSzPts val="1800"/>
              <a:buNone/>
              <a:defRPr>
                <a:solidFill>
                  <a:srgbClr val="888888"/>
                </a:solidFill>
              </a:defRPr>
            </a:lvl4pPr>
            <a:lvl5pPr lvl="4" algn="ctr">
              <a:lnSpc>
                <a:spcPct val="100000"/>
              </a:lnSpc>
              <a:spcBef>
                <a:spcPts val="1800"/>
              </a:spcBef>
              <a:spcAft>
                <a:spcPts val="0"/>
              </a:spcAft>
              <a:buClr>
                <a:srgbClr val="888888"/>
              </a:buClr>
              <a:buSzPts val="1800"/>
              <a:buNone/>
              <a:defRPr>
                <a:solidFill>
                  <a:srgbClr val="888888"/>
                </a:solidFill>
              </a:defRPr>
            </a:lvl5pPr>
            <a:lvl6pPr lvl="5" algn="ctr">
              <a:spcBef>
                <a:spcPts val="18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6" name="Google Shape;56;p22"/>
          <p:cNvSpPr txBox="1">
            <a:spLocks noGrp="1"/>
          </p:cNvSpPr>
          <p:nvPr>
            <p:ph type="body" idx="2"/>
          </p:nvPr>
        </p:nvSpPr>
        <p:spPr>
          <a:xfrm>
            <a:off x="4833956" y="284947"/>
            <a:ext cx="3700462" cy="252412"/>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2"/>
          <p:cNvSpPr/>
          <p:nvPr/>
        </p:nvSpPr>
        <p:spPr>
          <a:xfrm>
            <a:off x="0" y="957832"/>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8" name="Google Shape;58;p22"/>
          <p:cNvGrpSpPr/>
          <p:nvPr/>
        </p:nvGrpSpPr>
        <p:grpSpPr>
          <a:xfrm>
            <a:off x="-30788" y="4661517"/>
            <a:ext cx="9228667" cy="528963"/>
            <a:chOff x="-30788" y="4661517"/>
            <a:chExt cx="9228667" cy="528963"/>
          </a:xfrm>
        </p:grpSpPr>
        <p:sp>
          <p:nvSpPr>
            <p:cNvPr id="59" name="Google Shape;59;p22"/>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22"/>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1" name="Google Shape;61;p22"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62" name="Google Shape;62;p22"/>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900">
                  <a:solidFill>
                    <a:srgbClr val="FFFFFF"/>
                  </a:solidFill>
                  <a:latin typeface="Arial"/>
                  <a:ea typeface="Arial"/>
                  <a:cs typeface="Arial"/>
                  <a:sym typeface="Arial"/>
                </a:rPr>
                <a:t>INDIANA UNIVERSITY BLOOMINGTON</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slide with IUPUI lockup">
  <p:cSld name="Closing slide with IUPUI lockup">
    <p:bg>
      <p:bgPr>
        <a:solidFill>
          <a:srgbClr val="690304"/>
        </a:solidFill>
        <a:effectLst/>
      </p:bgPr>
    </p:bg>
    <p:spTree>
      <p:nvGrpSpPr>
        <p:cNvPr id="1" name="Shape 63"/>
        <p:cNvGrpSpPr/>
        <p:nvPr/>
      </p:nvGrpSpPr>
      <p:grpSpPr>
        <a:xfrm>
          <a:off x="0" y="0"/>
          <a:ext cx="0" cy="0"/>
          <a:chOff x="0" y="0"/>
          <a:chExt cx="0" cy="0"/>
        </a:xfrm>
      </p:grpSpPr>
      <p:sp>
        <p:nvSpPr>
          <p:cNvPr id="64" name="Google Shape;64;p23"/>
          <p:cNvSpPr txBox="1">
            <a:spLocks noGrp="1"/>
          </p:cNvSpPr>
          <p:nvPr>
            <p:ph type="body" idx="1"/>
          </p:nvPr>
        </p:nvSpPr>
        <p:spPr>
          <a:xfrm>
            <a:off x="536602" y="680397"/>
            <a:ext cx="7859185" cy="272166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marL="914400" lvl="1"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marL="1371600" lvl="2"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marL="2286000" lvl="4" indent="-3302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23"/>
          <p:cNvSpPr/>
          <p:nvPr/>
        </p:nvSpPr>
        <p:spPr>
          <a:xfrm>
            <a:off x="-15847" y="680397"/>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23"/>
          <p:cNvSpPr/>
          <p:nvPr/>
        </p:nvSpPr>
        <p:spPr>
          <a:xfrm>
            <a:off x="631042" y="4235585"/>
            <a:ext cx="536130" cy="922081"/>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7" name="Google Shape;67;p23"/>
          <p:cNvPicPr preferRelativeResize="0"/>
          <p:nvPr/>
        </p:nvPicPr>
        <p:blipFill rotWithShape="1">
          <a:blip r:embed="rId2">
            <a:alphaModFix/>
          </a:blip>
          <a:srcRect l="11083" t="-147" r="-1556" b="28718"/>
          <a:stretch/>
        </p:blipFill>
        <p:spPr>
          <a:xfrm>
            <a:off x="1240484" y="4147274"/>
            <a:ext cx="4622227" cy="457200"/>
          </a:xfrm>
          <a:prstGeom prst="rect">
            <a:avLst/>
          </a:prstGeom>
          <a:noFill/>
          <a:ln>
            <a:noFill/>
          </a:ln>
        </p:spPr>
      </p:pic>
      <p:pic>
        <p:nvPicPr>
          <p:cNvPr id="68" name="Google Shape;68;p23" descr="tab-rgb.eps"/>
          <p:cNvPicPr preferRelativeResize="0"/>
          <p:nvPr/>
        </p:nvPicPr>
        <p:blipFill rotWithShape="1">
          <a:blip r:embed="rId3">
            <a:alphaModFix/>
          </a:blip>
          <a:srcRect/>
          <a:stretch/>
        </p:blipFill>
        <p:spPr>
          <a:xfrm>
            <a:off x="720345" y="4326066"/>
            <a:ext cx="357525" cy="45378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660B13"/>
        </a:solidFill>
        <a:effectLst/>
      </p:bgPr>
    </p:bg>
    <p:spTree>
      <p:nvGrpSpPr>
        <p:cNvPr id="1" name="Shape 69"/>
        <p:cNvGrpSpPr/>
        <p:nvPr/>
      </p:nvGrpSpPr>
      <p:grpSpPr>
        <a:xfrm>
          <a:off x="0" y="0"/>
          <a:ext cx="0" cy="0"/>
          <a:chOff x="0" y="0"/>
          <a:chExt cx="0" cy="0"/>
        </a:xfrm>
      </p:grpSpPr>
      <p:sp>
        <p:nvSpPr>
          <p:cNvPr id="70" name="Google Shape;70;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24"/>
          <p:cNvSpPr txBox="1"/>
          <p:nvPr/>
        </p:nvSpPr>
        <p:spPr>
          <a:xfrm>
            <a:off x="1378689" y="2390509"/>
            <a:ext cx="184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24"/>
          <p:cNvSpPr txBox="1">
            <a:spLocks noGrp="1"/>
          </p:cNvSpPr>
          <p:nvPr>
            <p:ph type="title"/>
          </p:nvPr>
        </p:nvSpPr>
        <p:spPr>
          <a:xfrm>
            <a:off x="506694" y="2274522"/>
            <a:ext cx="6802482" cy="65691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000"/>
              <a:buFont typeface="Arial"/>
              <a:buNone/>
              <a:defRPr sz="4000" b="1" i="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a:off x="526131" y="2031339"/>
            <a:ext cx="3700462" cy="25241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400"/>
              <a:buNone/>
              <a:defRPr sz="1400" b="1"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4"/>
          <p:cNvSpPr/>
          <p:nvPr/>
        </p:nvSpPr>
        <p:spPr>
          <a:xfrm>
            <a:off x="-14942" y="2032000"/>
            <a:ext cx="148614" cy="836706"/>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and photo: white">
  <p:cSld name="Content and photo: white">
    <p:spTree>
      <p:nvGrpSpPr>
        <p:cNvPr id="1" name="Shape 76"/>
        <p:cNvGrpSpPr/>
        <p:nvPr/>
      </p:nvGrpSpPr>
      <p:grpSpPr>
        <a:xfrm>
          <a:off x="0" y="0"/>
          <a:ext cx="0" cy="0"/>
          <a:chOff x="0" y="0"/>
          <a:chExt cx="0" cy="0"/>
        </a:xfrm>
      </p:grpSpPr>
      <p:sp>
        <p:nvSpPr>
          <p:cNvPr id="77" name="Google Shape;77;p25"/>
          <p:cNvSpPr txBox="1">
            <a:spLocks noGrp="1"/>
          </p:cNvSpPr>
          <p:nvPr>
            <p:ph type="title"/>
          </p:nvPr>
        </p:nvSpPr>
        <p:spPr>
          <a:xfrm>
            <a:off x="525303" y="464386"/>
            <a:ext cx="4560579" cy="7793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404041"/>
              </a:buClr>
              <a:buSzPts val="3000"/>
              <a:buFont typeface="Arial"/>
              <a:buNone/>
              <a:defRPr sz="3000" b="1" i="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5"/>
          <p:cNvSpPr txBox="1">
            <a:spLocks noGrp="1"/>
          </p:cNvSpPr>
          <p:nvPr>
            <p:ph type="body" idx="1"/>
          </p:nvPr>
        </p:nvSpPr>
        <p:spPr>
          <a:xfrm>
            <a:off x="525303" y="1629405"/>
            <a:ext cx="4560579" cy="279236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marL="914400" lvl="1"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marL="1371600" lvl="2"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marL="1828800" lvl="3"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marL="2286000" lvl="4"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a:spLocks noGrp="1"/>
          </p:cNvSpPr>
          <p:nvPr>
            <p:ph type="pic" idx="2"/>
          </p:nvPr>
        </p:nvSpPr>
        <p:spPr>
          <a:xfrm>
            <a:off x="5573058" y="0"/>
            <a:ext cx="3570941" cy="5143500"/>
          </a:xfrm>
          <a:prstGeom prst="rect">
            <a:avLst/>
          </a:prstGeom>
          <a:noFill/>
          <a:ln>
            <a:noFill/>
          </a:ln>
        </p:spPr>
      </p:sp>
      <p:sp>
        <p:nvSpPr>
          <p:cNvPr id="80" name="Google Shape;80;p25"/>
          <p:cNvSpPr/>
          <p:nvPr/>
        </p:nvSpPr>
        <p:spPr>
          <a:xfrm>
            <a:off x="0" y="486799"/>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1" name="Google Shape;81;p25"/>
          <p:cNvGrpSpPr/>
          <p:nvPr/>
        </p:nvGrpSpPr>
        <p:grpSpPr>
          <a:xfrm>
            <a:off x="635303" y="4661517"/>
            <a:ext cx="387197" cy="528963"/>
            <a:chOff x="635303" y="4661517"/>
            <a:chExt cx="387197" cy="528963"/>
          </a:xfrm>
        </p:grpSpPr>
        <p:sp>
          <p:nvSpPr>
            <p:cNvPr id="82" name="Google Shape;82;p25"/>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83" name="Google Shape;83;p25"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and photo: black">
  <p:cSld name="Content and photo: black">
    <p:bg>
      <p:bgPr>
        <a:solidFill>
          <a:srgbClr val="252626"/>
        </a:solidFill>
        <a:effectLst/>
      </p:bgPr>
    </p:bg>
    <p:spTree>
      <p:nvGrpSpPr>
        <p:cNvPr id="1" name="Shape 84"/>
        <p:cNvGrpSpPr/>
        <p:nvPr/>
      </p:nvGrpSpPr>
      <p:grpSpPr>
        <a:xfrm>
          <a:off x="0" y="0"/>
          <a:ext cx="0" cy="0"/>
          <a:chOff x="0" y="0"/>
          <a:chExt cx="0" cy="0"/>
        </a:xfrm>
      </p:grpSpPr>
      <p:sp>
        <p:nvSpPr>
          <p:cNvPr id="85" name="Google Shape;85;p26"/>
          <p:cNvSpPr txBox="1">
            <a:spLocks noGrp="1"/>
          </p:cNvSpPr>
          <p:nvPr>
            <p:ph type="title"/>
          </p:nvPr>
        </p:nvSpPr>
        <p:spPr>
          <a:xfrm>
            <a:off x="530124" y="464386"/>
            <a:ext cx="4560579" cy="77931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000"/>
              <a:buFont typeface="Arial"/>
              <a:buNone/>
              <a:defRPr sz="3000" b="1"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6"/>
          <p:cNvSpPr txBox="1">
            <a:spLocks noGrp="1"/>
          </p:cNvSpPr>
          <p:nvPr>
            <p:ph type="body" idx="1"/>
          </p:nvPr>
        </p:nvSpPr>
        <p:spPr>
          <a:xfrm>
            <a:off x="530124" y="1629404"/>
            <a:ext cx="4560579" cy="280149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chemeClr val="lt1"/>
                </a:solidFill>
                <a:latin typeface="Arial"/>
                <a:ea typeface="Arial"/>
                <a:cs typeface="Arial"/>
                <a:sym typeface="Arial"/>
              </a:defRPr>
            </a:lvl1pPr>
            <a:lvl2pPr marL="914400" lvl="1"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2pPr>
            <a:lvl3pPr marL="1371600" lvl="2"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3pPr>
            <a:lvl4pPr marL="1828800" lvl="3"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4pPr>
            <a:lvl5pPr marL="2286000" lvl="4" indent="-342900" algn="l">
              <a:lnSpc>
                <a:spcPct val="100000"/>
              </a:lnSpc>
              <a:spcBef>
                <a:spcPts val="1800"/>
              </a:spcBef>
              <a:spcAft>
                <a:spcPts val="0"/>
              </a:spcAft>
              <a:buClr>
                <a:schemeClr val="lt1"/>
              </a:buClr>
              <a:buSzPts val="1800"/>
              <a:buFont typeface="Arial"/>
              <a:buChar char="•"/>
              <a:defRPr sz="1800">
                <a:solidFill>
                  <a:schemeClr val="lt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26"/>
          <p:cNvSpPr>
            <a:spLocks noGrp="1"/>
          </p:cNvSpPr>
          <p:nvPr>
            <p:ph type="pic" idx="2"/>
          </p:nvPr>
        </p:nvSpPr>
        <p:spPr>
          <a:xfrm>
            <a:off x="5564909" y="0"/>
            <a:ext cx="3570941" cy="5143500"/>
          </a:xfrm>
          <a:prstGeom prst="rect">
            <a:avLst/>
          </a:prstGeom>
          <a:noFill/>
          <a:ln>
            <a:noFill/>
          </a:ln>
        </p:spPr>
      </p:sp>
      <p:sp>
        <p:nvSpPr>
          <p:cNvPr id="88" name="Google Shape;88;p26"/>
          <p:cNvSpPr/>
          <p:nvPr/>
        </p:nvSpPr>
        <p:spPr>
          <a:xfrm>
            <a:off x="-15847" y="486799"/>
            <a:ext cx="82664" cy="38719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9" name="Google Shape;89;p26"/>
          <p:cNvGrpSpPr/>
          <p:nvPr/>
        </p:nvGrpSpPr>
        <p:grpSpPr>
          <a:xfrm>
            <a:off x="635303" y="4661517"/>
            <a:ext cx="387197" cy="528963"/>
            <a:chOff x="635303" y="4661517"/>
            <a:chExt cx="387197" cy="528963"/>
          </a:xfrm>
        </p:grpSpPr>
        <p:sp>
          <p:nvSpPr>
            <p:cNvPr id="90" name="Google Shape;90;p26"/>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1" name="Google Shape;91;p26"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1161892" y="634604"/>
            <a:ext cx="6802482" cy="8572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1161892" y="1589938"/>
            <a:ext cx="6802482" cy="3215287"/>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body" idx="1"/>
          </p:nvPr>
        </p:nvSpPr>
        <p:spPr>
          <a:xfrm>
            <a:off x="467474" y="4822015"/>
            <a:ext cx="7734300" cy="277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100"/>
              <a:buNone/>
            </a:pPr>
            <a:r>
              <a:rPr lang="en-US" dirty="0"/>
              <a:t>INDIANA UNIVERSITY BLOOMINGTON</a:t>
            </a:r>
            <a:endParaRPr dirty="0"/>
          </a:p>
        </p:txBody>
      </p:sp>
      <p:sp>
        <p:nvSpPr>
          <p:cNvPr id="103" name="Google Shape;103;p2"/>
          <p:cNvSpPr txBox="1">
            <a:spLocks noGrp="1"/>
          </p:cNvSpPr>
          <p:nvPr>
            <p:ph type="body" idx="2"/>
          </p:nvPr>
        </p:nvSpPr>
        <p:spPr>
          <a:xfrm>
            <a:off x="1403997" y="1414977"/>
            <a:ext cx="6111541" cy="2524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US" dirty="0" err="1"/>
              <a:t>Luddy</a:t>
            </a:r>
            <a:r>
              <a:rPr lang="en-US" dirty="0"/>
              <a:t> School of Informatics, Computing, and Engineering</a:t>
            </a:r>
            <a:endParaRPr dirty="0"/>
          </a:p>
        </p:txBody>
      </p:sp>
      <p:sp>
        <p:nvSpPr>
          <p:cNvPr id="108" name="Google Shape;108;p2"/>
          <p:cNvSpPr txBox="1"/>
          <p:nvPr/>
        </p:nvSpPr>
        <p:spPr>
          <a:xfrm>
            <a:off x="530694" y="1902908"/>
            <a:ext cx="808261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sng" strike="noStrike" cap="none" dirty="0">
                <a:solidFill>
                  <a:schemeClr val="lt1"/>
                </a:solidFill>
                <a:latin typeface="Arial"/>
                <a:ea typeface="Arial"/>
                <a:cs typeface="Arial"/>
                <a:sym typeface="Arial"/>
              </a:rPr>
              <a:t>Phase 2 - HOME CREDIT DEFAULT RISK - GROUP 11</a:t>
            </a:r>
            <a:endParaRPr sz="2400" b="0" i="0" u="sng" strike="noStrike" cap="none" dirty="0">
              <a:solidFill>
                <a:schemeClr val="lt1"/>
              </a:solidFill>
              <a:latin typeface="Arial"/>
              <a:ea typeface="Arial"/>
              <a:cs typeface="Arial"/>
              <a:sym typeface="Arial"/>
            </a:endParaRPr>
          </a:p>
        </p:txBody>
      </p:sp>
      <p:sp>
        <p:nvSpPr>
          <p:cNvPr id="109" name="Google Shape;109;p2"/>
          <p:cNvSpPr txBox="1"/>
          <p:nvPr/>
        </p:nvSpPr>
        <p:spPr>
          <a:xfrm>
            <a:off x="391209" y="4221892"/>
            <a:ext cx="1393200" cy="6001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Bindu Madhavi </a:t>
            </a:r>
            <a:r>
              <a:rPr lang="en-US" sz="1100" b="0" i="0" u="none" strike="noStrike" cap="none" dirty="0" err="1">
                <a:solidFill>
                  <a:schemeClr val="lt1"/>
                </a:solidFill>
                <a:latin typeface="Arial"/>
                <a:ea typeface="Arial"/>
                <a:cs typeface="Arial"/>
                <a:sym typeface="Arial"/>
              </a:rPr>
              <a:t>Dokala</a:t>
            </a:r>
            <a:endParaRPr lang="en-US" dirty="0"/>
          </a:p>
          <a:p>
            <a:pPr marL="0" marR="0" lvl="0" indent="0" algn="ctr" rtl="0">
              <a:spcBef>
                <a:spcPts val="0"/>
              </a:spcBef>
              <a:spcAft>
                <a:spcPts val="0"/>
              </a:spcAft>
              <a:buNone/>
            </a:pPr>
            <a:r>
              <a:rPr lang="en-US" sz="1100" b="0" i="0" u="none" strike="noStrike" cap="none" dirty="0">
                <a:solidFill>
                  <a:schemeClr val="lt1"/>
                </a:solidFill>
                <a:latin typeface="Arial"/>
                <a:ea typeface="Arial"/>
                <a:cs typeface="Arial"/>
                <a:sym typeface="Arial"/>
              </a:rPr>
              <a:t>(bdokala@iu.edu)</a:t>
            </a:r>
            <a:endParaRPr dirty="0"/>
          </a:p>
        </p:txBody>
      </p:sp>
      <p:sp>
        <p:nvSpPr>
          <p:cNvPr id="111" name="Google Shape;111;p2"/>
          <p:cNvSpPr txBox="1"/>
          <p:nvPr/>
        </p:nvSpPr>
        <p:spPr>
          <a:xfrm>
            <a:off x="4620764" y="4200580"/>
            <a:ext cx="19956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Sai </a:t>
            </a:r>
            <a:r>
              <a:rPr lang="en-US" sz="1200" b="0" i="0" u="none" strike="noStrike" cap="none" dirty="0" err="1">
                <a:solidFill>
                  <a:schemeClr val="lt1"/>
                </a:solidFill>
                <a:latin typeface="Arial"/>
                <a:ea typeface="Arial"/>
                <a:cs typeface="Arial"/>
                <a:sym typeface="Arial"/>
              </a:rPr>
              <a:t>Sathwik</a:t>
            </a:r>
            <a:r>
              <a:rPr lang="en-US" sz="1200" b="0" i="0" u="none" strike="noStrike" cap="none" dirty="0">
                <a:solidFill>
                  <a:schemeClr val="lt1"/>
                </a:solidFill>
                <a:latin typeface="Arial"/>
                <a:ea typeface="Arial"/>
                <a:cs typeface="Arial"/>
                <a:sym typeface="Arial"/>
              </a:rPr>
              <a:t> Reddy </a:t>
            </a:r>
            <a:r>
              <a:rPr lang="en-US" sz="1200" b="0" i="0" u="none" strike="noStrike" cap="none" dirty="0" err="1">
                <a:solidFill>
                  <a:schemeClr val="lt1"/>
                </a:solidFill>
                <a:latin typeface="Arial"/>
                <a:ea typeface="Arial"/>
                <a:cs typeface="Arial"/>
                <a:sym typeface="Arial"/>
              </a:rPr>
              <a:t>Varikoti</a:t>
            </a:r>
            <a:r>
              <a:rPr lang="en-US" sz="1200" b="0" i="0" u="none" strike="noStrike" cap="none" dirty="0">
                <a:solidFill>
                  <a:schemeClr val="lt1"/>
                </a:solidFill>
                <a:latin typeface="Arial"/>
                <a:ea typeface="Arial"/>
                <a:cs typeface="Arial"/>
                <a:sym typeface="Arial"/>
              </a:rPr>
              <a:t> </a:t>
            </a:r>
          </a:p>
          <a:p>
            <a:pPr marL="0" marR="0" lvl="0" indent="0" algn="ctr" rtl="0">
              <a:spcBef>
                <a:spcPts val="0"/>
              </a:spcBef>
              <a:spcAft>
                <a:spcPts val="0"/>
              </a:spcAft>
              <a:buNone/>
            </a:pPr>
            <a:r>
              <a:rPr lang="en-US" sz="1200" b="0" i="0" u="none" strike="noStrike" cap="none" dirty="0">
                <a:solidFill>
                  <a:schemeClr val="lt1"/>
                </a:solidFill>
                <a:latin typeface="Arial"/>
                <a:ea typeface="Arial"/>
                <a:cs typeface="Arial"/>
                <a:sym typeface="Arial"/>
              </a:rPr>
              <a:t>(svarikot@iu.edu)</a:t>
            </a:r>
            <a:endParaRPr dirty="0"/>
          </a:p>
        </p:txBody>
      </p:sp>
      <p:sp>
        <p:nvSpPr>
          <p:cNvPr id="112" name="Google Shape;112;p2"/>
          <p:cNvSpPr txBox="1"/>
          <p:nvPr/>
        </p:nvSpPr>
        <p:spPr>
          <a:xfrm>
            <a:off x="7121399" y="4211635"/>
            <a:ext cx="14919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Pranay Chowdary Namburi</a:t>
            </a:r>
          </a:p>
          <a:p>
            <a:pPr marL="0" marR="0" lvl="0" indent="0" algn="ctr" rtl="0">
              <a:spcBef>
                <a:spcPts val="0"/>
              </a:spcBef>
              <a:spcAft>
                <a:spcPts val="0"/>
              </a:spcAft>
              <a:buNone/>
            </a:pPr>
            <a:r>
              <a:rPr lang="pl-PL" sz="1200" b="0" i="0" u="none" strike="noStrike" cap="none" dirty="0">
                <a:solidFill>
                  <a:schemeClr val="lt1"/>
                </a:solidFill>
                <a:latin typeface="Arial"/>
                <a:ea typeface="Arial"/>
                <a:cs typeface="Arial"/>
                <a:sym typeface="Arial"/>
              </a:rPr>
              <a:t>(pnambur@iu.edu)</a:t>
            </a:r>
            <a:endParaRPr dirty="0"/>
          </a:p>
        </p:txBody>
      </p:sp>
      <p:pic>
        <p:nvPicPr>
          <p:cNvPr id="3" name="Picture 2">
            <a:extLst>
              <a:ext uri="{FF2B5EF4-FFF2-40B4-BE49-F238E27FC236}">
                <a16:creationId xmlns:a16="http://schemas.microsoft.com/office/drawing/2014/main" id="{45884017-AF09-4FAC-80E0-45DBB426425C}"/>
              </a:ext>
            </a:extLst>
          </p:cNvPr>
          <p:cNvPicPr>
            <a:picLocks noChangeAspect="1"/>
          </p:cNvPicPr>
          <p:nvPr/>
        </p:nvPicPr>
        <p:blipFill>
          <a:blip r:embed="rId3"/>
          <a:stretch>
            <a:fillRect/>
          </a:stretch>
        </p:blipFill>
        <p:spPr>
          <a:xfrm>
            <a:off x="7121398" y="2632625"/>
            <a:ext cx="1491899" cy="1589265"/>
          </a:xfrm>
          <a:prstGeom prst="rect">
            <a:avLst/>
          </a:prstGeom>
        </p:spPr>
      </p:pic>
      <p:pic>
        <p:nvPicPr>
          <p:cNvPr id="5" name="Picture 4">
            <a:extLst>
              <a:ext uri="{FF2B5EF4-FFF2-40B4-BE49-F238E27FC236}">
                <a16:creationId xmlns:a16="http://schemas.microsoft.com/office/drawing/2014/main" id="{E93A6B8F-C223-93F1-78AC-6D959DF37390}"/>
              </a:ext>
            </a:extLst>
          </p:cNvPr>
          <p:cNvPicPr>
            <a:picLocks noChangeAspect="1"/>
          </p:cNvPicPr>
          <p:nvPr/>
        </p:nvPicPr>
        <p:blipFill>
          <a:blip r:embed="rId4"/>
          <a:stretch>
            <a:fillRect/>
          </a:stretch>
        </p:blipFill>
        <p:spPr>
          <a:xfrm>
            <a:off x="467474" y="2632626"/>
            <a:ext cx="1316935" cy="1589266"/>
          </a:xfrm>
          <a:prstGeom prst="rect">
            <a:avLst/>
          </a:prstGeom>
        </p:spPr>
      </p:pic>
      <p:pic>
        <p:nvPicPr>
          <p:cNvPr id="7" name="Picture 6">
            <a:extLst>
              <a:ext uri="{FF2B5EF4-FFF2-40B4-BE49-F238E27FC236}">
                <a16:creationId xmlns:a16="http://schemas.microsoft.com/office/drawing/2014/main" id="{3D88D07F-C69C-6174-4336-7BCD28A03F68}"/>
              </a:ext>
            </a:extLst>
          </p:cNvPr>
          <p:cNvPicPr>
            <a:picLocks noChangeAspect="1"/>
          </p:cNvPicPr>
          <p:nvPr/>
        </p:nvPicPr>
        <p:blipFill>
          <a:blip r:embed="rId5"/>
          <a:stretch>
            <a:fillRect/>
          </a:stretch>
        </p:blipFill>
        <p:spPr>
          <a:xfrm>
            <a:off x="2581438" y="2643791"/>
            <a:ext cx="1478497" cy="1578101"/>
          </a:xfrm>
          <a:prstGeom prst="rect">
            <a:avLst/>
          </a:prstGeom>
        </p:spPr>
      </p:pic>
      <p:sp>
        <p:nvSpPr>
          <p:cNvPr id="9" name="TextBox 8">
            <a:extLst>
              <a:ext uri="{FF2B5EF4-FFF2-40B4-BE49-F238E27FC236}">
                <a16:creationId xmlns:a16="http://schemas.microsoft.com/office/drawing/2014/main" id="{6F0A7C7D-A48E-ED36-79E8-6F452C9587FA}"/>
              </a:ext>
            </a:extLst>
          </p:cNvPr>
          <p:cNvSpPr txBox="1"/>
          <p:nvPr/>
        </p:nvSpPr>
        <p:spPr>
          <a:xfrm>
            <a:off x="2638960" y="4291121"/>
            <a:ext cx="1308371" cy="461665"/>
          </a:xfrm>
          <a:prstGeom prst="rect">
            <a:avLst/>
          </a:prstGeom>
          <a:noFill/>
        </p:spPr>
        <p:txBody>
          <a:bodyPr wrap="none" rtlCol="0">
            <a:spAutoFit/>
          </a:bodyPr>
          <a:lstStyle/>
          <a:p>
            <a:r>
              <a:rPr lang="en-US" sz="1200" dirty="0">
                <a:solidFill>
                  <a:schemeClr val="lt1"/>
                </a:solidFill>
              </a:rPr>
              <a:t>Jagadeesh </a:t>
            </a:r>
            <a:r>
              <a:rPr lang="en-US" sz="1200" dirty="0" err="1">
                <a:solidFill>
                  <a:schemeClr val="lt1"/>
                </a:solidFill>
              </a:rPr>
              <a:t>Kovi</a:t>
            </a:r>
            <a:endParaRPr lang="en-US" sz="1200" dirty="0">
              <a:solidFill>
                <a:schemeClr val="lt1"/>
              </a:solidFill>
            </a:endParaRPr>
          </a:p>
          <a:p>
            <a:r>
              <a:rPr lang="en-US" sz="1200" dirty="0">
                <a:solidFill>
                  <a:schemeClr val="lt1"/>
                </a:solidFill>
              </a:rPr>
              <a:t>(jagakovi.iu.edu)</a:t>
            </a:r>
            <a:endParaRPr lang="en-US" sz="1200" dirty="0"/>
          </a:p>
        </p:txBody>
      </p:sp>
      <p:pic>
        <p:nvPicPr>
          <p:cNvPr id="11" name="Picture 10">
            <a:extLst>
              <a:ext uri="{FF2B5EF4-FFF2-40B4-BE49-F238E27FC236}">
                <a16:creationId xmlns:a16="http://schemas.microsoft.com/office/drawing/2014/main" id="{4D4152A1-20D3-1824-EA6B-A5B420CF708A}"/>
              </a:ext>
            </a:extLst>
          </p:cNvPr>
          <p:cNvPicPr>
            <a:picLocks noChangeAspect="1"/>
          </p:cNvPicPr>
          <p:nvPr/>
        </p:nvPicPr>
        <p:blipFill>
          <a:blip r:embed="rId6"/>
          <a:stretch>
            <a:fillRect/>
          </a:stretch>
        </p:blipFill>
        <p:spPr>
          <a:xfrm>
            <a:off x="4955720" y="2632626"/>
            <a:ext cx="1325688" cy="15892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a:spLocks noGrp="1"/>
          </p:cNvSpPr>
          <p:nvPr>
            <p:ph type="body" idx="1"/>
          </p:nvPr>
        </p:nvSpPr>
        <p:spPr>
          <a:xfrm>
            <a:off x="224368" y="1795519"/>
            <a:ext cx="7859185" cy="272166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4000"/>
              <a:buNone/>
            </a:pPr>
            <a:r>
              <a:rPr lang="en-US" sz="4000" b="1"/>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dirty="0"/>
              <a:t>Presentation overview</a:t>
            </a:r>
            <a:endParaRPr dirty="0"/>
          </a:p>
        </p:txBody>
      </p:sp>
      <p:sp>
        <p:nvSpPr>
          <p:cNvPr id="118" name="Google Shape;118;p3"/>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dirty="0"/>
              <a:t>AGENDA</a:t>
            </a:r>
            <a:endParaRPr dirty="0"/>
          </a:p>
        </p:txBody>
      </p:sp>
      <p:sp>
        <p:nvSpPr>
          <p:cNvPr id="119" name="Google Shape;119;p3"/>
          <p:cNvSpPr txBox="1">
            <a:spLocks noGrp="1"/>
          </p:cNvSpPr>
          <p:nvPr>
            <p:ph type="body" idx="2"/>
          </p:nvPr>
        </p:nvSpPr>
        <p:spPr>
          <a:xfrm>
            <a:off x="518824" y="1629404"/>
            <a:ext cx="8015594" cy="2810633"/>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ct val="100000"/>
              <a:buFont typeface="Arial"/>
              <a:buChar char="•"/>
            </a:pPr>
            <a:r>
              <a:rPr lang="en-US" sz="1600" dirty="0">
                <a:solidFill>
                  <a:schemeClr val="dk1"/>
                </a:solidFill>
              </a:rPr>
              <a:t>Project Description</a:t>
            </a:r>
            <a:endParaRPr dirty="0"/>
          </a:p>
          <a:p>
            <a:pPr marL="285750" lvl="0" indent="-285750" algn="l" rtl="0">
              <a:lnSpc>
                <a:spcPct val="100000"/>
              </a:lnSpc>
              <a:spcBef>
                <a:spcPts val="1800"/>
              </a:spcBef>
              <a:spcAft>
                <a:spcPts val="0"/>
              </a:spcAft>
              <a:buSzPct val="100000"/>
              <a:buFont typeface="Arial"/>
              <a:buChar char="•"/>
            </a:pPr>
            <a:r>
              <a:rPr lang="en-US" sz="1600" dirty="0">
                <a:solidFill>
                  <a:schemeClr val="dk1"/>
                </a:solidFill>
              </a:rPr>
              <a:t>EDA and Visual EDA Summary</a:t>
            </a:r>
            <a:endParaRPr dirty="0"/>
          </a:p>
          <a:p>
            <a:pPr marL="285750" lvl="0" indent="-285750" algn="l" rtl="0">
              <a:lnSpc>
                <a:spcPct val="100000"/>
              </a:lnSpc>
              <a:spcBef>
                <a:spcPts val="1800"/>
              </a:spcBef>
              <a:spcAft>
                <a:spcPts val="0"/>
              </a:spcAft>
              <a:buSzPct val="100000"/>
              <a:buFont typeface="Arial"/>
              <a:buChar char="•"/>
            </a:pPr>
            <a:r>
              <a:rPr lang="en-US" sz="1800" dirty="0">
                <a:solidFill>
                  <a:schemeClr val="dk1"/>
                </a:solidFill>
                <a:latin typeface="Calibri"/>
                <a:ea typeface="Calibri"/>
                <a:cs typeface="Calibri"/>
                <a:sym typeface="Calibri"/>
              </a:rPr>
              <a:t>Overview of Pipelines Implemented</a:t>
            </a:r>
            <a:endParaRPr dirty="0"/>
          </a:p>
          <a:p>
            <a:pPr marL="285750" lvl="0" indent="-285750" algn="l" rtl="0">
              <a:lnSpc>
                <a:spcPct val="100000"/>
              </a:lnSpc>
              <a:spcBef>
                <a:spcPts val="1800"/>
              </a:spcBef>
              <a:spcAft>
                <a:spcPts val="0"/>
              </a:spcAft>
              <a:buSzPct val="100000"/>
              <a:buFont typeface="Arial"/>
              <a:buChar char="•"/>
            </a:pPr>
            <a:r>
              <a:rPr lang="en-US" sz="1600" dirty="0">
                <a:solidFill>
                  <a:schemeClr val="dk1"/>
                </a:solidFill>
              </a:rPr>
              <a:t>Discussion and Results</a:t>
            </a:r>
            <a:endParaRPr dirty="0"/>
          </a:p>
          <a:p>
            <a:pPr marL="285750" lvl="0" indent="-285750" algn="l" rtl="0">
              <a:lnSpc>
                <a:spcPct val="100000"/>
              </a:lnSpc>
              <a:spcBef>
                <a:spcPts val="1800"/>
              </a:spcBef>
              <a:spcAft>
                <a:spcPts val="0"/>
              </a:spcAft>
              <a:buSzPct val="100000"/>
              <a:buFont typeface="Arial"/>
              <a:buChar char="•"/>
            </a:pPr>
            <a:r>
              <a:rPr lang="en-US" sz="1600" dirty="0">
                <a:solidFill>
                  <a:schemeClr val="dk1"/>
                </a:solidFill>
              </a:rPr>
              <a:t>Conclusion</a:t>
            </a:r>
            <a:endParaRPr dirty="0"/>
          </a:p>
          <a:p>
            <a:pPr marL="285750" lvl="0" indent="-285750" algn="l" rtl="0">
              <a:lnSpc>
                <a:spcPct val="100000"/>
              </a:lnSpc>
              <a:spcBef>
                <a:spcPts val="1800"/>
              </a:spcBef>
              <a:spcAft>
                <a:spcPts val="0"/>
              </a:spcAft>
              <a:buSzPct val="100000"/>
              <a:buFont typeface="Arial"/>
              <a:buChar char="•"/>
            </a:pPr>
            <a:r>
              <a:rPr lang="en-US" sz="1600" dirty="0">
                <a:solidFill>
                  <a:schemeClr val="dk1"/>
                </a:solidFill>
              </a:rPr>
              <a:t>Next Steps (4P’s)</a:t>
            </a:r>
            <a:endParaRPr dirty="0"/>
          </a:p>
          <a:p>
            <a:pPr marL="285750" lvl="0" indent="-191770" algn="l" rtl="0">
              <a:lnSpc>
                <a:spcPct val="100000"/>
              </a:lnSpc>
              <a:spcBef>
                <a:spcPts val="1800"/>
              </a:spcBef>
              <a:spcAft>
                <a:spcPts val="0"/>
              </a:spcAft>
              <a:buSzPct val="100000"/>
              <a:buFont typeface="Arial"/>
              <a:buNone/>
            </a:pP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ctrTitle"/>
          </p:nvPr>
        </p:nvSpPr>
        <p:spPr>
          <a:xfrm>
            <a:off x="530027" y="537359"/>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Project Description and Workflow</a:t>
            </a:r>
            <a:endParaRPr sz="2000" dirty="0"/>
          </a:p>
        </p:txBody>
      </p:sp>
      <p:sp>
        <p:nvSpPr>
          <p:cNvPr id="125" name="Google Shape;125;p4"/>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dirty="0"/>
              <a:t>PROJECT DESCRIPTION AND WORKFLOW</a:t>
            </a:r>
            <a:endParaRPr dirty="0"/>
          </a:p>
        </p:txBody>
      </p:sp>
      <p:sp>
        <p:nvSpPr>
          <p:cNvPr id="126" name="Google Shape;126;p4"/>
          <p:cNvSpPr txBox="1">
            <a:spLocks noGrp="1"/>
          </p:cNvSpPr>
          <p:nvPr>
            <p:ph type="body" idx="2"/>
          </p:nvPr>
        </p:nvSpPr>
        <p:spPr>
          <a:xfrm>
            <a:off x="518824" y="1236424"/>
            <a:ext cx="4720833" cy="221688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r>
              <a:rPr lang="en-US" sz="1200" b="0" dirty="0">
                <a:solidFill>
                  <a:schemeClr val="dk1"/>
                </a:solidFill>
              </a:rPr>
              <a:t>For this phase of our project, we used data from the "Home Credit Risk Analysis" competition on Kaggle. Our goal was to explore the data in detail through Exploratory Data Analysis. We made several visualizations to see how different factors are related to the "Target" variable, which helped us identify the applicant with the highest default risk.</a:t>
            </a:r>
            <a:endParaRPr sz="1200" b="0" dirty="0">
              <a:solidFill>
                <a:schemeClr val="dk1"/>
              </a:solidFill>
            </a:endParaRPr>
          </a:p>
          <a:p>
            <a:pPr marL="0" lvl="0" indent="0" algn="just" rtl="0">
              <a:lnSpc>
                <a:spcPct val="100000"/>
              </a:lnSpc>
              <a:spcBef>
                <a:spcPts val="1800"/>
              </a:spcBef>
              <a:spcAft>
                <a:spcPts val="0"/>
              </a:spcAft>
              <a:buSzPts val="1800"/>
              <a:buNone/>
            </a:pPr>
            <a:r>
              <a:rPr lang="en-US" sz="1200" b="0" i="0" u="none" strike="noStrike" dirty="0">
                <a:solidFill>
                  <a:schemeClr val="dk1"/>
                </a:solidFill>
                <a:latin typeface="Arial"/>
                <a:ea typeface="Arial"/>
                <a:cs typeface="Arial"/>
                <a:sym typeface="Arial"/>
              </a:rPr>
              <a:t>Performed feature engineering on the tables (bureau, </a:t>
            </a:r>
            <a:r>
              <a:rPr lang="en-US" sz="1200" b="0" i="0" u="none" strike="noStrike" dirty="0" err="1">
                <a:solidFill>
                  <a:schemeClr val="dk1"/>
                </a:solidFill>
                <a:latin typeface="Arial"/>
                <a:ea typeface="Arial"/>
                <a:cs typeface="Arial"/>
                <a:sym typeface="Arial"/>
              </a:rPr>
              <a:t>application_train</a:t>
            </a:r>
            <a:r>
              <a:rPr lang="en-US" sz="1200" b="0" i="0" u="none" strike="noStrike" dirty="0">
                <a:solidFill>
                  <a:schemeClr val="dk1"/>
                </a:solidFill>
                <a:latin typeface="Arial"/>
                <a:ea typeface="Arial"/>
                <a:cs typeface="Arial"/>
                <a:sym typeface="Arial"/>
              </a:rPr>
              <a:t>, and </a:t>
            </a:r>
            <a:r>
              <a:rPr lang="en-US" sz="1200" b="0" i="0" u="none" strike="noStrike" dirty="0" err="1">
                <a:solidFill>
                  <a:schemeClr val="dk1"/>
                </a:solidFill>
                <a:latin typeface="Arial"/>
                <a:ea typeface="Arial"/>
                <a:cs typeface="Arial"/>
                <a:sym typeface="Arial"/>
              </a:rPr>
              <a:t>previous_application</a:t>
            </a:r>
            <a:r>
              <a:rPr lang="en-US" sz="1200" b="0" i="0" u="none" strike="noStrike" dirty="0">
                <a:solidFill>
                  <a:schemeClr val="dk1"/>
                </a:solidFill>
                <a:latin typeface="Arial"/>
                <a:ea typeface="Arial"/>
                <a:cs typeface="Arial"/>
                <a:sym typeface="Arial"/>
              </a:rPr>
              <a:t>). In this process, we created new features by grouping data based on its primary key and applying the mean as an aggregate function on several crucial columns related to the domain. We used a column selector to consolidate all features for use in the pipeline. We applied feature engineering and hyper-parameter tuning on basic models such as Logistic Regression, Lasso Regression, SGD and compared their performances.</a:t>
            </a:r>
            <a:endParaRPr sz="1200" b="0" dirty="0">
              <a:solidFill>
                <a:schemeClr val="dk1"/>
              </a:solidFill>
            </a:endParaRPr>
          </a:p>
          <a:p>
            <a:pPr marL="0" lvl="0" indent="0" algn="l" rtl="0">
              <a:lnSpc>
                <a:spcPct val="100000"/>
              </a:lnSpc>
              <a:spcBef>
                <a:spcPts val="0"/>
              </a:spcBef>
              <a:spcAft>
                <a:spcPts val="0"/>
              </a:spcAft>
              <a:buSzPts val="1400"/>
              <a:buNone/>
            </a:pPr>
            <a:br>
              <a:rPr lang="en-US" sz="1200" dirty="0">
                <a:solidFill>
                  <a:schemeClr val="dk1"/>
                </a:solidFill>
              </a:rPr>
            </a:br>
            <a:endParaRPr sz="1200" dirty="0">
              <a:solidFill>
                <a:schemeClr val="dk1"/>
              </a:solidFill>
            </a:endParaRPr>
          </a:p>
        </p:txBody>
      </p:sp>
      <p:pic>
        <p:nvPicPr>
          <p:cNvPr id="2" name="Picture 1">
            <a:extLst>
              <a:ext uri="{FF2B5EF4-FFF2-40B4-BE49-F238E27FC236}">
                <a16:creationId xmlns:a16="http://schemas.microsoft.com/office/drawing/2014/main" id="{97565C90-97C5-5EF1-4DD2-B16F3DD2976A}"/>
              </a:ext>
            </a:extLst>
          </p:cNvPr>
          <p:cNvPicPr>
            <a:picLocks noChangeAspect="1"/>
          </p:cNvPicPr>
          <p:nvPr/>
        </p:nvPicPr>
        <p:blipFill>
          <a:blip r:embed="rId3"/>
          <a:stretch>
            <a:fillRect/>
          </a:stretch>
        </p:blipFill>
        <p:spPr>
          <a:xfrm>
            <a:off x="5250860" y="759070"/>
            <a:ext cx="3709037" cy="3544623"/>
          </a:xfrm>
          <a:prstGeom prst="rect">
            <a:avLst/>
          </a:prstGeom>
        </p:spPr>
      </p:pic>
      <p:sp>
        <p:nvSpPr>
          <p:cNvPr id="3" name="TextBox 2">
            <a:extLst>
              <a:ext uri="{FF2B5EF4-FFF2-40B4-BE49-F238E27FC236}">
                <a16:creationId xmlns:a16="http://schemas.microsoft.com/office/drawing/2014/main" id="{EFEDC64A-6E4A-DB1C-AF0C-1536AEA5ED43}"/>
              </a:ext>
            </a:extLst>
          </p:cNvPr>
          <p:cNvSpPr txBox="1"/>
          <p:nvPr/>
        </p:nvSpPr>
        <p:spPr>
          <a:xfrm>
            <a:off x="6697253" y="4303693"/>
            <a:ext cx="878767" cy="276999"/>
          </a:xfrm>
          <a:prstGeom prst="rect">
            <a:avLst/>
          </a:prstGeom>
          <a:noFill/>
        </p:spPr>
        <p:txBody>
          <a:bodyPr wrap="none" rtlCol="0">
            <a:spAutoFit/>
          </a:bodyPr>
          <a:lstStyle/>
          <a:p>
            <a:r>
              <a:rPr lang="en-US" sz="1200" b="1" dirty="0"/>
              <a:t>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ctrTitle"/>
          </p:nvPr>
        </p:nvSpPr>
        <p:spPr>
          <a:xfrm>
            <a:off x="529827" y="759070"/>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Exploratory Data Analysis.</a:t>
            </a:r>
            <a:endParaRPr sz="2000" dirty="0"/>
          </a:p>
        </p:txBody>
      </p:sp>
      <p:sp>
        <p:nvSpPr>
          <p:cNvPr id="138" name="Google Shape;138;p6"/>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EXPLORATORY DATA ANALYSIS</a:t>
            </a:r>
            <a:endParaRPr/>
          </a:p>
        </p:txBody>
      </p:sp>
      <p:sp>
        <p:nvSpPr>
          <p:cNvPr id="139" name="Google Shape;139;p6"/>
          <p:cNvSpPr txBox="1"/>
          <p:nvPr/>
        </p:nvSpPr>
        <p:spPr>
          <a:xfrm>
            <a:off x="529827" y="1458135"/>
            <a:ext cx="7939259" cy="1972807"/>
          </a:xfrm>
          <a:prstGeom prst="rect">
            <a:avLst/>
          </a:prstGeom>
          <a:noFill/>
          <a:ln>
            <a:noFill/>
          </a:ln>
        </p:spPr>
        <p:txBody>
          <a:bodyPr spcFirstLastPara="1" wrap="square" lIns="91425" tIns="45700" rIns="91425" bIns="45700" anchor="t" anchorCtr="0">
            <a:spAutoFit/>
          </a:bodyPr>
          <a:lstStyle/>
          <a:p>
            <a:pPr marL="0" marR="0" lvl="0" indent="0" algn="just" rtl="0">
              <a:lnSpc>
                <a:spcPct val="90000"/>
              </a:lnSpc>
              <a:spcBef>
                <a:spcPts val="0"/>
              </a:spcBef>
              <a:spcAft>
                <a:spcPts val="0"/>
              </a:spcAft>
              <a:buClr>
                <a:schemeClr val="dk1"/>
              </a:buClr>
              <a:buSzPts val="1800"/>
              <a:buFont typeface="Arial"/>
              <a:buNone/>
            </a:pPr>
            <a:r>
              <a:rPr lang="en-US" sz="1200" dirty="0">
                <a:solidFill>
                  <a:schemeClr val="dk1"/>
                </a:solidFill>
                <a:latin typeface="Arial"/>
                <a:ea typeface="Arial"/>
                <a:cs typeface="Arial"/>
                <a:sym typeface="Arial"/>
              </a:rPr>
              <a:t>We were able to describe the key characteristics of the data set using statistical graphics and other data visualization approaches with the help of exploratory data analysis.</a:t>
            </a:r>
          </a:p>
          <a:p>
            <a:pPr marL="0" marR="0" lvl="0" indent="0" algn="just" rtl="0">
              <a:lnSpc>
                <a:spcPct val="90000"/>
              </a:lnSpc>
              <a:spcBef>
                <a:spcPts val="0"/>
              </a:spcBef>
              <a:spcAft>
                <a:spcPts val="0"/>
              </a:spcAft>
              <a:buClr>
                <a:schemeClr val="dk1"/>
              </a:buClr>
              <a:buSzPts val="1800"/>
              <a:buFont typeface="Arial"/>
              <a:buNone/>
            </a:pPr>
            <a:endParaRPr lang="en-US" sz="1200" dirty="0">
              <a:solidFill>
                <a:schemeClr val="dk1"/>
              </a:solidFill>
            </a:endParaRPr>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The Data types and General Statistics of data.</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Number of Missing values (percentage of the missing values.)</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Numerical and Categorical Data.</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We also visualized the missing data for each dataset</a:t>
            </a:r>
            <a:endParaRPr lang="en-US" sz="1200" dirty="0"/>
          </a:p>
          <a:p>
            <a:pPr marL="171450" marR="0" lvl="0" indent="-171450" algn="just" rtl="0">
              <a:lnSpc>
                <a:spcPct val="90000"/>
              </a:lnSpc>
              <a:spcBef>
                <a:spcPts val="600"/>
              </a:spcBef>
              <a:spcAft>
                <a:spcPts val="0"/>
              </a:spcAft>
              <a:buClr>
                <a:schemeClr val="dk1"/>
              </a:buClr>
              <a:buSzPts val="1800"/>
              <a:buFont typeface="Arial" panose="020B0604020202020204" pitchFamily="34" charset="0"/>
              <a:buChar char="•"/>
            </a:pPr>
            <a:r>
              <a:rPr lang="en-US" sz="1200" dirty="0">
                <a:solidFill>
                  <a:schemeClr val="dk1"/>
                </a:solidFill>
                <a:latin typeface="Arial"/>
                <a:ea typeface="Arial"/>
                <a:cs typeface="Arial"/>
                <a:sym typeface="Arial"/>
              </a:rPr>
              <a:t>Correlation of the numerical data with the “Target column”.</a:t>
            </a:r>
            <a:endParaRPr lang="en-US" sz="1200" dirty="0"/>
          </a:p>
          <a:p>
            <a:pPr marL="0" marR="0" lvl="0" indent="0" algn="just" rtl="0">
              <a:lnSpc>
                <a:spcPct val="90000"/>
              </a:lnSpc>
              <a:spcBef>
                <a:spcPts val="0"/>
              </a:spcBef>
              <a:spcAft>
                <a:spcPts val="0"/>
              </a:spcAft>
              <a:buClr>
                <a:schemeClr val="dk1"/>
              </a:buClr>
              <a:buSzPts val="1800"/>
              <a:buFont typeface="Arial"/>
              <a:buNone/>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ctrTitle"/>
          </p:nvPr>
        </p:nvSpPr>
        <p:spPr>
          <a:xfrm>
            <a:off x="529827" y="411153"/>
            <a:ext cx="5689544"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Visual Exploratory Data Analysis</a:t>
            </a:r>
            <a:endParaRPr sz="2000" dirty="0"/>
          </a:p>
        </p:txBody>
      </p:sp>
      <p:sp>
        <p:nvSpPr>
          <p:cNvPr id="145" name="Google Shape;145;p7"/>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VISUAL EXPLORATORY DATA ANALYSIS</a:t>
            </a:r>
            <a:endParaRPr/>
          </a:p>
        </p:txBody>
      </p:sp>
      <p:sp>
        <p:nvSpPr>
          <p:cNvPr id="146" name="Google Shape;146;p7"/>
          <p:cNvSpPr txBox="1"/>
          <p:nvPr/>
        </p:nvSpPr>
        <p:spPr>
          <a:xfrm>
            <a:off x="529827" y="1005612"/>
            <a:ext cx="4898516" cy="830956"/>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200" dirty="0">
                <a:solidFill>
                  <a:schemeClr val="dk1"/>
                </a:solidFill>
                <a:latin typeface="Arial"/>
                <a:ea typeface="Arial"/>
                <a:cs typeface="Arial"/>
                <a:sym typeface="Arial"/>
              </a:rPr>
              <a:t>Visual Exploratory data Analysis performed on Categorical values to  understand their significance in data.</a:t>
            </a:r>
          </a:p>
          <a:p>
            <a:pPr marL="0" marR="0" lvl="0" indent="0" rtl="0">
              <a:spcBef>
                <a:spcPts val="0"/>
              </a:spcBef>
              <a:spcAft>
                <a:spcPts val="0"/>
              </a:spcAft>
              <a:buNone/>
            </a:pPr>
            <a:endParaRPr lang="en-US" sz="1200" dirty="0">
              <a:solidFill>
                <a:schemeClr val="dk1"/>
              </a:solidFill>
            </a:endParaRPr>
          </a:p>
          <a:p>
            <a:pPr marL="0" marR="0" lvl="0" indent="0" rtl="0">
              <a:spcBef>
                <a:spcPts val="0"/>
              </a:spcBef>
              <a:spcAft>
                <a:spcPts val="0"/>
              </a:spcAft>
              <a:buNone/>
            </a:pPr>
            <a:endParaRPr lang="en-US" sz="1200" dirty="0">
              <a:solidFill>
                <a:schemeClr val="dk1"/>
              </a:solidFill>
            </a:endParaRPr>
          </a:p>
        </p:txBody>
      </p:sp>
      <p:pic>
        <p:nvPicPr>
          <p:cNvPr id="3" name="Picture 2" descr="A graph showing a number of attributes&#10;&#10;Description automatically generated">
            <a:extLst>
              <a:ext uri="{FF2B5EF4-FFF2-40B4-BE49-F238E27FC236}">
                <a16:creationId xmlns:a16="http://schemas.microsoft.com/office/drawing/2014/main" id="{31AFBA01-83DF-EE82-3C42-926CC52523F4}"/>
              </a:ext>
            </a:extLst>
          </p:cNvPr>
          <p:cNvPicPr>
            <a:picLocks noChangeAspect="1"/>
          </p:cNvPicPr>
          <p:nvPr/>
        </p:nvPicPr>
        <p:blipFill>
          <a:blip r:embed="rId3"/>
          <a:stretch>
            <a:fillRect/>
          </a:stretch>
        </p:blipFill>
        <p:spPr>
          <a:xfrm>
            <a:off x="332233" y="2304821"/>
            <a:ext cx="2808514" cy="2326110"/>
          </a:xfrm>
          <a:prstGeom prst="rect">
            <a:avLst/>
          </a:prstGeom>
        </p:spPr>
      </p:pic>
      <p:pic>
        <p:nvPicPr>
          <p:cNvPr id="4" name="Picture 3" descr="A white background with black and green text&#10;&#10;Description automatically generated with medium confidence">
            <a:extLst>
              <a:ext uri="{FF2B5EF4-FFF2-40B4-BE49-F238E27FC236}">
                <a16:creationId xmlns:a16="http://schemas.microsoft.com/office/drawing/2014/main" id="{B500CE9E-5B11-DE66-83AE-25A5F2143A36}"/>
              </a:ext>
            </a:extLst>
          </p:cNvPr>
          <p:cNvPicPr>
            <a:picLocks noChangeAspect="1"/>
          </p:cNvPicPr>
          <p:nvPr/>
        </p:nvPicPr>
        <p:blipFill>
          <a:blip r:embed="rId4"/>
          <a:stretch>
            <a:fillRect/>
          </a:stretch>
        </p:blipFill>
        <p:spPr>
          <a:xfrm>
            <a:off x="3290214" y="2358093"/>
            <a:ext cx="5521553" cy="2166267"/>
          </a:xfrm>
          <a:prstGeom prst="rect">
            <a:avLst/>
          </a:prstGeom>
        </p:spPr>
      </p:pic>
      <p:sp>
        <p:nvSpPr>
          <p:cNvPr id="7" name="TextBox 6">
            <a:extLst>
              <a:ext uri="{FF2B5EF4-FFF2-40B4-BE49-F238E27FC236}">
                <a16:creationId xmlns:a16="http://schemas.microsoft.com/office/drawing/2014/main" id="{CA77DA2E-23A9-CC39-3532-9E09A8522607}"/>
              </a:ext>
            </a:extLst>
          </p:cNvPr>
          <p:cNvSpPr txBox="1"/>
          <p:nvPr/>
        </p:nvSpPr>
        <p:spPr>
          <a:xfrm>
            <a:off x="529827" y="1836568"/>
            <a:ext cx="4654550" cy="461665"/>
          </a:xfrm>
          <a:prstGeom prst="rect">
            <a:avLst/>
          </a:prstGeom>
          <a:noFill/>
        </p:spPr>
        <p:txBody>
          <a:bodyPr wrap="square" rtlCol="0">
            <a:spAutoFit/>
          </a:bodyPr>
          <a:lstStyle/>
          <a:p>
            <a:pPr marL="0" marR="0" lvl="0" indent="0" rtl="0">
              <a:spcBef>
                <a:spcPts val="0"/>
              </a:spcBef>
              <a:spcAft>
                <a:spcPts val="0"/>
              </a:spcAft>
              <a:buNone/>
            </a:pPr>
            <a:r>
              <a:rPr lang="en-US" sz="1200" dirty="0">
                <a:solidFill>
                  <a:schemeClr val="dk1"/>
                </a:solidFill>
                <a:latin typeface="Arial"/>
                <a:ea typeface="Arial"/>
                <a:cs typeface="Arial"/>
                <a:sym typeface="Arial"/>
              </a:rPr>
              <a:t>The graphs below depict the column features which are Positively correlated and Negatively correlated, based on target.</a:t>
            </a:r>
          </a:p>
        </p:txBody>
      </p:sp>
      <p:sp>
        <p:nvSpPr>
          <p:cNvPr id="8" name="TextBox 7">
            <a:extLst>
              <a:ext uri="{FF2B5EF4-FFF2-40B4-BE49-F238E27FC236}">
                <a16:creationId xmlns:a16="http://schemas.microsoft.com/office/drawing/2014/main" id="{5FE09A78-C1AD-63C6-DB59-3BBF221E3C46}"/>
              </a:ext>
            </a:extLst>
          </p:cNvPr>
          <p:cNvSpPr txBox="1"/>
          <p:nvPr/>
        </p:nvSpPr>
        <p:spPr>
          <a:xfrm>
            <a:off x="529827" y="1404833"/>
            <a:ext cx="4809241" cy="461665"/>
          </a:xfrm>
          <a:prstGeom prst="rect">
            <a:avLst/>
          </a:prstGeom>
          <a:noFill/>
        </p:spPr>
        <p:txBody>
          <a:bodyPr wrap="square" rtlCol="0">
            <a:spAutoFit/>
          </a:bodyPr>
          <a:lstStyle/>
          <a:p>
            <a:r>
              <a:rPr lang="en-US" sz="1200" dirty="0">
                <a:solidFill>
                  <a:schemeClr val="dk1"/>
                </a:solidFill>
                <a:latin typeface="Arial"/>
                <a:ea typeface="Arial"/>
                <a:cs typeface="Arial"/>
                <a:sym typeface="Arial"/>
              </a:rPr>
              <a:t>And analyzed relevant features with respect to target variable. Showing some visualizations on the right.</a:t>
            </a:r>
          </a:p>
        </p:txBody>
      </p:sp>
      <p:pic>
        <p:nvPicPr>
          <p:cNvPr id="10" name="Picture 9" descr="A graph of blue bars&#10;&#10;Description automatically generated">
            <a:extLst>
              <a:ext uri="{FF2B5EF4-FFF2-40B4-BE49-F238E27FC236}">
                <a16:creationId xmlns:a16="http://schemas.microsoft.com/office/drawing/2014/main" id="{F5C4CDA8-34E8-3F07-2924-1A6687C49B52}"/>
              </a:ext>
            </a:extLst>
          </p:cNvPr>
          <p:cNvPicPr>
            <a:picLocks noChangeAspect="1"/>
          </p:cNvPicPr>
          <p:nvPr/>
        </p:nvPicPr>
        <p:blipFill>
          <a:blip r:embed="rId5"/>
          <a:stretch>
            <a:fillRect/>
          </a:stretch>
        </p:blipFill>
        <p:spPr>
          <a:xfrm>
            <a:off x="5469633" y="663565"/>
            <a:ext cx="1325803" cy="1343124"/>
          </a:xfrm>
          <a:prstGeom prst="rect">
            <a:avLst/>
          </a:prstGeom>
        </p:spPr>
      </p:pic>
      <p:sp>
        <p:nvSpPr>
          <p:cNvPr id="11" name="TextBox 10">
            <a:extLst>
              <a:ext uri="{FF2B5EF4-FFF2-40B4-BE49-F238E27FC236}">
                <a16:creationId xmlns:a16="http://schemas.microsoft.com/office/drawing/2014/main" id="{3D4E430A-85A1-D2A4-451D-27625DF7B35D}"/>
              </a:ext>
            </a:extLst>
          </p:cNvPr>
          <p:cNvSpPr txBox="1"/>
          <p:nvPr/>
        </p:nvSpPr>
        <p:spPr>
          <a:xfrm>
            <a:off x="5903946" y="1989467"/>
            <a:ext cx="426720" cy="246221"/>
          </a:xfrm>
          <a:prstGeom prst="rect">
            <a:avLst/>
          </a:prstGeom>
          <a:noFill/>
        </p:spPr>
        <p:txBody>
          <a:bodyPr wrap="none" rtlCol="0">
            <a:spAutoFit/>
          </a:bodyPr>
          <a:lstStyle/>
          <a:p>
            <a:r>
              <a:rPr lang="en-US" sz="1000" b="1" dirty="0"/>
              <a:t>Age</a:t>
            </a:r>
          </a:p>
        </p:txBody>
      </p:sp>
      <p:pic>
        <p:nvPicPr>
          <p:cNvPr id="13" name="Picture 12" descr="A bar graph with numbers and a number of people&#10;&#10;Description automatically generated">
            <a:extLst>
              <a:ext uri="{FF2B5EF4-FFF2-40B4-BE49-F238E27FC236}">
                <a16:creationId xmlns:a16="http://schemas.microsoft.com/office/drawing/2014/main" id="{97AF2BA6-9D7B-39E0-0F6A-9C209E2F7F48}"/>
              </a:ext>
            </a:extLst>
          </p:cNvPr>
          <p:cNvPicPr>
            <a:picLocks noChangeAspect="1"/>
          </p:cNvPicPr>
          <p:nvPr/>
        </p:nvPicPr>
        <p:blipFill>
          <a:blip r:embed="rId6"/>
          <a:stretch>
            <a:fillRect/>
          </a:stretch>
        </p:blipFill>
        <p:spPr>
          <a:xfrm>
            <a:off x="6938940" y="663565"/>
            <a:ext cx="1516854" cy="1386838"/>
          </a:xfrm>
          <a:prstGeom prst="rect">
            <a:avLst/>
          </a:prstGeom>
        </p:spPr>
      </p:pic>
      <p:sp>
        <p:nvSpPr>
          <p:cNvPr id="14" name="TextBox 13">
            <a:extLst>
              <a:ext uri="{FF2B5EF4-FFF2-40B4-BE49-F238E27FC236}">
                <a16:creationId xmlns:a16="http://schemas.microsoft.com/office/drawing/2014/main" id="{F68493D8-1121-110D-80AC-04FF65F53693}"/>
              </a:ext>
            </a:extLst>
          </p:cNvPr>
          <p:cNvSpPr txBox="1"/>
          <p:nvPr/>
        </p:nvSpPr>
        <p:spPr>
          <a:xfrm>
            <a:off x="7541394" y="1989467"/>
            <a:ext cx="914400" cy="246221"/>
          </a:xfrm>
          <a:prstGeom prst="rect">
            <a:avLst/>
          </a:prstGeom>
          <a:noFill/>
        </p:spPr>
        <p:txBody>
          <a:bodyPr wrap="square" rtlCol="0">
            <a:spAutoFit/>
          </a:bodyPr>
          <a:lstStyle/>
          <a:p>
            <a:r>
              <a:rPr lang="en-US" sz="1000" b="1" dirty="0"/>
              <a:t>Gender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ctrTitle"/>
          </p:nvPr>
        </p:nvSpPr>
        <p:spPr>
          <a:xfrm>
            <a:off x="524425" y="551884"/>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Machine Learning</a:t>
            </a:r>
            <a:endParaRPr sz="2000" dirty="0"/>
          </a:p>
        </p:txBody>
      </p:sp>
      <p:sp>
        <p:nvSpPr>
          <p:cNvPr id="190" name="Google Shape;190;p11"/>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DATA CLEANING AND PREPROCESSING</a:t>
            </a:r>
            <a:endParaRPr/>
          </a:p>
        </p:txBody>
      </p:sp>
      <p:grpSp>
        <p:nvGrpSpPr>
          <p:cNvPr id="191" name="Google Shape;191;p11"/>
          <p:cNvGrpSpPr/>
          <p:nvPr/>
        </p:nvGrpSpPr>
        <p:grpSpPr>
          <a:xfrm>
            <a:off x="524425" y="2199328"/>
            <a:ext cx="7732547" cy="2314959"/>
            <a:chOff x="0" y="1"/>
            <a:chExt cx="8015594" cy="2809465"/>
          </a:xfrm>
        </p:grpSpPr>
        <p:sp>
          <p:nvSpPr>
            <p:cNvPr id="192" name="Google Shape;192;p11"/>
            <p:cNvSpPr/>
            <p:nvPr/>
          </p:nvSpPr>
          <p:spPr>
            <a:xfrm>
              <a:off x="0" y="1"/>
              <a:ext cx="8015594" cy="591221"/>
            </a:xfrm>
            <a:prstGeom prst="roundRect">
              <a:avLst>
                <a:gd name="adj" fmla="val 10000"/>
              </a:avLst>
            </a:prstGeom>
            <a:solidFill>
              <a:srgbClr val="E7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178844" y="134191"/>
              <a:ext cx="285270" cy="315198"/>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682860" y="1166"/>
              <a:ext cx="7332733" cy="5912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txBox="1"/>
            <p:nvPr/>
          </p:nvSpPr>
          <p:spPr>
            <a:xfrm>
              <a:off x="682860" y="1166"/>
              <a:ext cx="7332733" cy="591221"/>
            </a:xfrm>
            <a:prstGeom prst="rect">
              <a:avLst/>
            </a:prstGeom>
            <a:noFill/>
            <a:ln>
              <a:noFill/>
            </a:ln>
          </p:spPr>
          <p:txBody>
            <a:bodyPr spcFirstLastPara="1" wrap="square" lIns="62550" tIns="62550" rIns="62550" bIns="62550" anchor="ctr" anchorCtr="0">
              <a:noAutofit/>
            </a:bodyPr>
            <a:lstStyle/>
            <a:p>
              <a:pPr marL="0" marR="0" lvl="0" indent="0" algn="l" rtl="0">
                <a:lnSpc>
                  <a:spcPct val="100000"/>
                </a:lnSpc>
                <a:spcBef>
                  <a:spcPts val="0"/>
                </a:spcBef>
                <a:spcAft>
                  <a:spcPts val="0"/>
                </a:spcAft>
                <a:buClr>
                  <a:schemeClr val="dk1"/>
                </a:buClr>
                <a:buSzPts val="1500"/>
                <a:buFont typeface="Arial"/>
                <a:buNone/>
              </a:pPr>
              <a:r>
                <a:rPr lang="en-US" sz="1200" dirty="0">
                  <a:solidFill>
                    <a:schemeClr val="dk1"/>
                  </a:solidFill>
                  <a:latin typeface="Arial"/>
                  <a:ea typeface="Arial"/>
                  <a:cs typeface="Arial"/>
                  <a:sym typeface="Arial"/>
                </a:rPr>
                <a:t>Workflow for the project is discussed and distribution of responsibilities to work on HCDR project.</a:t>
              </a:r>
              <a:endParaRPr sz="1200" dirty="0"/>
            </a:p>
          </p:txBody>
        </p:sp>
        <p:sp>
          <p:nvSpPr>
            <p:cNvPr id="196" name="Google Shape;196;p11"/>
            <p:cNvSpPr/>
            <p:nvPr/>
          </p:nvSpPr>
          <p:spPr>
            <a:xfrm>
              <a:off x="0" y="740192"/>
              <a:ext cx="8015594" cy="591221"/>
            </a:xfrm>
            <a:prstGeom prst="roundRect">
              <a:avLst>
                <a:gd name="adj" fmla="val 10000"/>
              </a:avLst>
            </a:prstGeom>
            <a:solidFill>
              <a:srgbClr val="E7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178844" y="873218"/>
              <a:ext cx="240373" cy="31263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682860" y="740192"/>
              <a:ext cx="7332733" cy="5912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txBox="1"/>
            <p:nvPr/>
          </p:nvSpPr>
          <p:spPr>
            <a:xfrm>
              <a:off x="682860" y="740192"/>
              <a:ext cx="7332733" cy="591221"/>
            </a:xfrm>
            <a:prstGeom prst="rect">
              <a:avLst/>
            </a:prstGeom>
            <a:noFill/>
            <a:ln>
              <a:noFill/>
            </a:ln>
          </p:spPr>
          <p:txBody>
            <a:bodyPr spcFirstLastPara="1" wrap="square" lIns="62550" tIns="62550" rIns="62550" bIns="62550" anchor="ctr" anchorCtr="0">
              <a:noAutofit/>
            </a:bodyPr>
            <a:lstStyle/>
            <a:p>
              <a:pPr marL="0" marR="0" lvl="0" indent="0" algn="l" rtl="0">
                <a:lnSpc>
                  <a:spcPct val="100000"/>
                </a:lnSpc>
                <a:spcBef>
                  <a:spcPts val="0"/>
                </a:spcBef>
                <a:spcAft>
                  <a:spcPts val="0"/>
                </a:spcAft>
                <a:buClr>
                  <a:schemeClr val="dk1"/>
                </a:buClr>
                <a:buSzPts val="1500"/>
                <a:buFont typeface="Arial"/>
                <a:buNone/>
              </a:pPr>
              <a:r>
                <a:rPr lang="en-US" sz="1200"/>
                <a:t>Three </a:t>
              </a:r>
              <a:r>
                <a:rPr lang="en-US" sz="1200" dirty="0"/>
                <a:t>algorithms were selected for this project including baseline logistic regression, SGD regressor, Lasso regression with full batch dataset and also with </a:t>
              </a:r>
              <a:r>
                <a:rPr lang="en-US" sz="1200" dirty="0" err="1"/>
                <a:t>undersampled</a:t>
              </a:r>
              <a:r>
                <a:rPr lang="en-US" sz="1200" dirty="0"/>
                <a:t> dataset </a:t>
              </a:r>
              <a:endParaRPr sz="1200" dirty="0"/>
            </a:p>
          </p:txBody>
        </p:sp>
        <p:sp>
          <p:nvSpPr>
            <p:cNvPr id="200" name="Google Shape;200;p11"/>
            <p:cNvSpPr/>
            <p:nvPr/>
          </p:nvSpPr>
          <p:spPr>
            <a:xfrm>
              <a:off x="0" y="1479219"/>
              <a:ext cx="8015594" cy="591221"/>
            </a:xfrm>
            <a:prstGeom prst="roundRect">
              <a:avLst>
                <a:gd name="adj" fmla="val 10000"/>
              </a:avLst>
            </a:prstGeom>
            <a:solidFill>
              <a:srgbClr val="E7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178844" y="1612243"/>
              <a:ext cx="285270" cy="325171"/>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82860" y="1479219"/>
              <a:ext cx="7332733" cy="5912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txBox="1"/>
            <p:nvPr/>
          </p:nvSpPr>
          <p:spPr>
            <a:xfrm>
              <a:off x="682860" y="1479219"/>
              <a:ext cx="7332733" cy="591221"/>
            </a:xfrm>
            <a:prstGeom prst="rect">
              <a:avLst/>
            </a:prstGeom>
            <a:noFill/>
            <a:ln>
              <a:noFill/>
            </a:ln>
          </p:spPr>
          <p:txBody>
            <a:bodyPr spcFirstLastPara="1" wrap="square" lIns="62550" tIns="62550" rIns="62550" bIns="62550" anchor="ctr" anchorCtr="0">
              <a:noAutofit/>
            </a:bodyPr>
            <a:lstStyle/>
            <a:p>
              <a:pPr marL="0" marR="0" lvl="0" indent="0" algn="l" rtl="0">
                <a:lnSpc>
                  <a:spcPct val="100000"/>
                </a:lnSpc>
                <a:spcBef>
                  <a:spcPts val="0"/>
                </a:spcBef>
                <a:spcAft>
                  <a:spcPts val="0"/>
                </a:spcAft>
                <a:buClr>
                  <a:schemeClr val="dk1"/>
                </a:buClr>
                <a:buSzPts val="1500"/>
                <a:buFont typeface="Arial"/>
                <a:buNone/>
              </a:pPr>
              <a:r>
                <a:rPr lang="en-US" sz="1200" dirty="0">
                  <a:solidFill>
                    <a:schemeClr val="dk1"/>
                  </a:solidFill>
                  <a:latin typeface="Arial"/>
                  <a:ea typeface="Arial"/>
                  <a:cs typeface="Arial"/>
                  <a:sym typeface="Arial"/>
                </a:rPr>
                <a:t>Metrics used in the problem are </a:t>
              </a:r>
              <a:r>
                <a:rPr lang="en-US" sz="1200" b="1" dirty="0">
                  <a:solidFill>
                    <a:srgbClr val="000000"/>
                  </a:solidFill>
                  <a:latin typeface="Calibri"/>
                  <a:ea typeface="Calibri"/>
                  <a:cs typeface="Calibri"/>
                  <a:sym typeface="Calibri"/>
                </a:rPr>
                <a:t>F1 Score, </a:t>
              </a:r>
              <a:r>
                <a:rPr lang="en-US" sz="1200" b="1" dirty="0">
                  <a:solidFill>
                    <a:schemeClr val="dk1"/>
                  </a:solidFill>
                  <a:latin typeface="Calibri"/>
                  <a:ea typeface="Calibri"/>
                  <a:cs typeface="Calibri"/>
                  <a:sym typeface="Calibri"/>
                </a:rPr>
                <a:t>Confusion matrix, Recall, Precision Score, AUC </a:t>
              </a:r>
              <a:endParaRPr sz="1200" dirty="0"/>
            </a:p>
          </p:txBody>
        </p:sp>
        <p:sp>
          <p:nvSpPr>
            <p:cNvPr id="204" name="Google Shape;204;p11"/>
            <p:cNvSpPr/>
            <p:nvPr/>
          </p:nvSpPr>
          <p:spPr>
            <a:xfrm>
              <a:off x="0" y="2218245"/>
              <a:ext cx="8015594" cy="591221"/>
            </a:xfrm>
            <a:prstGeom prst="roundRect">
              <a:avLst>
                <a:gd name="adj" fmla="val 10000"/>
              </a:avLst>
            </a:prstGeom>
            <a:solidFill>
              <a:srgbClr val="E7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178844" y="2316226"/>
              <a:ext cx="240373" cy="294214"/>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82860" y="2218245"/>
              <a:ext cx="7332733" cy="59122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txBox="1"/>
            <p:nvPr/>
          </p:nvSpPr>
          <p:spPr>
            <a:xfrm>
              <a:off x="682860" y="2218245"/>
              <a:ext cx="7332733" cy="591221"/>
            </a:xfrm>
            <a:prstGeom prst="rect">
              <a:avLst/>
            </a:prstGeom>
            <a:noFill/>
            <a:ln>
              <a:noFill/>
            </a:ln>
          </p:spPr>
          <p:txBody>
            <a:bodyPr spcFirstLastPara="1" wrap="square" lIns="62550" tIns="62550" rIns="62550" bIns="62550" anchor="ctr" anchorCtr="0">
              <a:noAutofit/>
            </a:bodyPr>
            <a:lstStyle/>
            <a:p>
              <a:pPr marL="0" marR="0" lvl="0" indent="0" algn="l" rtl="0">
                <a:lnSpc>
                  <a:spcPct val="100000"/>
                </a:lnSpc>
                <a:spcBef>
                  <a:spcPts val="0"/>
                </a:spcBef>
                <a:spcAft>
                  <a:spcPts val="0"/>
                </a:spcAft>
                <a:buClr>
                  <a:schemeClr val="dk1"/>
                </a:buClr>
                <a:buSzPts val="1500"/>
                <a:buFont typeface="Arial"/>
                <a:buNone/>
              </a:pPr>
              <a:r>
                <a:rPr lang="en-US" sz="1200" dirty="0">
                  <a:solidFill>
                    <a:schemeClr val="dk1"/>
                  </a:solidFill>
                  <a:latin typeface="Arial"/>
                  <a:ea typeface="Arial"/>
                  <a:cs typeface="Arial"/>
                  <a:sym typeface="Arial"/>
                </a:rPr>
                <a:t>Machine Learning pipelines outlined for our case</a:t>
              </a:r>
              <a:endParaRPr sz="1200" dirty="0"/>
            </a:p>
          </p:txBody>
        </p:sp>
      </p:grpSp>
      <p:sp>
        <p:nvSpPr>
          <p:cNvPr id="3" name="TextBox 2">
            <a:extLst>
              <a:ext uri="{FF2B5EF4-FFF2-40B4-BE49-F238E27FC236}">
                <a16:creationId xmlns:a16="http://schemas.microsoft.com/office/drawing/2014/main" id="{CD94792B-50DA-7DA3-AC0E-D6DC1CE34911}"/>
              </a:ext>
            </a:extLst>
          </p:cNvPr>
          <p:cNvSpPr txBox="1"/>
          <p:nvPr/>
        </p:nvSpPr>
        <p:spPr>
          <a:xfrm>
            <a:off x="524425" y="1207393"/>
            <a:ext cx="4611914" cy="276999"/>
          </a:xfrm>
          <a:prstGeom prst="rect">
            <a:avLst/>
          </a:prstGeom>
          <a:noFill/>
        </p:spPr>
        <p:txBody>
          <a:bodyPr wrap="square">
            <a:spAutoFit/>
          </a:bodyPr>
          <a:lstStyle/>
          <a:p>
            <a:pPr marL="285750" lvl="0" indent="-317500" algn="l" rtl="0">
              <a:lnSpc>
                <a:spcPct val="100000"/>
              </a:lnSpc>
              <a:spcBef>
                <a:spcPts val="0"/>
              </a:spcBef>
              <a:spcAft>
                <a:spcPts val="0"/>
              </a:spcAft>
              <a:buClr>
                <a:schemeClr val="dk1"/>
              </a:buClr>
              <a:buSzPts val="1800"/>
              <a:buFont typeface="Arial"/>
              <a:buChar char="•"/>
            </a:pPr>
            <a:r>
              <a:rPr lang="en-US" sz="1200" dirty="0">
                <a:solidFill>
                  <a:schemeClr val="dk1"/>
                </a:solidFill>
              </a:rPr>
              <a:t>Logistic Regression </a:t>
            </a:r>
          </a:p>
        </p:txBody>
      </p:sp>
      <p:sp>
        <p:nvSpPr>
          <p:cNvPr id="5" name="TextBox 4">
            <a:extLst>
              <a:ext uri="{FF2B5EF4-FFF2-40B4-BE49-F238E27FC236}">
                <a16:creationId xmlns:a16="http://schemas.microsoft.com/office/drawing/2014/main" id="{0F7F968C-4949-891C-36EC-36A5B191957F}"/>
              </a:ext>
            </a:extLst>
          </p:cNvPr>
          <p:cNvSpPr txBox="1"/>
          <p:nvPr/>
        </p:nvSpPr>
        <p:spPr>
          <a:xfrm>
            <a:off x="524425" y="1509694"/>
            <a:ext cx="4611914" cy="276999"/>
          </a:xfrm>
          <a:prstGeom prst="rect">
            <a:avLst/>
          </a:prstGeom>
          <a:noFill/>
        </p:spPr>
        <p:txBody>
          <a:bodyPr wrap="square">
            <a:spAutoFit/>
          </a:bodyPr>
          <a:lstStyle/>
          <a:p>
            <a:pPr marL="285750" lvl="0" indent="-317500" algn="l" rtl="0">
              <a:lnSpc>
                <a:spcPct val="100000"/>
              </a:lnSpc>
              <a:spcBef>
                <a:spcPts val="1800"/>
              </a:spcBef>
              <a:spcAft>
                <a:spcPts val="0"/>
              </a:spcAft>
              <a:buClr>
                <a:schemeClr val="dk1"/>
              </a:buClr>
              <a:buSzPts val="1800"/>
              <a:buFont typeface="Arial"/>
              <a:buChar char="•"/>
            </a:pPr>
            <a:r>
              <a:rPr lang="en-US" sz="1200" dirty="0">
                <a:solidFill>
                  <a:schemeClr val="dk1"/>
                </a:solidFill>
              </a:rPr>
              <a:t>Lasso Regression </a:t>
            </a:r>
          </a:p>
        </p:txBody>
      </p:sp>
      <p:sp>
        <p:nvSpPr>
          <p:cNvPr id="7" name="TextBox 6">
            <a:extLst>
              <a:ext uri="{FF2B5EF4-FFF2-40B4-BE49-F238E27FC236}">
                <a16:creationId xmlns:a16="http://schemas.microsoft.com/office/drawing/2014/main" id="{EE2C784B-1528-69A6-3D0B-D0BA831C6676}"/>
              </a:ext>
            </a:extLst>
          </p:cNvPr>
          <p:cNvSpPr txBox="1"/>
          <p:nvPr/>
        </p:nvSpPr>
        <p:spPr>
          <a:xfrm>
            <a:off x="524425" y="1811995"/>
            <a:ext cx="4611914" cy="276999"/>
          </a:xfrm>
          <a:prstGeom prst="rect">
            <a:avLst/>
          </a:prstGeom>
          <a:noFill/>
        </p:spPr>
        <p:txBody>
          <a:bodyPr wrap="square">
            <a:spAutoFit/>
          </a:bodyPr>
          <a:lstStyle/>
          <a:p>
            <a:pPr marL="285750" lvl="0" indent="-317500" algn="l" rtl="0">
              <a:lnSpc>
                <a:spcPct val="100000"/>
              </a:lnSpc>
              <a:spcBef>
                <a:spcPts val="1800"/>
              </a:spcBef>
              <a:spcAft>
                <a:spcPts val="0"/>
              </a:spcAft>
              <a:buClr>
                <a:schemeClr val="dk1"/>
              </a:buClr>
              <a:buSzPts val="1800"/>
              <a:buFont typeface="Arial"/>
              <a:buChar char="•"/>
            </a:pPr>
            <a:r>
              <a:rPr lang="en-US" sz="1200" dirty="0">
                <a:solidFill>
                  <a:schemeClr val="dk1"/>
                </a:solidFill>
              </a:rPr>
              <a:t>Stochastic Gradient Descent  Regression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2"/>
          <p:cNvSpPr txBox="1">
            <a:spLocks noGrp="1"/>
          </p:cNvSpPr>
          <p:nvPr>
            <p:ph type="ctrTitle"/>
          </p:nvPr>
        </p:nvSpPr>
        <p:spPr>
          <a:xfrm>
            <a:off x="463933" y="548019"/>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Arial"/>
              <a:buNone/>
            </a:pPr>
            <a:r>
              <a:rPr lang="en-US" sz="2000" dirty="0"/>
              <a:t>Discussion and Results</a:t>
            </a:r>
            <a:endParaRPr sz="2000" dirty="0"/>
          </a:p>
        </p:txBody>
      </p:sp>
      <p:sp>
        <p:nvSpPr>
          <p:cNvPr id="213" name="Google Shape;213;p1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RESULTS</a:t>
            </a:r>
            <a:endParaRPr/>
          </a:p>
        </p:txBody>
      </p:sp>
      <p:graphicFrame>
        <p:nvGraphicFramePr>
          <p:cNvPr id="214" name="Google Shape;214;p12"/>
          <p:cNvGraphicFramePr/>
          <p:nvPr>
            <p:extLst>
              <p:ext uri="{D42A27DB-BD31-4B8C-83A1-F6EECF244321}">
                <p14:modId xmlns:p14="http://schemas.microsoft.com/office/powerpoint/2010/main" val="1248778036"/>
              </p:ext>
            </p:extLst>
          </p:nvPr>
        </p:nvGraphicFramePr>
        <p:xfrm>
          <a:off x="1236203" y="1472811"/>
          <a:ext cx="6459850" cy="2373375"/>
        </p:xfrm>
        <a:graphic>
          <a:graphicData uri="http://schemas.openxmlformats.org/drawingml/2006/table">
            <a:tbl>
              <a:tblPr>
                <a:noFill/>
                <a:tableStyleId>{85E35690-073B-4875-B617-4CDF895BE964}</a:tableStyleId>
              </a:tblPr>
              <a:tblGrid>
                <a:gridCol w="1984175">
                  <a:extLst>
                    <a:ext uri="{9D8B030D-6E8A-4147-A177-3AD203B41FA5}">
                      <a16:colId xmlns:a16="http://schemas.microsoft.com/office/drawing/2014/main" val="20000"/>
                    </a:ext>
                  </a:extLst>
                </a:gridCol>
                <a:gridCol w="1702325">
                  <a:extLst>
                    <a:ext uri="{9D8B030D-6E8A-4147-A177-3AD203B41FA5}">
                      <a16:colId xmlns:a16="http://schemas.microsoft.com/office/drawing/2014/main" val="20001"/>
                    </a:ext>
                  </a:extLst>
                </a:gridCol>
                <a:gridCol w="924450">
                  <a:extLst>
                    <a:ext uri="{9D8B030D-6E8A-4147-A177-3AD203B41FA5}">
                      <a16:colId xmlns:a16="http://schemas.microsoft.com/office/drawing/2014/main" val="20002"/>
                    </a:ext>
                  </a:extLst>
                </a:gridCol>
                <a:gridCol w="913175">
                  <a:extLst>
                    <a:ext uri="{9D8B030D-6E8A-4147-A177-3AD203B41FA5}">
                      <a16:colId xmlns:a16="http://schemas.microsoft.com/office/drawing/2014/main" val="20003"/>
                    </a:ext>
                  </a:extLst>
                </a:gridCol>
                <a:gridCol w="935725">
                  <a:extLst>
                    <a:ext uri="{9D8B030D-6E8A-4147-A177-3AD203B41FA5}">
                      <a16:colId xmlns:a16="http://schemas.microsoft.com/office/drawing/2014/main" val="20004"/>
                    </a:ext>
                  </a:extLst>
                </a:gridCol>
              </a:tblGrid>
              <a:tr h="400225">
                <a:tc>
                  <a:txBody>
                    <a:bodyPr/>
                    <a:lstStyle/>
                    <a:p>
                      <a:pPr marL="0" marR="0" lvl="0" indent="0" algn="ctr" rtl="0">
                        <a:spcBef>
                          <a:spcPts val="0"/>
                        </a:spcBef>
                        <a:spcAft>
                          <a:spcPts val="0"/>
                        </a:spcAft>
                        <a:buNone/>
                      </a:pPr>
                      <a:r>
                        <a:rPr lang="en-US" sz="900" b="1" i="0" u="none" strike="noStrike" cap="none" dirty="0">
                          <a:solidFill>
                            <a:srgbClr val="FFFFFF"/>
                          </a:solidFill>
                          <a:latin typeface="Arial"/>
                          <a:ea typeface="Arial"/>
                          <a:cs typeface="Arial"/>
                          <a:sym typeface="Arial"/>
                        </a:rPr>
                        <a:t>Model</a:t>
                      </a:r>
                      <a:endParaRPr sz="1500" u="none" strike="noStrike" cap="none" dirty="0"/>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404041"/>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Arial"/>
                          <a:ea typeface="Arial"/>
                          <a:cs typeface="Arial"/>
                          <a:sym typeface="Arial"/>
                        </a:rPr>
                        <a:t>Basis</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404041"/>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Arial"/>
                          <a:ea typeface="Arial"/>
                          <a:cs typeface="Arial"/>
                          <a:sym typeface="Arial"/>
                        </a:rPr>
                        <a:t>Test Accuracy</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404041"/>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Arial"/>
                          <a:ea typeface="Arial"/>
                          <a:cs typeface="Arial"/>
                          <a:sym typeface="Arial"/>
                        </a:rPr>
                        <a:t>Test AUC </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404041"/>
                    </a:solidFill>
                  </a:tcPr>
                </a:tc>
                <a:tc>
                  <a:txBody>
                    <a:bodyPr/>
                    <a:lstStyle/>
                    <a:p>
                      <a:pPr marL="0" marR="0" lvl="0" indent="0" algn="ctr" rtl="0">
                        <a:spcBef>
                          <a:spcPts val="0"/>
                        </a:spcBef>
                        <a:spcAft>
                          <a:spcPts val="0"/>
                        </a:spcAft>
                        <a:buNone/>
                      </a:pPr>
                      <a:r>
                        <a:rPr lang="en-US" sz="900" b="1" i="0" u="none" strike="noStrike" cap="none">
                          <a:solidFill>
                            <a:srgbClr val="FFFFFF"/>
                          </a:solidFill>
                          <a:latin typeface="Arial"/>
                          <a:ea typeface="Arial"/>
                          <a:cs typeface="Arial"/>
                          <a:sym typeface="Arial"/>
                        </a:rPr>
                        <a:t>F1 Score</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30475" cap="flat" cmpd="sng">
                      <a:solidFill>
                        <a:srgbClr val="FFFFFF"/>
                      </a:solidFill>
                      <a:prstDash val="solid"/>
                      <a:round/>
                      <a:headEnd type="none" w="sm" len="sm"/>
                      <a:tailEnd type="none" w="sm" len="sm"/>
                    </a:lnB>
                    <a:solidFill>
                      <a:srgbClr val="404041"/>
                    </a:solidFill>
                  </a:tcPr>
                </a:tc>
                <a:extLst>
                  <a:ext uri="{0D108BD9-81ED-4DB2-BD59-A6C34878D82A}">
                    <a16:rowId xmlns:a16="http://schemas.microsoft.com/office/drawing/2014/main" val="10000"/>
                  </a:ext>
                </a:extLst>
              </a:tr>
              <a:tr h="306875">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Baseline Logistic Regression</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30475"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Full Batch Gradient Descent</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30475"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91.94%</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30475"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74.36%</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30475"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0.0272</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30475"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1"/>
                  </a:ext>
                </a:extLst>
              </a:tr>
              <a:tr h="306875">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Logistic Regression</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15 </a:t>
                      </a:r>
                      <a:r>
                        <a:rPr lang="en-US" sz="900"/>
                        <a:t>Features</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91.59%</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73.55%</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0.0120</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321325">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Logistic Regression</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With Undersampling</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77.21%</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73.82%</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0.3192</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3"/>
                  </a:ext>
                </a:extLst>
              </a:tr>
              <a:tr h="332725">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Lasso Regression</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With Undersampling</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75.60%</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70.89%</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0.0</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r h="354900">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SGD Lasso Regression </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With Undersampling</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66.14%</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60.52%</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0.4166</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5"/>
                  </a:ext>
                </a:extLst>
              </a:tr>
              <a:tr h="350450">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Logistic Regression</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With Undersampling</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77.92%</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a:solidFill>
                            <a:srgbClr val="000000"/>
                          </a:solidFill>
                          <a:latin typeface="Arial"/>
                          <a:ea typeface="Arial"/>
                          <a:cs typeface="Arial"/>
                          <a:sym typeface="Arial"/>
                        </a:rPr>
                        <a:t>60.86%</a:t>
                      </a:r>
                      <a:endParaRPr sz="1500" u="none" strike="noStrike" cap="none"/>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tc>
                  <a:txBody>
                    <a:bodyPr/>
                    <a:lstStyle/>
                    <a:p>
                      <a:pPr marL="0" marR="0" lvl="0" indent="0" algn="ctr" rtl="0">
                        <a:spcBef>
                          <a:spcPts val="0"/>
                        </a:spcBef>
                        <a:spcAft>
                          <a:spcPts val="0"/>
                        </a:spcAft>
                        <a:buNone/>
                      </a:pPr>
                      <a:r>
                        <a:rPr lang="en-US" sz="900" b="0" i="0" u="none" strike="noStrike" cap="none" dirty="0">
                          <a:solidFill>
                            <a:srgbClr val="000000"/>
                          </a:solidFill>
                          <a:latin typeface="Arial"/>
                          <a:ea typeface="Arial"/>
                          <a:cs typeface="Arial"/>
                          <a:sym typeface="Arial"/>
                        </a:rPr>
                        <a:t>0.3783</a:t>
                      </a:r>
                      <a:endParaRPr sz="1500" u="none" strike="noStrike" cap="none" dirty="0"/>
                    </a:p>
                  </a:txBody>
                  <a:tcPr marL="65600" marR="65600" marT="32800" marB="32800" anchor="ctr">
                    <a:lnL w="10150" cap="flat" cmpd="sng">
                      <a:solidFill>
                        <a:srgbClr val="FFFFFF"/>
                      </a:solidFill>
                      <a:prstDash val="solid"/>
                      <a:round/>
                      <a:headEnd type="none" w="sm" len="sm"/>
                      <a:tailEnd type="none" w="sm" len="sm"/>
                    </a:lnL>
                    <a:lnR w="10150" cap="flat" cmpd="sng">
                      <a:solidFill>
                        <a:srgbClr val="FFFFFF"/>
                      </a:solidFill>
                      <a:prstDash val="solid"/>
                      <a:round/>
                      <a:headEnd type="none" w="sm" len="sm"/>
                      <a:tailEnd type="none" w="sm" len="sm"/>
                    </a:lnR>
                    <a:lnT w="10150" cap="flat" cmpd="sng">
                      <a:solidFill>
                        <a:srgbClr val="FFFFFF"/>
                      </a:solidFill>
                      <a:prstDash val="solid"/>
                      <a:round/>
                      <a:headEnd type="none" w="sm" len="sm"/>
                      <a:tailEnd type="none" w="sm" len="sm"/>
                    </a:lnT>
                    <a:lnB w="10150"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ctrTitle"/>
          </p:nvPr>
        </p:nvSpPr>
        <p:spPr>
          <a:xfrm>
            <a:off x="518824" y="537359"/>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404041"/>
              </a:buClr>
              <a:buSzPts val="3000"/>
              <a:buFont typeface="Arial"/>
              <a:buNone/>
            </a:pPr>
            <a:r>
              <a:rPr lang="en-US" sz="2000" dirty="0"/>
              <a:t>Conclusion</a:t>
            </a:r>
            <a:endParaRPr sz="2000" dirty="0"/>
          </a:p>
        </p:txBody>
      </p:sp>
      <p:sp>
        <p:nvSpPr>
          <p:cNvPr id="220" name="Google Shape;220;p13"/>
          <p:cNvSpPr txBox="1">
            <a:spLocks noGrp="1"/>
          </p:cNvSpPr>
          <p:nvPr>
            <p:ph type="body" idx="1"/>
          </p:nvPr>
        </p:nvSpPr>
        <p:spPr>
          <a:xfrm>
            <a:off x="4833956" y="284947"/>
            <a:ext cx="3700462" cy="252412"/>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CONCLUSION</a:t>
            </a:r>
            <a:endParaRPr/>
          </a:p>
        </p:txBody>
      </p:sp>
      <p:sp>
        <p:nvSpPr>
          <p:cNvPr id="221" name="Google Shape;221;p13"/>
          <p:cNvSpPr txBox="1">
            <a:spLocks noGrp="1"/>
          </p:cNvSpPr>
          <p:nvPr>
            <p:ph type="body" idx="2"/>
          </p:nvPr>
        </p:nvSpPr>
        <p:spPr>
          <a:xfrm>
            <a:off x="507621" y="1168724"/>
            <a:ext cx="7826279" cy="2806052"/>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600"/>
              <a:buNone/>
            </a:pPr>
            <a:r>
              <a:rPr lang="en-US" sz="1200" dirty="0">
                <a:solidFill>
                  <a:schemeClr val="dk1"/>
                </a:solidFill>
              </a:rPr>
              <a:t>Our project was about using machine learning to predict if Home Credit customers default their loans. We tried out some baseline machine learning pipelines with logistic regression, lasso regression, and SGD, making them better with feature engineering, hyperparameter optimization, and using </a:t>
            </a:r>
            <a:r>
              <a:rPr lang="en-US" sz="1200" dirty="0" err="1">
                <a:solidFill>
                  <a:schemeClr val="dk1"/>
                </a:solidFill>
              </a:rPr>
              <a:t>undersampling</a:t>
            </a:r>
            <a:r>
              <a:rPr lang="en-US" sz="1200" dirty="0">
                <a:solidFill>
                  <a:schemeClr val="dk1"/>
                </a:solidFill>
              </a:rPr>
              <a:t>. We evaluated them using some key metrics. The best accuracy (91.94%) was achieved using baseline logistic regression with full batch gradient descent; however, its low F1 score (0.0272) suggests potential imbalanced class performance.</a:t>
            </a:r>
          </a:p>
          <a:p>
            <a:pPr marL="0" lvl="0" indent="0" algn="just" rtl="0">
              <a:lnSpc>
                <a:spcPct val="100000"/>
              </a:lnSpc>
              <a:spcBef>
                <a:spcPts val="0"/>
              </a:spcBef>
              <a:spcAft>
                <a:spcPts val="0"/>
              </a:spcAft>
              <a:buSzPts val="1600"/>
              <a:buNone/>
            </a:pPr>
            <a:endParaRPr sz="1200" dirty="0">
              <a:solidFill>
                <a:schemeClr val="dk1"/>
              </a:solidFill>
            </a:endParaRPr>
          </a:p>
          <a:p>
            <a:pPr marL="0" lvl="0" indent="0" algn="l" rtl="0">
              <a:lnSpc>
                <a:spcPct val="100000"/>
              </a:lnSpc>
              <a:spcBef>
                <a:spcPts val="0"/>
              </a:spcBef>
              <a:spcAft>
                <a:spcPts val="0"/>
              </a:spcAft>
              <a:buSzPts val="1600"/>
              <a:buNone/>
            </a:pPr>
            <a:r>
              <a:rPr lang="en-US" sz="1200" dirty="0">
                <a:solidFill>
                  <a:schemeClr val="dk1"/>
                </a:solidFill>
              </a:rPr>
              <a:t>Going forward, we plan to test more algorithms such as SVM, KNN, GBM including </a:t>
            </a:r>
            <a:r>
              <a:rPr lang="en-US" sz="1200" dirty="0" err="1">
                <a:solidFill>
                  <a:schemeClr val="dk1"/>
                </a:solidFill>
              </a:rPr>
              <a:t>XGBoost</a:t>
            </a:r>
            <a:r>
              <a:rPr lang="en-US" sz="1200" dirty="0">
                <a:solidFill>
                  <a:schemeClr val="dk1"/>
                </a:solidFill>
              </a:rPr>
              <a:t>, and neural networks. We also want to improve by trying out different feature engineering techniques, and sampling methods, as well as incorporating domain-specific knowledge and expanding the dataset. Our work starts to help Home Credit make better choices about loans and help people who usually don't get enough financial services.</a:t>
            </a:r>
            <a:endParaRPr sz="12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ctrTitle"/>
          </p:nvPr>
        </p:nvSpPr>
        <p:spPr>
          <a:xfrm>
            <a:off x="518824" y="537359"/>
            <a:ext cx="8004391" cy="69906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000"/>
              <a:buFont typeface="Arial"/>
              <a:buNone/>
            </a:pPr>
            <a:r>
              <a:rPr lang="en-US" sz="2000" dirty="0"/>
              <a:t>4 P’s</a:t>
            </a:r>
            <a:endParaRPr sz="2000" dirty="0"/>
          </a:p>
        </p:txBody>
      </p:sp>
      <p:sp>
        <p:nvSpPr>
          <p:cNvPr id="227" name="Google Shape;227;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100"/>
              <a:buNone/>
            </a:pPr>
            <a:r>
              <a:rPr lang="en-US"/>
              <a:t>4P’s</a:t>
            </a:r>
            <a:endParaRPr/>
          </a:p>
        </p:txBody>
      </p:sp>
      <p:graphicFrame>
        <p:nvGraphicFramePr>
          <p:cNvPr id="228" name="Google Shape;228;p14"/>
          <p:cNvGraphicFramePr/>
          <p:nvPr>
            <p:extLst>
              <p:ext uri="{D42A27DB-BD31-4B8C-83A1-F6EECF244321}">
                <p14:modId xmlns:p14="http://schemas.microsoft.com/office/powerpoint/2010/main" val="3169945580"/>
              </p:ext>
            </p:extLst>
          </p:nvPr>
        </p:nvGraphicFramePr>
        <p:xfrm>
          <a:off x="763350" y="1236424"/>
          <a:ext cx="7617300" cy="2888900"/>
        </p:xfrm>
        <a:graphic>
          <a:graphicData uri="http://schemas.openxmlformats.org/drawingml/2006/table">
            <a:tbl>
              <a:tblPr firstRow="1">
                <a:noFill/>
                <a:tableStyleId>{AB12EA84-2DEF-41DE-98CD-5FDAFA8CA381}</a:tableStyleId>
              </a:tblPr>
              <a:tblGrid>
                <a:gridCol w="1872875">
                  <a:extLst>
                    <a:ext uri="{9D8B030D-6E8A-4147-A177-3AD203B41FA5}">
                      <a16:colId xmlns:a16="http://schemas.microsoft.com/office/drawing/2014/main" val="20000"/>
                    </a:ext>
                  </a:extLst>
                </a:gridCol>
                <a:gridCol w="2019450">
                  <a:extLst>
                    <a:ext uri="{9D8B030D-6E8A-4147-A177-3AD203B41FA5}">
                      <a16:colId xmlns:a16="http://schemas.microsoft.com/office/drawing/2014/main" val="20001"/>
                    </a:ext>
                  </a:extLst>
                </a:gridCol>
                <a:gridCol w="1814675">
                  <a:extLst>
                    <a:ext uri="{9D8B030D-6E8A-4147-A177-3AD203B41FA5}">
                      <a16:colId xmlns:a16="http://schemas.microsoft.com/office/drawing/2014/main" val="20002"/>
                    </a:ext>
                  </a:extLst>
                </a:gridCol>
                <a:gridCol w="1910300">
                  <a:extLst>
                    <a:ext uri="{9D8B030D-6E8A-4147-A177-3AD203B41FA5}">
                      <a16:colId xmlns:a16="http://schemas.microsoft.com/office/drawing/2014/main" val="20003"/>
                    </a:ext>
                  </a:extLst>
                </a:gridCol>
              </a:tblGrid>
              <a:tr h="389500">
                <a:tc>
                  <a:txBody>
                    <a:bodyPr/>
                    <a:lstStyle/>
                    <a:p>
                      <a:pPr marL="0" marR="0" lvl="0" indent="0" algn="ctr" rtl="0">
                        <a:spcBef>
                          <a:spcPts val="0"/>
                        </a:spcBef>
                        <a:spcAft>
                          <a:spcPts val="0"/>
                        </a:spcAft>
                        <a:buNone/>
                      </a:pPr>
                      <a:r>
                        <a:rPr lang="en-US" sz="1000" u="none" strike="noStrike" cap="none" dirty="0"/>
                        <a:t>Past</a:t>
                      </a:r>
                      <a:endParaRPr dirty="0"/>
                    </a:p>
                  </a:txBody>
                  <a:tcPr marL="91450" marR="91450" marT="45725" marB="45725">
                    <a:solidFill>
                      <a:srgbClr val="404041"/>
                    </a:solidFill>
                  </a:tcPr>
                </a:tc>
                <a:tc>
                  <a:txBody>
                    <a:bodyPr/>
                    <a:lstStyle/>
                    <a:p>
                      <a:pPr marL="0" marR="0" lvl="0" indent="0" algn="ctr" rtl="0">
                        <a:spcBef>
                          <a:spcPts val="0"/>
                        </a:spcBef>
                        <a:spcAft>
                          <a:spcPts val="0"/>
                        </a:spcAft>
                        <a:buNone/>
                      </a:pPr>
                      <a:r>
                        <a:rPr lang="en-US" sz="1000" u="none" strike="noStrike" cap="none"/>
                        <a:t>Present</a:t>
                      </a:r>
                      <a:endParaRPr/>
                    </a:p>
                  </a:txBody>
                  <a:tcPr marL="91450" marR="91450" marT="45725" marB="45725">
                    <a:solidFill>
                      <a:srgbClr val="404041"/>
                    </a:solidFill>
                  </a:tcPr>
                </a:tc>
                <a:tc>
                  <a:txBody>
                    <a:bodyPr/>
                    <a:lstStyle/>
                    <a:p>
                      <a:pPr marL="0" marR="0" lvl="0" indent="0" algn="ctr" rtl="0">
                        <a:spcBef>
                          <a:spcPts val="0"/>
                        </a:spcBef>
                        <a:spcAft>
                          <a:spcPts val="0"/>
                        </a:spcAft>
                        <a:buNone/>
                      </a:pPr>
                      <a:r>
                        <a:rPr lang="en-US" sz="1000" u="none" strike="noStrike" cap="none"/>
                        <a:t>Planned</a:t>
                      </a:r>
                      <a:endParaRPr/>
                    </a:p>
                  </a:txBody>
                  <a:tcPr marL="91450" marR="91450" marT="45725" marB="45725">
                    <a:solidFill>
                      <a:srgbClr val="404041"/>
                    </a:solidFill>
                  </a:tcPr>
                </a:tc>
                <a:tc>
                  <a:txBody>
                    <a:bodyPr/>
                    <a:lstStyle/>
                    <a:p>
                      <a:pPr marL="0" marR="0" lvl="0" indent="0" algn="ctr" rtl="0">
                        <a:spcBef>
                          <a:spcPts val="0"/>
                        </a:spcBef>
                        <a:spcAft>
                          <a:spcPts val="0"/>
                        </a:spcAft>
                        <a:buNone/>
                      </a:pPr>
                      <a:r>
                        <a:rPr lang="en-US" sz="1000" u="none" strike="noStrike" cap="none"/>
                        <a:t>Problems</a:t>
                      </a:r>
                      <a:endParaRPr/>
                    </a:p>
                  </a:txBody>
                  <a:tcPr marL="91450" marR="91450" marT="45725" marB="45725">
                    <a:solidFill>
                      <a:srgbClr val="404041"/>
                    </a:solidFill>
                  </a:tcPr>
                </a:tc>
                <a:extLst>
                  <a:ext uri="{0D108BD9-81ED-4DB2-BD59-A6C34878D82A}">
                    <a16:rowId xmlns:a16="http://schemas.microsoft.com/office/drawing/2014/main" val="10000"/>
                  </a:ext>
                </a:extLst>
              </a:tr>
              <a:tr h="389500">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Understanding and loading the Data </a:t>
                      </a:r>
                      <a:endParaRPr sz="1000" u="none" strike="noStrike" cap="none" dirty="0"/>
                    </a:p>
                    <a:p>
                      <a:pPr marL="0" marR="0" lvl="0" indent="0" algn="l" rtl="0">
                        <a:spcBef>
                          <a:spcPts val="0"/>
                        </a:spcBef>
                        <a:spcAft>
                          <a:spcPts val="0"/>
                        </a:spcAft>
                        <a:buNone/>
                      </a:pPr>
                      <a:endParaRPr sz="1000" u="none" strike="noStrike" cap="none" dirty="0"/>
                    </a:p>
                  </a:txBody>
                  <a:tcPr marL="91450" marR="91450" marT="45725" marB="45725"/>
                </a:tc>
                <a:tc>
                  <a:txBody>
                    <a:bodyPr/>
                    <a:lstStyle/>
                    <a:p>
                      <a:pPr marL="0" marR="0" lvl="0" indent="0" algn="l" rtl="0">
                        <a:spcBef>
                          <a:spcPts val="0"/>
                        </a:spcBef>
                        <a:spcAft>
                          <a:spcPts val="0"/>
                        </a:spcAft>
                        <a:buNone/>
                      </a:pPr>
                      <a:r>
                        <a:rPr lang="en-US" sz="1000" u="none" strike="noStrike" cap="none" dirty="0"/>
                        <a:t>Implemented EDA and Visual EDA</a:t>
                      </a:r>
                      <a:endParaRPr sz="1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dirty="0"/>
                        <a:t>More Feature Engineering and feature selection on other tables too.</a:t>
                      </a:r>
                      <a:endParaRPr sz="1000" dirty="0"/>
                    </a:p>
                    <a:p>
                      <a:pPr marL="0" marR="0" lvl="0" indent="0" algn="l" rtl="0">
                        <a:spcBef>
                          <a:spcPts val="0"/>
                        </a:spcBef>
                        <a:spcAft>
                          <a:spcPts val="0"/>
                        </a:spcAft>
                        <a:buNone/>
                      </a:pPr>
                      <a:endParaRPr sz="1000" dirty="0"/>
                    </a:p>
                  </a:txBody>
                  <a:tcPr marL="91450" marR="91450" marT="45725" marB="45725"/>
                </a:tc>
                <a:tc>
                  <a:txBody>
                    <a:bodyPr/>
                    <a:lstStyle/>
                    <a:p>
                      <a:pPr marL="0" marR="0" lvl="0" indent="0" algn="l" rtl="0">
                        <a:spcBef>
                          <a:spcPts val="0"/>
                        </a:spcBef>
                        <a:spcAft>
                          <a:spcPts val="0"/>
                        </a:spcAft>
                        <a:buNone/>
                      </a:pPr>
                      <a:r>
                        <a:rPr lang="en-US" sz="1000"/>
                        <a:t>Merging 8 huge datasets</a:t>
                      </a:r>
                      <a:endParaRPr sz="1000"/>
                    </a:p>
                  </a:txBody>
                  <a:tcPr marL="91450" marR="91450" marT="45725" marB="45725"/>
                </a:tc>
                <a:extLst>
                  <a:ext uri="{0D108BD9-81ED-4DB2-BD59-A6C34878D82A}">
                    <a16:rowId xmlns:a16="http://schemas.microsoft.com/office/drawing/2014/main" val="10001"/>
                  </a:ext>
                </a:extLst>
              </a:tr>
              <a:tr h="389500">
                <a:tc>
                  <a:txBody>
                    <a:bodyPr/>
                    <a:lstStyle/>
                    <a:p>
                      <a:pPr marL="0" marR="0" lvl="0" indent="0" algn="l" rtl="0">
                        <a:spcBef>
                          <a:spcPts val="0"/>
                        </a:spcBef>
                        <a:spcAft>
                          <a:spcPts val="0"/>
                        </a:spcAft>
                        <a:buNone/>
                      </a:pPr>
                      <a:r>
                        <a:rPr lang="en-US" sz="1000" dirty="0"/>
                        <a:t>Analyzing the baseline code</a:t>
                      </a:r>
                      <a:endParaRPr dirty="0"/>
                    </a:p>
                  </a:txBody>
                  <a:tcPr marL="91450" marR="91450" marT="45725" marB="45725"/>
                </a:tc>
                <a:tc>
                  <a:txBody>
                    <a:bodyPr/>
                    <a:lstStyle/>
                    <a:p>
                      <a:pPr marL="0" marR="0" lvl="0" indent="0" algn="l" rtl="0">
                        <a:spcBef>
                          <a:spcPts val="0"/>
                        </a:spcBef>
                        <a:spcAft>
                          <a:spcPts val="0"/>
                        </a:spcAft>
                        <a:buNone/>
                      </a:pPr>
                      <a:r>
                        <a:rPr lang="en-US" sz="1000" dirty="0"/>
                        <a:t>Feature Engineering for baseline pipelines</a:t>
                      </a:r>
                      <a:endParaRPr sz="1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Hyperparameter Tuning</a:t>
                      </a:r>
                      <a:endParaRPr/>
                    </a:p>
                    <a:p>
                      <a:pPr marL="0" marR="0" lvl="0" indent="0" algn="l" rtl="0">
                        <a:lnSpc>
                          <a:spcPct val="100000"/>
                        </a:lnSpc>
                        <a:spcBef>
                          <a:spcPts val="0"/>
                        </a:spcBef>
                        <a:spcAft>
                          <a:spcPts val="0"/>
                        </a:spcAft>
                        <a:buClr>
                          <a:schemeClr val="dk1"/>
                        </a:buClr>
                        <a:buSzPts val="1000"/>
                        <a:buFont typeface="Arial"/>
                        <a:buNone/>
                      </a:pPr>
                      <a:r>
                        <a:rPr lang="en-US" sz="1000"/>
                        <a:t>and Ensemble methods</a:t>
                      </a:r>
                      <a:endParaRPr sz="1000"/>
                    </a:p>
                    <a:p>
                      <a:pPr marL="0" marR="0" lvl="0" indent="0" algn="l" rtl="0">
                        <a:spcBef>
                          <a:spcPts val="0"/>
                        </a:spcBef>
                        <a:spcAft>
                          <a:spcPts val="0"/>
                        </a:spcAft>
                        <a:buNone/>
                      </a:pPr>
                      <a:endParaRPr sz="1000"/>
                    </a:p>
                  </a:txBody>
                  <a:tcPr marL="91450" marR="91450" marT="45725" marB="45725"/>
                </a:tc>
                <a:tc>
                  <a:txBody>
                    <a:bodyPr/>
                    <a:lstStyle/>
                    <a:p>
                      <a:pPr marL="0" marR="0" lvl="0" indent="0" algn="l" rtl="0">
                        <a:spcBef>
                          <a:spcPts val="0"/>
                        </a:spcBef>
                        <a:spcAft>
                          <a:spcPts val="0"/>
                        </a:spcAft>
                        <a:buNone/>
                      </a:pPr>
                      <a:r>
                        <a:rPr lang="en-US" sz="1000"/>
                        <a:t>Implementing various models on huge dataset</a:t>
                      </a:r>
                      <a:endParaRPr sz="1000"/>
                    </a:p>
                  </a:txBody>
                  <a:tcPr marL="91450" marR="91450" marT="45725" marB="45725"/>
                </a:tc>
                <a:extLst>
                  <a:ext uri="{0D108BD9-81ED-4DB2-BD59-A6C34878D82A}">
                    <a16:rowId xmlns:a16="http://schemas.microsoft.com/office/drawing/2014/main" val="10002"/>
                  </a:ext>
                </a:extLst>
              </a:tr>
              <a:tr h="239700">
                <a:tc>
                  <a:txBody>
                    <a:bodyPr/>
                    <a:lstStyle/>
                    <a:p>
                      <a:pPr marL="0" marR="0" lvl="0" indent="0" algn="l" rtl="0">
                        <a:spcBef>
                          <a:spcPts val="0"/>
                        </a:spcBef>
                        <a:spcAft>
                          <a:spcPts val="0"/>
                        </a:spcAft>
                        <a:buNone/>
                      </a:pPr>
                      <a:r>
                        <a:rPr lang="en-US" sz="1000" dirty="0"/>
                        <a:t>Discussion of ML Algorithms and metrics</a:t>
                      </a:r>
                      <a:endParaRPr dirty="0"/>
                    </a:p>
                  </a:txBody>
                  <a:tcPr marL="91450" marR="91450" marT="45725" marB="45725"/>
                </a:tc>
                <a:tc>
                  <a:txBody>
                    <a:bodyPr/>
                    <a:lstStyle/>
                    <a:p>
                      <a:pPr marL="0" marR="0" lvl="0" indent="0" algn="l" rtl="0">
                        <a:spcBef>
                          <a:spcPts val="0"/>
                        </a:spcBef>
                        <a:spcAft>
                          <a:spcPts val="0"/>
                        </a:spcAft>
                        <a:buNone/>
                      </a:pPr>
                      <a:r>
                        <a:rPr lang="en-US" sz="1000" dirty="0"/>
                        <a:t>Performed aggregation of features and joined the tables</a:t>
                      </a:r>
                      <a:endParaRPr sz="1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dirty="0"/>
                        <a:t>Implementation of Neural Networks</a:t>
                      </a:r>
                      <a:endParaRPr sz="1000" dirty="0"/>
                    </a:p>
                    <a:p>
                      <a:pPr marL="0" marR="0" lvl="0" indent="0" algn="l" rtl="0">
                        <a:spcBef>
                          <a:spcPts val="0"/>
                        </a:spcBef>
                        <a:spcAft>
                          <a:spcPts val="0"/>
                        </a:spcAft>
                        <a:buNone/>
                      </a:pPr>
                      <a:endParaRPr sz="1000" dirty="0"/>
                    </a:p>
                  </a:txBody>
                  <a:tcPr marL="91450" marR="91450" marT="45725" marB="45725"/>
                </a:tc>
                <a:tc>
                  <a:txBody>
                    <a:bodyPr/>
                    <a:lstStyle/>
                    <a:p>
                      <a:pPr marL="0" marR="0" lvl="0" indent="0" algn="l" rtl="0">
                        <a:spcBef>
                          <a:spcPts val="0"/>
                        </a:spcBef>
                        <a:spcAft>
                          <a:spcPts val="0"/>
                        </a:spcAft>
                        <a:buNone/>
                      </a:pPr>
                      <a:r>
                        <a:rPr lang="en-US" sz="1000" dirty="0"/>
                        <a:t>Training models taking lot of time</a:t>
                      </a:r>
                      <a:endParaRPr sz="1000" dirty="0"/>
                    </a:p>
                  </a:txBody>
                  <a:tcPr marL="91450" marR="91450" marT="45725" marB="45725"/>
                </a:tc>
                <a:extLst>
                  <a:ext uri="{0D108BD9-81ED-4DB2-BD59-A6C34878D82A}">
                    <a16:rowId xmlns:a16="http://schemas.microsoft.com/office/drawing/2014/main" val="10003"/>
                  </a:ext>
                </a:extLst>
              </a:tr>
              <a:tr h="389500">
                <a:tc>
                  <a:txBody>
                    <a:bodyPr/>
                    <a:lstStyle/>
                    <a:p>
                      <a:pPr marL="0" marR="0" lvl="0" indent="0" algn="l" rtl="0">
                        <a:spcBef>
                          <a:spcPts val="0"/>
                        </a:spcBef>
                        <a:spcAft>
                          <a:spcPts val="0"/>
                        </a:spcAft>
                        <a:buNone/>
                      </a:pPr>
                      <a:r>
                        <a:rPr lang="en-US" sz="1000" dirty="0"/>
                        <a:t>Design basic pipelines</a:t>
                      </a:r>
                      <a:endParaRPr sz="1000" dirty="0"/>
                    </a:p>
                  </a:txBody>
                  <a:tcPr marL="91450" marR="91450" marT="45725" marB="45725"/>
                </a:tc>
                <a:tc>
                  <a:txBody>
                    <a:bodyPr/>
                    <a:lstStyle/>
                    <a:p>
                      <a:pPr marL="0" marR="0" lvl="0" indent="0" algn="l" rtl="0">
                        <a:spcBef>
                          <a:spcPts val="0"/>
                        </a:spcBef>
                        <a:spcAft>
                          <a:spcPts val="0"/>
                        </a:spcAft>
                        <a:buNone/>
                      </a:pPr>
                      <a:r>
                        <a:rPr lang="en-US" sz="1000" dirty="0"/>
                        <a:t>Experimented with baseline pipeline models (Ex. Lasso, </a:t>
                      </a:r>
                      <a:r>
                        <a:rPr lang="en-US" sz="1000" dirty="0" err="1"/>
                        <a:t>LogisticReg</a:t>
                      </a:r>
                      <a:r>
                        <a:rPr lang="en-US" sz="1000" dirty="0"/>
                        <a:t>) and got the scores</a:t>
                      </a:r>
                      <a:endParaRPr sz="10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000"/>
                        <a:buFont typeface="Arial"/>
                        <a:buNone/>
                      </a:pPr>
                      <a:r>
                        <a:rPr lang="en-US" sz="1000"/>
                        <a:t>Analysis of Loss functions</a:t>
                      </a:r>
                      <a:endParaRPr sz="1000"/>
                    </a:p>
                    <a:p>
                      <a:pPr marL="0" marR="0" lvl="0" indent="0" algn="l" rtl="0">
                        <a:spcBef>
                          <a:spcPts val="0"/>
                        </a:spcBef>
                        <a:spcAft>
                          <a:spcPts val="0"/>
                        </a:spcAft>
                        <a:buNone/>
                      </a:pPr>
                      <a:r>
                        <a:rPr lang="en-US" sz="1000"/>
                        <a:t>And comparing the best performing models</a:t>
                      </a:r>
                      <a:endParaRPr/>
                    </a:p>
                  </a:txBody>
                  <a:tcPr marL="91450" marR="91450" marT="45725" marB="45725"/>
                </a:tc>
                <a:tc>
                  <a:txBody>
                    <a:bodyPr/>
                    <a:lstStyle/>
                    <a:p>
                      <a:pPr marL="0" marR="0" lvl="0" indent="0" algn="l" rtl="0">
                        <a:spcBef>
                          <a:spcPts val="0"/>
                        </a:spcBef>
                        <a:spcAft>
                          <a:spcPts val="0"/>
                        </a:spcAft>
                        <a:buNone/>
                      </a:pPr>
                      <a:r>
                        <a:rPr lang="en-US" sz="1000" dirty="0"/>
                        <a:t>Plotting graphs for huge datasets crashing kernel sometimes (Due to more RAM usage)</a:t>
                      </a: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49B16A342184CBA879B6A28760BB2" ma:contentTypeVersion="9" ma:contentTypeDescription="Create a new document." ma:contentTypeScope="" ma:versionID="4094800e6b2d340a3476c90f18cf5544">
  <xsd:schema xmlns:xsd="http://www.w3.org/2001/XMLSchema" xmlns:xs="http://www.w3.org/2001/XMLSchema" xmlns:p="http://schemas.microsoft.com/office/2006/metadata/properties" xmlns:ns3="b2d4a391-83da-484e-8585-644d39133eac" targetNamespace="http://schemas.microsoft.com/office/2006/metadata/properties" ma:root="true" ma:fieldsID="665ec7151a573eed0733dd2fafb36ac4" ns3:_="">
    <xsd:import namespace="b2d4a391-83da-484e-8585-644d39133ea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d4a391-83da-484e-8585-644d39133e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C6F22E-9175-4EEE-BA02-89BB58C92B62}">
  <ds:schemaRefs>
    <ds:schemaRef ds:uri="http://schemas.microsoft.com/sharepoint/v3/contenttype/forms"/>
  </ds:schemaRefs>
</ds:datastoreItem>
</file>

<file path=customXml/itemProps2.xml><?xml version="1.0" encoding="utf-8"?>
<ds:datastoreItem xmlns:ds="http://schemas.openxmlformats.org/officeDocument/2006/customXml" ds:itemID="{3EFC0E75-904C-455B-88D5-7049825AF0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d4a391-83da-484e-8585-644d39133e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6194F5-3CCC-47D6-8D8A-EB9151CF061A}">
  <ds:schemaRefs>
    <ds:schemaRef ds:uri="http://purl.org/dc/elements/1.1/"/>
    <ds:schemaRef ds:uri="http://purl.org/dc/dcmitype/"/>
    <ds:schemaRef ds:uri="http://www.w3.org/XML/1998/namespace"/>
    <ds:schemaRef ds:uri="http://schemas.microsoft.com/office/2006/documentManagement/types"/>
    <ds:schemaRef ds:uri="b2d4a391-83da-484e-8585-644d39133eac"/>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284</TotalTime>
  <Words>831</Words>
  <Application>Microsoft Office PowerPoint</Application>
  <PresentationFormat>On-screen Show (16:9)</PresentationFormat>
  <Paragraphs>117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Noto Sans Symbols</vt:lpstr>
      <vt:lpstr>Main</vt:lpstr>
      <vt:lpstr>PowerPoint Presentation</vt:lpstr>
      <vt:lpstr>Presentation overview</vt:lpstr>
      <vt:lpstr>Project Description and Workflow</vt:lpstr>
      <vt:lpstr>Exploratory Data Analysis.</vt:lpstr>
      <vt:lpstr>Visual Exploratory Data Analysis</vt:lpstr>
      <vt:lpstr>Machine Learning</vt:lpstr>
      <vt:lpstr>Discussion and Results</vt:lpstr>
      <vt:lpstr>Conclusion</vt:lpstr>
      <vt:lpstr>4 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Chowta, Gowtham</dc:creator>
  <cp:lastModifiedBy>Namburi, Pranay Chowdary</cp:lastModifiedBy>
  <cp:revision>8</cp:revision>
  <dcterms:created xsi:type="dcterms:W3CDTF">2022-04-25T17:48:34Z</dcterms:created>
  <dcterms:modified xsi:type="dcterms:W3CDTF">2023-11-15T03:40:03Z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0x01010025A49B16A342184CBA879B6A28760BB2</vt:lpwstr>
  </property>
</Properties>
</file>