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sldIdLst>
    <p:sldId id="277" r:id="rId5"/>
    <p:sldId id="257" r:id="rId6"/>
    <p:sldId id="258" r:id="rId7"/>
    <p:sldId id="260" r:id="rId8"/>
    <p:sldId id="261" r:id="rId9"/>
    <p:sldId id="282" r:id="rId10"/>
    <p:sldId id="283" r:id="rId11"/>
    <p:sldId id="281" r:id="rId12"/>
    <p:sldId id="268" r:id="rId13"/>
    <p:sldId id="279" r:id="rId14"/>
    <p:sldId id="270" r:id="rId15"/>
    <p:sldId id="278" r:id="rId16"/>
    <p:sldId id="272" r:id="rId1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p:cViewPr varScale="1">
        <p:scale>
          <a:sx n="99" d="100"/>
          <a:sy n="99" d="100"/>
        </p:scale>
        <p:origin x="357" y="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963F647-2793-452F-8BE9-58348C5B89D6}" type="datetimeFigureOut">
              <a:rPr lang="en-US" smtClean="0"/>
              <a:t>12/5/2023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3CE10F8F-F8F5-46D6-BD92-E774B604D062}" type="slidenum">
              <a:rPr lang="en-US" smtClean="0"/>
              <a:t>‹#›</a:t>
            </a:fld>
            <a:endParaRPr lang="en-US"/>
          </a:p>
        </p:txBody>
      </p:sp>
    </p:spTree>
    <p:extLst>
      <p:ext uri="{BB962C8B-B14F-4D97-AF65-F5344CB8AC3E}">
        <p14:creationId xmlns:p14="http://schemas.microsoft.com/office/powerpoint/2010/main" val="72569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142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82aba152e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2182aba152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000" b="1" i="0">
                <a:solidFill>
                  <a:srgbClr val="404041"/>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0" i="0">
                <a:solidFill>
                  <a:schemeClr val="tx1"/>
                </a:solidFill>
                <a:latin typeface="Arial"/>
                <a:cs typeface="Arial"/>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04041"/>
                </a:solidFill>
                <a:latin typeface="Arial"/>
                <a:cs typeface="Arial"/>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04041"/>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04041"/>
                </a:solidFill>
                <a:latin typeface="Arial"/>
                <a:cs typeface="Arial"/>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734807"/>
            <a:ext cx="635635" cy="408940"/>
          </a:xfrm>
          <a:custGeom>
            <a:avLst/>
            <a:gdLst/>
            <a:ahLst/>
            <a:cxnLst/>
            <a:rect l="l" t="t" r="r" b="b"/>
            <a:pathLst>
              <a:path w="635635" h="408939">
                <a:moveTo>
                  <a:pt x="0" y="408692"/>
                </a:moveTo>
                <a:lnTo>
                  <a:pt x="635303" y="408692"/>
                </a:lnTo>
                <a:lnTo>
                  <a:pt x="635303" y="0"/>
                </a:lnTo>
                <a:lnTo>
                  <a:pt x="0" y="0"/>
                </a:lnTo>
                <a:lnTo>
                  <a:pt x="0" y="408692"/>
                </a:lnTo>
                <a:close/>
              </a:path>
            </a:pathLst>
          </a:custGeom>
          <a:solidFill>
            <a:srgbClr val="690304"/>
          </a:solidFill>
        </p:spPr>
        <p:txBody>
          <a:bodyPr wrap="square" lIns="0" tIns="0" rIns="0" bIns="0" rtlCol="0"/>
          <a:lstStyle/>
          <a:p>
            <a:endParaRPr/>
          </a:p>
        </p:txBody>
      </p:sp>
      <p:sp>
        <p:nvSpPr>
          <p:cNvPr id="17" name="bg object 17"/>
          <p:cNvSpPr/>
          <p:nvPr/>
        </p:nvSpPr>
        <p:spPr>
          <a:xfrm>
            <a:off x="1022500" y="4734807"/>
            <a:ext cx="8121650" cy="408940"/>
          </a:xfrm>
          <a:custGeom>
            <a:avLst/>
            <a:gdLst/>
            <a:ahLst/>
            <a:cxnLst/>
            <a:rect l="l" t="t" r="r" b="b"/>
            <a:pathLst>
              <a:path w="8121650" h="408939">
                <a:moveTo>
                  <a:pt x="0" y="408692"/>
                </a:moveTo>
                <a:lnTo>
                  <a:pt x="8121499" y="408692"/>
                </a:lnTo>
                <a:lnTo>
                  <a:pt x="8121499" y="0"/>
                </a:lnTo>
                <a:lnTo>
                  <a:pt x="0" y="0"/>
                </a:lnTo>
                <a:lnTo>
                  <a:pt x="0" y="408692"/>
                </a:lnTo>
                <a:close/>
              </a:path>
            </a:pathLst>
          </a:custGeom>
          <a:solidFill>
            <a:srgbClr val="690304"/>
          </a:solidFill>
        </p:spPr>
        <p:txBody>
          <a:bodyPr wrap="square" lIns="0" tIns="0" rIns="0" bIns="0" rtlCol="0"/>
          <a:lstStyle/>
          <a:p>
            <a:endParaRPr/>
          </a:p>
        </p:txBody>
      </p:sp>
      <p:sp>
        <p:nvSpPr>
          <p:cNvPr id="18" name="bg object 18"/>
          <p:cNvSpPr/>
          <p:nvPr/>
        </p:nvSpPr>
        <p:spPr>
          <a:xfrm>
            <a:off x="635303" y="4661517"/>
            <a:ext cx="387350" cy="482600"/>
          </a:xfrm>
          <a:custGeom>
            <a:avLst/>
            <a:gdLst/>
            <a:ahLst/>
            <a:cxnLst/>
            <a:rect l="l" t="t" r="r" b="b"/>
            <a:pathLst>
              <a:path w="387350" h="482600">
                <a:moveTo>
                  <a:pt x="0" y="0"/>
                </a:moveTo>
                <a:lnTo>
                  <a:pt x="387197" y="0"/>
                </a:lnTo>
                <a:lnTo>
                  <a:pt x="387197" y="481982"/>
                </a:lnTo>
                <a:lnTo>
                  <a:pt x="0" y="481982"/>
                </a:lnTo>
                <a:lnTo>
                  <a:pt x="0" y="0"/>
                </a:lnTo>
                <a:close/>
              </a:path>
            </a:pathLst>
          </a:custGeom>
          <a:solidFill>
            <a:srgbClr val="990000"/>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698500" y="4724400"/>
            <a:ext cx="258207" cy="327724"/>
          </a:xfrm>
          <a:prstGeom prst="rect">
            <a:avLst/>
          </a:prstGeom>
        </p:spPr>
      </p:pic>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age">
  <p:cSld name="Title page">
    <p:bg>
      <p:bgPr>
        <a:solidFill>
          <a:srgbClr val="262626"/>
        </a:solidFill>
        <a:effectLst/>
      </p:bgPr>
    </p:bg>
    <p:spTree>
      <p:nvGrpSpPr>
        <p:cNvPr id="1" name="Shape 13"/>
        <p:cNvGrpSpPr/>
        <p:nvPr/>
      </p:nvGrpSpPr>
      <p:grpSpPr>
        <a:xfrm>
          <a:off x="0" y="0"/>
          <a:ext cx="0" cy="0"/>
          <a:chOff x="0" y="0"/>
          <a:chExt cx="0" cy="0"/>
        </a:xfrm>
      </p:grpSpPr>
      <p:grpSp>
        <p:nvGrpSpPr>
          <p:cNvPr id="14" name="Google Shape;14;p17"/>
          <p:cNvGrpSpPr/>
          <p:nvPr/>
        </p:nvGrpSpPr>
        <p:grpSpPr>
          <a:xfrm>
            <a:off x="633304" y="-648376"/>
            <a:ext cx="733465" cy="2367520"/>
            <a:chOff x="685136" y="-246616"/>
            <a:chExt cx="733465" cy="2367520"/>
          </a:xfrm>
        </p:grpSpPr>
        <p:sp>
          <p:nvSpPr>
            <p:cNvPr id="15" name="Google Shape;15;p17"/>
            <p:cNvSpPr/>
            <p:nvPr/>
          </p:nvSpPr>
          <p:spPr>
            <a:xfrm>
              <a:off x="685136" y="-246616"/>
              <a:ext cx="733465" cy="236752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6" name="Google Shape;16;p17" descr="tab-rgb.eps"/>
            <p:cNvPicPr preferRelativeResize="0"/>
            <p:nvPr/>
          </p:nvPicPr>
          <p:blipFill rotWithShape="1">
            <a:blip r:embed="rId2">
              <a:alphaModFix/>
            </a:blip>
            <a:srcRect/>
            <a:stretch/>
          </p:blipFill>
          <p:spPr>
            <a:xfrm>
              <a:off x="807308" y="1380149"/>
              <a:ext cx="489120" cy="620806"/>
            </a:xfrm>
            <a:prstGeom prst="rect">
              <a:avLst/>
            </a:prstGeom>
            <a:noFill/>
            <a:ln>
              <a:noFill/>
            </a:ln>
          </p:spPr>
        </p:pic>
      </p:grpSp>
      <p:sp>
        <p:nvSpPr>
          <p:cNvPr id="17" name="Google Shape;17;p17"/>
          <p:cNvSpPr txBox="1">
            <a:spLocks noGrp="1"/>
          </p:cNvSpPr>
          <p:nvPr>
            <p:ph type="title"/>
          </p:nvPr>
        </p:nvSpPr>
        <p:spPr>
          <a:xfrm>
            <a:off x="502903" y="2766523"/>
            <a:ext cx="7734221" cy="11144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rial"/>
              <a:buNone/>
              <a:defRPr sz="40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8" name="Google Shape;18;p17"/>
          <p:cNvSpPr txBox="1">
            <a:spLocks noGrp="1"/>
          </p:cNvSpPr>
          <p:nvPr>
            <p:ph type="body" idx="1"/>
          </p:nvPr>
        </p:nvSpPr>
        <p:spPr>
          <a:xfrm>
            <a:off x="530694" y="4709821"/>
            <a:ext cx="7734222" cy="27765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100"/>
              <a:buNone/>
              <a:defRPr sz="1100" b="1">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19" name="Google Shape;19;p17"/>
          <p:cNvSpPr txBox="1">
            <a:spLocks noGrp="1"/>
          </p:cNvSpPr>
          <p:nvPr>
            <p:ph type="body" idx="2"/>
          </p:nvPr>
        </p:nvSpPr>
        <p:spPr>
          <a:xfrm>
            <a:off x="530694" y="2443859"/>
            <a:ext cx="7734222" cy="25241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800"/>
              <a:buNone/>
              <a:defRPr sz="1800" b="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20" name="Google Shape;20;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A6A6A6"/>
                </a:solidFill>
              </a:defRPr>
            </a:lvl1pPr>
            <a:lvl2pPr lvl="1">
              <a:buNone/>
              <a:defRPr>
                <a:solidFill>
                  <a:srgbClr val="A6A6A6"/>
                </a:solidFill>
              </a:defRPr>
            </a:lvl2pPr>
            <a:lvl3pPr lvl="2">
              <a:buNone/>
              <a:defRPr>
                <a:solidFill>
                  <a:srgbClr val="A6A6A6"/>
                </a:solidFill>
              </a:defRPr>
            </a:lvl3pPr>
            <a:lvl4pPr lvl="3">
              <a:buNone/>
              <a:defRPr>
                <a:solidFill>
                  <a:srgbClr val="A6A6A6"/>
                </a:solidFill>
              </a:defRPr>
            </a:lvl4pPr>
            <a:lvl5pPr lvl="4">
              <a:buNone/>
              <a:defRPr>
                <a:solidFill>
                  <a:srgbClr val="A6A6A6"/>
                </a:solidFill>
              </a:defRPr>
            </a:lvl5pPr>
            <a:lvl6pPr lvl="5">
              <a:buNone/>
              <a:defRPr>
                <a:solidFill>
                  <a:srgbClr val="A6A6A6"/>
                </a:solidFill>
              </a:defRPr>
            </a:lvl6pPr>
            <a:lvl7pPr lvl="6">
              <a:buNone/>
              <a:defRPr>
                <a:solidFill>
                  <a:srgbClr val="A6A6A6"/>
                </a:solidFill>
              </a:defRPr>
            </a:lvl7pPr>
            <a:lvl8pPr lvl="7">
              <a:buNone/>
              <a:defRPr>
                <a:solidFill>
                  <a:srgbClr val="A6A6A6"/>
                </a:solidFill>
              </a:defRPr>
            </a:lvl8pPr>
            <a:lvl9pPr lvl="8">
              <a:buNone/>
              <a:defRPr>
                <a:solidFill>
                  <a:srgbClr val="A6A6A6"/>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3503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only: white">
  <p:cSld name="Content only: white">
    <p:spTree>
      <p:nvGrpSpPr>
        <p:cNvPr id="1" name="Shape 29"/>
        <p:cNvGrpSpPr/>
        <p:nvPr/>
      </p:nvGrpSpPr>
      <p:grpSpPr>
        <a:xfrm>
          <a:off x="0" y="0"/>
          <a:ext cx="0" cy="0"/>
          <a:chOff x="0" y="0"/>
          <a:chExt cx="0" cy="0"/>
        </a:xfrm>
      </p:grpSpPr>
      <p:sp>
        <p:nvSpPr>
          <p:cNvPr id="30" name="Google Shape;30;p19"/>
          <p:cNvSpPr txBox="1">
            <a:spLocks noGrp="1"/>
          </p:cNvSpPr>
          <p:nvPr>
            <p:ph type="ctrTitle"/>
          </p:nvPr>
        </p:nvSpPr>
        <p:spPr>
          <a:xfrm>
            <a:off x="529827" y="759070"/>
            <a:ext cx="8004391" cy="6990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404041"/>
              </a:buClr>
              <a:buSzPts val="3000"/>
              <a:buFont typeface="Arial"/>
              <a:buNone/>
              <a:defRPr sz="3000" b="1" i="0" cap="none">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p:nvPr/>
        </p:nvSpPr>
        <p:spPr>
          <a:xfrm>
            <a:off x="0" y="957832"/>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9"/>
          <p:cNvSpPr txBox="1">
            <a:spLocks noGrp="1"/>
          </p:cNvSpPr>
          <p:nvPr>
            <p:ph type="body" idx="1"/>
          </p:nvPr>
        </p:nvSpPr>
        <p:spPr>
          <a:xfrm>
            <a:off x="4833956" y="284947"/>
            <a:ext cx="3700462" cy="252412"/>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0"/>
              </a:spcBef>
              <a:spcAft>
                <a:spcPts val="0"/>
              </a:spcAft>
              <a:buSzPts val="1100"/>
              <a:buNone/>
              <a:defRPr sz="1100" b="0"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9"/>
          <p:cNvSpPr txBox="1"/>
          <p:nvPr/>
        </p:nvSpPr>
        <p:spPr>
          <a:xfrm>
            <a:off x="3556000" y="3541059"/>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Google Shape;34;p19"/>
          <p:cNvSpPr txBox="1">
            <a:spLocks noGrp="1"/>
          </p:cNvSpPr>
          <p:nvPr>
            <p:ph type="body" idx="2"/>
          </p:nvPr>
        </p:nvSpPr>
        <p:spPr>
          <a:xfrm>
            <a:off x="518824" y="1629404"/>
            <a:ext cx="8015594" cy="2810633"/>
          </a:xfrm>
          <a:prstGeom prst="rect">
            <a:avLst/>
          </a:prstGeom>
          <a:noFill/>
          <a:ln>
            <a:noFill/>
          </a:ln>
        </p:spPr>
        <p:txBody>
          <a:bodyPr spcFirstLastPara="1" wrap="square" lIns="91425" tIns="45700" rIns="91425" bIns="45700" anchor="t" anchorCtr="0">
            <a:normAutofit/>
          </a:bodyPr>
          <a:lstStyle>
            <a:lvl1pPr marL="457200" marR="0" lvl="0" indent="-342900" algn="l">
              <a:lnSpc>
                <a:spcPct val="100000"/>
              </a:lnSpc>
              <a:spcBef>
                <a:spcPts val="0"/>
              </a:spcBef>
              <a:spcAft>
                <a:spcPts val="0"/>
              </a:spcAft>
              <a:buClr>
                <a:srgbClr val="7F7F7F"/>
              </a:buClr>
              <a:buSzPts val="1800"/>
              <a:buFont typeface="Arial"/>
              <a:buAutoNum type="arabicPeriod"/>
              <a:defRPr sz="1800">
                <a:solidFill>
                  <a:srgbClr val="404041"/>
                </a:solidFill>
                <a:latin typeface="Arial"/>
                <a:ea typeface="Arial"/>
                <a:cs typeface="Arial"/>
                <a:sym typeface="Arial"/>
              </a:defRPr>
            </a:lvl1pPr>
            <a:lvl2pPr marL="914400" lvl="1"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marL="1371600" lvl="2"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marL="1828800" lvl="3"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marL="2286000" lvl="4"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5" name="Google Shape;35;p19"/>
          <p:cNvGrpSpPr/>
          <p:nvPr/>
        </p:nvGrpSpPr>
        <p:grpSpPr>
          <a:xfrm>
            <a:off x="-30788" y="4661517"/>
            <a:ext cx="9228667" cy="528963"/>
            <a:chOff x="-30788" y="4661517"/>
            <a:chExt cx="9228667" cy="528963"/>
          </a:xfrm>
        </p:grpSpPr>
        <p:sp>
          <p:nvSpPr>
            <p:cNvPr id="36" name="Google Shape;36;p19"/>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37;p19"/>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8" name="Google Shape;38;p19"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39" name="Google Shape;39;p19"/>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900">
                  <a:solidFill>
                    <a:srgbClr val="FFFFFF"/>
                  </a:solidFill>
                  <a:latin typeface="Arial"/>
                  <a:ea typeface="Arial"/>
                  <a:cs typeface="Arial"/>
                  <a:sym typeface="Arial"/>
                </a:rPr>
                <a:t>INDIANA UNIVERSITY BLOOMINGTON</a:t>
              </a:r>
              <a:endParaRPr/>
            </a:p>
          </p:txBody>
        </p:sp>
      </p:grpSp>
      <p:sp>
        <p:nvSpPr>
          <p:cNvPr id="40" name="Google Shape;40;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A6A6A6"/>
                </a:solidFill>
              </a:defRPr>
            </a:lvl1pPr>
            <a:lvl2pPr lvl="1">
              <a:buNone/>
              <a:defRPr>
                <a:solidFill>
                  <a:srgbClr val="A6A6A6"/>
                </a:solidFill>
              </a:defRPr>
            </a:lvl2pPr>
            <a:lvl3pPr lvl="2">
              <a:buNone/>
              <a:defRPr>
                <a:solidFill>
                  <a:srgbClr val="A6A6A6"/>
                </a:solidFill>
              </a:defRPr>
            </a:lvl3pPr>
            <a:lvl4pPr lvl="3">
              <a:buNone/>
              <a:defRPr>
                <a:solidFill>
                  <a:srgbClr val="A6A6A6"/>
                </a:solidFill>
              </a:defRPr>
            </a:lvl4pPr>
            <a:lvl5pPr lvl="4">
              <a:buNone/>
              <a:defRPr>
                <a:solidFill>
                  <a:srgbClr val="A6A6A6"/>
                </a:solidFill>
              </a:defRPr>
            </a:lvl5pPr>
            <a:lvl6pPr lvl="5">
              <a:buNone/>
              <a:defRPr>
                <a:solidFill>
                  <a:srgbClr val="A6A6A6"/>
                </a:solidFill>
              </a:defRPr>
            </a:lvl6pPr>
            <a:lvl7pPr lvl="6">
              <a:buNone/>
              <a:defRPr>
                <a:solidFill>
                  <a:srgbClr val="A6A6A6"/>
                </a:solidFill>
              </a:defRPr>
            </a:lvl7pPr>
            <a:lvl8pPr lvl="7">
              <a:buNone/>
              <a:defRPr>
                <a:solidFill>
                  <a:srgbClr val="A6A6A6"/>
                </a:solidFill>
              </a:defRPr>
            </a:lvl8pPr>
            <a:lvl9pPr lvl="8">
              <a:buNone/>
              <a:defRPr>
                <a:solidFill>
                  <a:srgbClr val="A6A6A6"/>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5447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957832"/>
            <a:ext cx="83185" cy="387350"/>
          </a:xfrm>
          <a:custGeom>
            <a:avLst/>
            <a:gdLst/>
            <a:ahLst/>
            <a:cxnLst/>
            <a:rect l="l" t="t" r="r" b="b"/>
            <a:pathLst>
              <a:path w="83185" h="387350">
                <a:moveTo>
                  <a:pt x="82664" y="387197"/>
                </a:moveTo>
                <a:lnTo>
                  <a:pt x="0" y="387197"/>
                </a:lnTo>
                <a:lnTo>
                  <a:pt x="0" y="0"/>
                </a:lnTo>
                <a:lnTo>
                  <a:pt x="82664" y="0"/>
                </a:lnTo>
                <a:lnTo>
                  <a:pt x="82664" y="387197"/>
                </a:lnTo>
                <a:close/>
              </a:path>
            </a:pathLst>
          </a:custGeom>
          <a:solidFill>
            <a:srgbClr val="990000"/>
          </a:solidFill>
        </p:spPr>
        <p:txBody>
          <a:bodyPr wrap="square" lIns="0" tIns="0" rIns="0" bIns="0" rtlCol="0"/>
          <a:lstStyle/>
          <a:p>
            <a:endParaRPr/>
          </a:p>
        </p:txBody>
      </p:sp>
      <p:sp>
        <p:nvSpPr>
          <p:cNvPr id="17" name="bg object 17"/>
          <p:cNvSpPr/>
          <p:nvPr/>
        </p:nvSpPr>
        <p:spPr>
          <a:xfrm>
            <a:off x="0" y="4734807"/>
            <a:ext cx="635635" cy="408940"/>
          </a:xfrm>
          <a:custGeom>
            <a:avLst/>
            <a:gdLst/>
            <a:ahLst/>
            <a:cxnLst/>
            <a:rect l="l" t="t" r="r" b="b"/>
            <a:pathLst>
              <a:path w="635635" h="408939">
                <a:moveTo>
                  <a:pt x="0" y="408692"/>
                </a:moveTo>
                <a:lnTo>
                  <a:pt x="635303" y="408692"/>
                </a:lnTo>
                <a:lnTo>
                  <a:pt x="635303" y="0"/>
                </a:lnTo>
                <a:lnTo>
                  <a:pt x="0" y="0"/>
                </a:lnTo>
                <a:lnTo>
                  <a:pt x="0" y="408692"/>
                </a:lnTo>
                <a:close/>
              </a:path>
            </a:pathLst>
          </a:custGeom>
          <a:solidFill>
            <a:srgbClr val="690304"/>
          </a:solidFill>
        </p:spPr>
        <p:txBody>
          <a:bodyPr wrap="square" lIns="0" tIns="0" rIns="0" bIns="0" rtlCol="0"/>
          <a:lstStyle/>
          <a:p>
            <a:endParaRPr/>
          </a:p>
        </p:txBody>
      </p:sp>
      <p:sp>
        <p:nvSpPr>
          <p:cNvPr id="18" name="bg object 18"/>
          <p:cNvSpPr/>
          <p:nvPr/>
        </p:nvSpPr>
        <p:spPr>
          <a:xfrm>
            <a:off x="1022500" y="4734807"/>
            <a:ext cx="8121650" cy="408940"/>
          </a:xfrm>
          <a:custGeom>
            <a:avLst/>
            <a:gdLst/>
            <a:ahLst/>
            <a:cxnLst/>
            <a:rect l="l" t="t" r="r" b="b"/>
            <a:pathLst>
              <a:path w="8121650" h="408939">
                <a:moveTo>
                  <a:pt x="0" y="408692"/>
                </a:moveTo>
                <a:lnTo>
                  <a:pt x="8121499" y="408692"/>
                </a:lnTo>
                <a:lnTo>
                  <a:pt x="8121499" y="0"/>
                </a:lnTo>
                <a:lnTo>
                  <a:pt x="0" y="0"/>
                </a:lnTo>
                <a:lnTo>
                  <a:pt x="0" y="408692"/>
                </a:lnTo>
                <a:close/>
              </a:path>
            </a:pathLst>
          </a:custGeom>
          <a:solidFill>
            <a:srgbClr val="690304"/>
          </a:solidFill>
        </p:spPr>
        <p:txBody>
          <a:bodyPr wrap="square" lIns="0" tIns="0" rIns="0" bIns="0" rtlCol="0"/>
          <a:lstStyle/>
          <a:p>
            <a:endParaRPr/>
          </a:p>
        </p:txBody>
      </p:sp>
      <p:sp>
        <p:nvSpPr>
          <p:cNvPr id="19" name="bg object 19"/>
          <p:cNvSpPr/>
          <p:nvPr/>
        </p:nvSpPr>
        <p:spPr>
          <a:xfrm>
            <a:off x="635303" y="4661517"/>
            <a:ext cx="387350" cy="482600"/>
          </a:xfrm>
          <a:custGeom>
            <a:avLst/>
            <a:gdLst/>
            <a:ahLst/>
            <a:cxnLst/>
            <a:rect l="l" t="t" r="r" b="b"/>
            <a:pathLst>
              <a:path w="387350" h="482600">
                <a:moveTo>
                  <a:pt x="0" y="0"/>
                </a:moveTo>
                <a:lnTo>
                  <a:pt x="387197" y="0"/>
                </a:lnTo>
                <a:lnTo>
                  <a:pt x="387197" y="481982"/>
                </a:lnTo>
                <a:lnTo>
                  <a:pt x="0" y="481982"/>
                </a:lnTo>
                <a:lnTo>
                  <a:pt x="0" y="0"/>
                </a:lnTo>
                <a:close/>
              </a:path>
            </a:pathLst>
          </a:custGeom>
          <a:solidFill>
            <a:srgbClr val="990000"/>
          </a:solidFill>
        </p:spPr>
        <p:txBody>
          <a:bodyPr wrap="square" lIns="0" tIns="0" rIns="0" bIns="0" rtlCol="0"/>
          <a:lstStyle/>
          <a:p>
            <a:endParaRPr/>
          </a:p>
        </p:txBody>
      </p:sp>
      <p:pic>
        <p:nvPicPr>
          <p:cNvPr id="20" name="bg object 20"/>
          <p:cNvPicPr/>
          <p:nvPr/>
        </p:nvPicPr>
        <p:blipFill>
          <a:blip r:embed="rId9" cstate="print"/>
          <a:stretch>
            <a:fillRect/>
          </a:stretch>
        </p:blipFill>
        <p:spPr>
          <a:xfrm>
            <a:off x="698500" y="4724400"/>
            <a:ext cx="258207" cy="327724"/>
          </a:xfrm>
          <a:prstGeom prst="rect">
            <a:avLst/>
          </a:prstGeom>
        </p:spPr>
      </p:pic>
      <p:sp>
        <p:nvSpPr>
          <p:cNvPr id="2" name="Holder 2"/>
          <p:cNvSpPr>
            <a:spLocks noGrp="1"/>
          </p:cNvSpPr>
          <p:nvPr>
            <p:ph type="title"/>
          </p:nvPr>
        </p:nvSpPr>
        <p:spPr>
          <a:xfrm>
            <a:off x="608552" y="856778"/>
            <a:ext cx="5971540" cy="482600"/>
          </a:xfrm>
          <a:prstGeom prst="rect">
            <a:avLst/>
          </a:prstGeom>
        </p:spPr>
        <p:txBody>
          <a:bodyPr wrap="square" lIns="0" tIns="0" rIns="0" bIns="0">
            <a:spAutoFit/>
          </a:bodyPr>
          <a:lstStyle>
            <a:lvl1pPr>
              <a:defRPr sz="3000" b="1" i="0">
                <a:solidFill>
                  <a:srgbClr val="404041"/>
                </a:solidFill>
                <a:latin typeface="Arial"/>
                <a:cs typeface="Arial"/>
              </a:defRPr>
            </a:lvl1pPr>
          </a:lstStyle>
          <a:p>
            <a:endParaRPr/>
          </a:p>
        </p:txBody>
      </p:sp>
      <p:sp>
        <p:nvSpPr>
          <p:cNvPr id="3" name="Holder 3"/>
          <p:cNvSpPr>
            <a:spLocks noGrp="1"/>
          </p:cNvSpPr>
          <p:nvPr>
            <p:ph type="body" idx="1"/>
          </p:nvPr>
        </p:nvSpPr>
        <p:spPr>
          <a:xfrm>
            <a:off x="608552" y="1529498"/>
            <a:ext cx="7783830" cy="2732404"/>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109696" y="4865542"/>
            <a:ext cx="2093595" cy="153670"/>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body" idx="1"/>
          </p:nvPr>
        </p:nvSpPr>
        <p:spPr>
          <a:xfrm>
            <a:off x="467474" y="4822015"/>
            <a:ext cx="7734300" cy="277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dirty="0"/>
              <a:t>INDIANA UNIVERSITY BLOOMINGTON</a:t>
            </a:r>
            <a:endParaRPr dirty="0"/>
          </a:p>
        </p:txBody>
      </p:sp>
      <p:sp>
        <p:nvSpPr>
          <p:cNvPr id="103" name="Google Shape;103;p2"/>
          <p:cNvSpPr txBox="1">
            <a:spLocks noGrp="1"/>
          </p:cNvSpPr>
          <p:nvPr>
            <p:ph type="body" idx="2"/>
          </p:nvPr>
        </p:nvSpPr>
        <p:spPr>
          <a:xfrm>
            <a:off x="1403997" y="1414977"/>
            <a:ext cx="6111541" cy="2524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dirty="0" err="1"/>
              <a:t>Luddy</a:t>
            </a:r>
            <a:r>
              <a:rPr lang="en-US" dirty="0"/>
              <a:t> School of Informatics, Computing, and Engineering</a:t>
            </a:r>
            <a:endParaRPr dirty="0"/>
          </a:p>
        </p:txBody>
      </p:sp>
      <p:sp>
        <p:nvSpPr>
          <p:cNvPr id="108" name="Google Shape;108;p2"/>
          <p:cNvSpPr txBox="1"/>
          <p:nvPr/>
        </p:nvSpPr>
        <p:spPr>
          <a:xfrm>
            <a:off x="530694" y="1902908"/>
            <a:ext cx="808261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sng" strike="noStrike" cap="none" dirty="0">
                <a:solidFill>
                  <a:schemeClr val="lt1"/>
                </a:solidFill>
                <a:latin typeface="Arial"/>
                <a:ea typeface="Arial"/>
                <a:cs typeface="Arial"/>
                <a:sym typeface="Arial"/>
              </a:rPr>
              <a:t>Phase 4 - HOME CREDIT DEFAULT RISK - GROUP 11</a:t>
            </a:r>
            <a:endParaRPr sz="2400" b="0" i="0" u="sng" strike="noStrike" cap="none" dirty="0">
              <a:solidFill>
                <a:schemeClr val="lt1"/>
              </a:solidFill>
              <a:latin typeface="Arial"/>
              <a:ea typeface="Arial"/>
              <a:cs typeface="Arial"/>
              <a:sym typeface="Arial"/>
            </a:endParaRPr>
          </a:p>
        </p:txBody>
      </p:sp>
      <p:sp>
        <p:nvSpPr>
          <p:cNvPr id="109" name="Google Shape;109;p2"/>
          <p:cNvSpPr txBox="1"/>
          <p:nvPr/>
        </p:nvSpPr>
        <p:spPr>
          <a:xfrm>
            <a:off x="391209" y="4221892"/>
            <a:ext cx="1393200" cy="6001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dirty="0">
                <a:solidFill>
                  <a:schemeClr val="lt1"/>
                </a:solidFill>
                <a:latin typeface="Arial"/>
                <a:ea typeface="Arial"/>
                <a:cs typeface="Arial"/>
                <a:sym typeface="Arial"/>
              </a:rPr>
              <a:t>Bindu Madhavi </a:t>
            </a:r>
            <a:r>
              <a:rPr lang="en-US" sz="1100" b="0" i="0" u="none" strike="noStrike" cap="none" dirty="0" err="1">
                <a:solidFill>
                  <a:schemeClr val="lt1"/>
                </a:solidFill>
                <a:latin typeface="Arial"/>
                <a:ea typeface="Arial"/>
                <a:cs typeface="Arial"/>
                <a:sym typeface="Arial"/>
              </a:rPr>
              <a:t>Dokala</a:t>
            </a:r>
            <a:endParaRPr lang="en-US" dirty="0"/>
          </a:p>
          <a:p>
            <a:pPr marL="0" marR="0" lvl="0" indent="0" algn="ctr" rtl="0">
              <a:spcBef>
                <a:spcPts val="0"/>
              </a:spcBef>
              <a:spcAft>
                <a:spcPts val="0"/>
              </a:spcAft>
              <a:buNone/>
            </a:pPr>
            <a:r>
              <a:rPr lang="en-US" sz="1100" b="0" i="0" u="none" strike="noStrike" cap="none" dirty="0">
                <a:solidFill>
                  <a:schemeClr val="lt1"/>
                </a:solidFill>
                <a:latin typeface="Arial"/>
                <a:ea typeface="Arial"/>
                <a:cs typeface="Arial"/>
                <a:sym typeface="Arial"/>
              </a:rPr>
              <a:t>(bdokala@iu.edu)</a:t>
            </a:r>
            <a:endParaRPr dirty="0"/>
          </a:p>
        </p:txBody>
      </p:sp>
      <p:sp>
        <p:nvSpPr>
          <p:cNvPr id="111" name="Google Shape;111;p2"/>
          <p:cNvSpPr txBox="1"/>
          <p:nvPr/>
        </p:nvSpPr>
        <p:spPr>
          <a:xfrm>
            <a:off x="4620764" y="4200580"/>
            <a:ext cx="19956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dirty="0">
                <a:solidFill>
                  <a:schemeClr val="lt1"/>
                </a:solidFill>
                <a:latin typeface="Arial"/>
                <a:ea typeface="Arial"/>
                <a:cs typeface="Arial"/>
                <a:sym typeface="Arial"/>
              </a:rPr>
              <a:t>Sai </a:t>
            </a:r>
            <a:r>
              <a:rPr lang="en-US" sz="1200" b="0" i="0" u="none" strike="noStrike" cap="none" dirty="0" err="1">
                <a:solidFill>
                  <a:schemeClr val="lt1"/>
                </a:solidFill>
                <a:latin typeface="Arial"/>
                <a:ea typeface="Arial"/>
                <a:cs typeface="Arial"/>
                <a:sym typeface="Arial"/>
              </a:rPr>
              <a:t>Sathwik</a:t>
            </a:r>
            <a:r>
              <a:rPr lang="en-US" sz="1200" b="0" i="0" u="none" strike="noStrike" cap="none" dirty="0">
                <a:solidFill>
                  <a:schemeClr val="lt1"/>
                </a:solidFill>
                <a:latin typeface="Arial"/>
                <a:ea typeface="Arial"/>
                <a:cs typeface="Arial"/>
                <a:sym typeface="Arial"/>
              </a:rPr>
              <a:t> Reddy </a:t>
            </a:r>
            <a:r>
              <a:rPr lang="en-US" sz="1200" b="0" i="0" u="none" strike="noStrike" cap="none" dirty="0" err="1">
                <a:solidFill>
                  <a:schemeClr val="lt1"/>
                </a:solidFill>
                <a:latin typeface="Arial"/>
                <a:ea typeface="Arial"/>
                <a:cs typeface="Arial"/>
                <a:sym typeface="Arial"/>
              </a:rPr>
              <a:t>Varikoti</a:t>
            </a:r>
            <a:r>
              <a:rPr lang="en-US" sz="1200" b="0" i="0" u="none" strike="noStrike" cap="none" dirty="0">
                <a:solidFill>
                  <a:schemeClr val="lt1"/>
                </a:solidFill>
                <a:latin typeface="Arial"/>
                <a:ea typeface="Arial"/>
                <a:cs typeface="Arial"/>
                <a:sym typeface="Arial"/>
              </a:rPr>
              <a:t> </a:t>
            </a:r>
          </a:p>
          <a:p>
            <a:pPr marL="0" marR="0" lvl="0" indent="0" algn="ctr" rtl="0">
              <a:spcBef>
                <a:spcPts val="0"/>
              </a:spcBef>
              <a:spcAft>
                <a:spcPts val="0"/>
              </a:spcAft>
              <a:buNone/>
            </a:pPr>
            <a:r>
              <a:rPr lang="en-US" sz="1200" b="0" i="0" u="none" strike="noStrike" cap="none" dirty="0">
                <a:solidFill>
                  <a:schemeClr val="lt1"/>
                </a:solidFill>
                <a:latin typeface="Arial"/>
                <a:ea typeface="Arial"/>
                <a:cs typeface="Arial"/>
                <a:sym typeface="Arial"/>
              </a:rPr>
              <a:t>(svarikot@iu.edu)</a:t>
            </a:r>
            <a:endParaRPr dirty="0"/>
          </a:p>
        </p:txBody>
      </p:sp>
      <p:sp>
        <p:nvSpPr>
          <p:cNvPr id="112" name="Google Shape;112;p2"/>
          <p:cNvSpPr txBox="1"/>
          <p:nvPr/>
        </p:nvSpPr>
        <p:spPr>
          <a:xfrm>
            <a:off x="7121399" y="4211635"/>
            <a:ext cx="14919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l-PL" sz="1200" b="0" i="0" u="none" strike="noStrike" cap="none" dirty="0">
                <a:solidFill>
                  <a:schemeClr val="lt1"/>
                </a:solidFill>
                <a:latin typeface="Arial"/>
                <a:ea typeface="Arial"/>
                <a:cs typeface="Arial"/>
                <a:sym typeface="Arial"/>
              </a:rPr>
              <a:t>Pranay Chowdary Namburi</a:t>
            </a:r>
          </a:p>
          <a:p>
            <a:pPr marL="0" marR="0" lvl="0" indent="0" algn="ctr" rtl="0">
              <a:spcBef>
                <a:spcPts val="0"/>
              </a:spcBef>
              <a:spcAft>
                <a:spcPts val="0"/>
              </a:spcAft>
              <a:buNone/>
            </a:pPr>
            <a:r>
              <a:rPr lang="pl-PL" sz="1200" b="0" i="0" u="none" strike="noStrike" cap="none" dirty="0">
                <a:solidFill>
                  <a:schemeClr val="lt1"/>
                </a:solidFill>
                <a:latin typeface="Arial"/>
                <a:ea typeface="Arial"/>
                <a:cs typeface="Arial"/>
                <a:sym typeface="Arial"/>
              </a:rPr>
              <a:t>(pnambur@iu.edu)</a:t>
            </a:r>
            <a:endParaRPr dirty="0"/>
          </a:p>
        </p:txBody>
      </p:sp>
      <p:pic>
        <p:nvPicPr>
          <p:cNvPr id="3" name="Picture 2">
            <a:extLst>
              <a:ext uri="{FF2B5EF4-FFF2-40B4-BE49-F238E27FC236}">
                <a16:creationId xmlns:a16="http://schemas.microsoft.com/office/drawing/2014/main" id="{45884017-AF09-4FAC-80E0-45DBB426425C}"/>
              </a:ext>
            </a:extLst>
          </p:cNvPr>
          <p:cNvPicPr>
            <a:picLocks noChangeAspect="1"/>
          </p:cNvPicPr>
          <p:nvPr/>
        </p:nvPicPr>
        <p:blipFill>
          <a:blip r:embed="rId3"/>
          <a:stretch>
            <a:fillRect/>
          </a:stretch>
        </p:blipFill>
        <p:spPr>
          <a:xfrm>
            <a:off x="7121398" y="2632625"/>
            <a:ext cx="1491899" cy="1589265"/>
          </a:xfrm>
          <a:prstGeom prst="rect">
            <a:avLst/>
          </a:prstGeom>
        </p:spPr>
      </p:pic>
      <p:pic>
        <p:nvPicPr>
          <p:cNvPr id="5" name="Picture 4">
            <a:extLst>
              <a:ext uri="{FF2B5EF4-FFF2-40B4-BE49-F238E27FC236}">
                <a16:creationId xmlns:a16="http://schemas.microsoft.com/office/drawing/2014/main" id="{E93A6B8F-C223-93F1-78AC-6D959DF37390}"/>
              </a:ext>
            </a:extLst>
          </p:cNvPr>
          <p:cNvPicPr>
            <a:picLocks noChangeAspect="1"/>
          </p:cNvPicPr>
          <p:nvPr/>
        </p:nvPicPr>
        <p:blipFill>
          <a:blip r:embed="rId4"/>
          <a:stretch>
            <a:fillRect/>
          </a:stretch>
        </p:blipFill>
        <p:spPr>
          <a:xfrm>
            <a:off x="467474" y="2632626"/>
            <a:ext cx="1316935" cy="1589266"/>
          </a:xfrm>
          <a:prstGeom prst="rect">
            <a:avLst/>
          </a:prstGeom>
        </p:spPr>
      </p:pic>
      <p:pic>
        <p:nvPicPr>
          <p:cNvPr id="7" name="Picture 6">
            <a:extLst>
              <a:ext uri="{FF2B5EF4-FFF2-40B4-BE49-F238E27FC236}">
                <a16:creationId xmlns:a16="http://schemas.microsoft.com/office/drawing/2014/main" id="{3D88D07F-C69C-6174-4336-7BCD28A03F68}"/>
              </a:ext>
            </a:extLst>
          </p:cNvPr>
          <p:cNvPicPr>
            <a:picLocks noChangeAspect="1"/>
          </p:cNvPicPr>
          <p:nvPr/>
        </p:nvPicPr>
        <p:blipFill>
          <a:blip r:embed="rId5"/>
          <a:stretch>
            <a:fillRect/>
          </a:stretch>
        </p:blipFill>
        <p:spPr>
          <a:xfrm>
            <a:off x="2581438" y="2643791"/>
            <a:ext cx="1478497" cy="1578101"/>
          </a:xfrm>
          <a:prstGeom prst="rect">
            <a:avLst/>
          </a:prstGeom>
        </p:spPr>
      </p:pic>
      <p:sp>
        <p:nvSpPr>
          <p:cNvPr id="9" name="TextBox 8">
            <a:extLst>
              <a:ext uri="{FF2B5EF4-FFF2-40B4-BE49-F238E27FC236}">
                <a16:creationId xmlns:a16="http://schemas.microsoft.com/office/drawing/2014/main" id="{6F0A7C7D-A48E-ED36-79E8-6F452C9587FA}"/>
              </a:ext>
            </a:extLst>
          </p:cNvPr>
          <p:cNvSpPr txBox="1"/>
          <p:nvPr/>
        </p:nvSpPr>
        <p:spPr>
          <a:xfrm>
            <a:off x="2638960" y="4291121"/>
            <a:ext cx="1308371" cy="461665"/>
          </a:xfrm>
          <a:prstGeom prst="rect">
            <a:avLst/>
          </a:prstGeom>
          <a:noFill/>
        </p:spPr>
        <p:txBody>
          <a:bodyPr wrap="none" rtlCol="0">
            <a:spAutoFit/>
          </a:bodyPr>
          <a:lstStyle/>
          <a:p>
            <a:r>
              <a:rPr lang="en-US" sz="1200" dirty="0">
                <a:solidFill>
                  <a:schemeClr val="lt1"/>
                </a:solidFill>
              </a:rPr>
              <a:t>Jagadeesh </a:t>
            </a:r>
            <a:r>
              <a:rPr lang="en-US" sz="1200" dirty="0" err="1">
                <a:solidFill>
                  <a:schemeClr val="lt1"/>
                </a:solidFill>
              </a:rPr>
              <a:t>Kovi</a:t>
            </a:r>
            <a:endParaRPr lang="en-US" sz="1200" dirty="0">
              <a:solidFill>
                <a:schemeClr val="lt1"/>
              </a:solidFill>
            </a:endParaRPr>
          </a:p>
          <a:p>
            <a:r>
              <a:rPr lang="en-US" sz="1200" dirty="0">
                <a:solidFill>
                  <a:schemeClr val="lt1"/>
                </a:solidFill>
              </a:rPr>
              <a:t>(jagakovi.iu.edu)</a:t>
            </a:r>
            <a:endParaRPr lang="en-US" sz="1200" dirty="0"/>
          </a:p>
        </p:txBody>
      </p:sp>
      <p:pic>
        <p:nvPicPr>
          <p:cNvPr id="11" name="Picture 10">
            <a:extLst>
              <a:ext uri="{FF2B5EF4-FFF2-40B4-BE49-F238E27FC236}">
                <a16:creationId xmlns:a16="http://schemas.microsoft.com/office/drawing/2014/main" id="{4D4152A1-20D3-1824-EA6B-A5B420CF708A}"/>
              </a:ext>
            </a:extLst>
          </p:cNvPr>
          <p:cNvPicPr>
            <a:picLocks noChangeAspect="1"/>
          </p:cNvPicPr>
          <p:nvPr/>
        </p:nvPicPr>
        <p:blipFill>
          <a:blip r:embed="rId6"/>
          <a:stretch>
            <a:fillRect/>
          </a:stretch>
        </p:blipFill>
        <p:spPr>
          <a:xfrm>
            <a:off x="4955720" y="2632626"/>
            <a:ext cx="1325688" cy="15892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66750"/>
            <a:ext cx="5971540" cy="320601"/>
          </a:xfrm>
          <a:prstGeom prst="rect">
            <a:avLst/>
          </a:prstGeom>
        </p:spPr>
        <p:txBody>
          <a:bodyPr vert="horz" wrap="square" lIns="0" tIns="12700" rIns="0" bIns="0" rtlCol="0">
            <a:spAutoFit/>
          </a:bodyPr>
          <a:lstStyle/>
          <a:p>
            <a:pPr marL="1270">
              <a:lnSpc>
                <a:spcPct val="100000"/>
              </a:lnSpc>
              <a:spcBef>
                <a:spcPts val="100"/>
              </a:spcBef>
            </a:pPr>
            <a:r>
              <a:rPr lang="en-US" sz="2000" spc="-10" dirty="0"/>
              <a:t>Discussion and Results</a:t>
            </a:r>
            <a:endParaRPr sz="2000" spc="-10" dirty="0"/>
          </a:p>
        </p:txBody>
      </p:sp>
      <p:sp>
        <p:nvSpPr>
          <p:cNvPr id="5" name="object 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INDIANA</a:t>
            </a:r>
            <a:r>
              <a:rPr spc="-45" dirty="0"/>
              <a:t> </a:t>
            </a:r>
            <a:r>
              <a:rPr dirty="0"/>
              <a:t>UNIVERSITY</a:t>
            </a:r>
            <a:r>
              <a:rPr spc="-40" dirty="0"/>
              <a:t> </a:t>
            </a:r>
            <a:r>
              <a:rPr spc="-10" dirty="0"/>
              <a:t>BLOOMINGTON</a:t>
            </a:r>
          </a:p>
        </p:txBody>
      </p:sp>
      <p:pic>
        <p:nvPicPr>
          <p:cNvPr id="8" name="Picture 7" descr="A table with numbers and letters&#10;&#10;Description automatically generated">
            <a:extLst>
              <a:ext uri="{FF2B5EF4-FFF2-40B4-BE49-F238E27FC236}">
                <a16:creationId xmlns:a16="http://schemas.microsoft.com/office/drawing/2014/main" id="{A53324D4-8CF0-D6F7-9A73-A154E856B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6547"/>
            <a:ext cx="8458200" cy="2090406"/>
          </a:xfrm>
          <a:prstGeom prst="rect">
            <a:avLst/>
          </a:prstGeom>
        </p:spPr>
      </p:pic>
    </p:spTree>
    <p:extLst>
      <p:ext uri="{BB962C8B-B14F-4D97-AF65-F5344CB8AC3E}">
        <p14:creationId xmlns:p14="http://schemas.microsoft.com/office/powerpoint/2010/main" val="389594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98301"/>
            <a:ext cx="5971540" cy="320601"/>
          </a:xfrm>
          <a:prstGeom prst="rect">
            <a:avLst/>
          </a:prstGeom>
        </p:spPr>
        <p:txBody>
          <a:bodyPr vert="horz" wrap="square" lIns="0" tIns="12700" rIns="0" bIns="0" rtlCol="0">
            <a:spAutoFit/>
          </a:bodyPr>
          <a:lstStyle/>
          <a:p>
            <a:pPr marL="1270">
              <a:lnSpc>
                <a:spcPct val="100000"/>
              </a:lnSpc>
              <a:spcBef>
                <a:spcPts val="100"/>
              </a:spcBef>
            </a:pPr>
            <a:r>
              <a:rPr sz="2000" spc="-10" dirty="0"/>
              <a:t>Conclusion</a:t>
            </a:r>
          </a:p>
        </p:txBody>
      </p:sp>
      <p:sp>
        <p:nvSpPr>
          <p:cNvPr id="5" name="object 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4" name="object 4"/>
          <p:cNvSpPr txBox="1"/>
          <p:nvPr/>
        </p:nvSpPr>
        <p:spPr>
          <a:xfrm>
            <a:off x="533400" y="1072453"/>
            <a:ext cx="4736451" cy="3152145"/>
          </a:xfrm>
          <a:prstGeom prst="rect">
            <a:avLst/>
          </a:prstGeom>
        </p:spPr>
        <p:txBody>
          <a:bodyPr vert="horz" wrap="square" lIns="0" tIns="12700" rIns="0" bIns="0" rtlCol="0">
            <a:spAutoFit/>
          </a:bodyPr>
          <a:lstStyle/>
          <a:p>
            <a:pPr marL="12700" marR="5080" algn="just">
              <a:lnSpc>
                <a:spcPct val="100000"/>
              </a:lnSpc>
              <a:spcBef>
                <a:spcPts val="100"/>
              </a:spcBef>
            </a:pPr>
            <a:r>
              <a:rPr lang="en-US" sz="1200" dirty="0">
                <a:latin typeface="Arial"/>
                <a:cs typeface="Arial"/>
              </a:rPr>
              <a:t>Ultimately, the goal of this project was to use previous data to forecast the probability that Home Credit clients would default. With customized features, we inferred that default risk might be reliably predicted by machine learning algorithms</a:t>
            </a:r>
            <a:r>
              <a:rPr sz="1200" dirty="0">
                <a:latin typeface="Arial"/>
                <a:cs typeface="Arial"/>
              </a:rPr>
              <a:t>.</a:t>
            </a:r>
            <a:r>
              <a:rPr sz="1200" spc="85" dirty="0">
                <a:latin typeface="Arial"/>
                <a:cs typeface="Arial"/>
              </a:rPr>
              <a:t> </a:t>
            </a:r>
            <a:r>
              <a:rPr sz="1200" dirty="0">
                <a:latin typeface="Arial"/>
                <a:cs typeface="Arial"/>
              </a:rPr>
              <a:t>In</a:t>
            </a:r>
            <a:r>
              <a:rPr sz="1200" spc="75" dirty="0">
                <a:latin typeface="Arial"/>
                <a:cs typeface="Arial"/>
              </a:rPr>
              <a:t> </a:t>
            </a:r>
            <a:r>
              <a:rPr sz="1200" dirty="0">
                <a:latin typeface="Arial"/>
                <a:cs typeface="Arial"/>
              </a:rPr>
              <a:t>Phase</a:t>
            </a:r>
            <a:r>
              <a:rPr sz="1200" spc="90" dirty="0">
                <a:latin typeface="Arial"/>
                <a:cs typeface="Arial"/>
              </a:rPr>
              <a:t> </a:t>
            </a:r>
            <a:r>
              <a:rPr sz="1200" dirty="0">
                <a:latin typeface="Arial"/>
                <a:cs typeface="Arial"/>
              </a:rPr>
              <a:t>4,</a:t>
            </a:r>
            <a:r>
              <a:rPr sz="1200" spc="80" dirty="0">
                <a:latin typeface="Arial"/>
                <a:cs typeface="Arial"/>
              </a:rPr>
              <a:t> </a:t>
            </a:r>
            <a:r>
              <a:rPr sz="1200" dirty="0">
                <a:latin typeface="Arial"/>
                <a:cs typeface="Arial"/>
              </a:rPr>
              <a:t>we</a:t>
            </a:r>
            <a:r>
              <a:rPr sz="1200" spc="85" dirty="0">
                <a:latin typeface="Arial"/>
                <a:cs typeface="Arial"/>
              </a:rPr>
              <a:t> </a:t>
            </a:r>
            <a:r>
              <a:rPr lang="en-US" sz="1200" dirty="0">
                <a:latin typeface="Arial"/>
                <a:cs typeface="Arial"/>
              </a:rPr>
              <a:t>experimented with</a:t>
            </a:r>
            <a:r>
              <a:rPr sz="1200" spc="80" dirty="0">
                <a:latin typeface="Arial"/>
                <a:cs typeface="Arial"/>
              </a:rPr>
              <a:t> </a:t>
            </a:r>
            <a:r>
              <a:rPr sz="1200" dirty="0">
                <a:latin typeface="Arial"/>
                <a:cs typeface="Arial"/>
              </a:rPr>
              <a:t>Multi-Layer</a:t>
            </a:r>
            <a:r>
              <a:rPr sz="1200" spc="95" dirty="0">
                <a:latin typeface="Arial"/>
                <a:cs typeface="Arial"/>
              </a:rPr>
              <a:t> </a:t>
            </a:r>
            <a:r>
              <a:rPr sz="1200" dirty="0">
                <a:latin typeface="Arial"/>
                <a:cs typeface="Arial"/>
              </a:rPr>
              <a:t>Perceptron</a:t>
            </a:r>
            <a:r>
              <a:rPr sz="1200" spc="90" dirty="0">
                <a:latin typeface="Arial"/>
                <a:cs typeface="Arial"/>
              </a:rPr>
              <a:t> </a:t>
            </a:r>
            <a:r>
              <a:rPr sz="1200" dirty="0">
                <a:latin typeface="Arial"/>
                <a:cs typeface="Arial"/>
              </a:rPr>
              <a:t>(MLP)</a:t>
            </a:r>
            <a:r>
              <a:rPr sz="1200" spc="80" dirty="0">
                <a:latin typeface="Arial"/>
                <a:cs typeface="Arial"/>
              </a:rPr>
              <a:t> </a:t>
            </a:r>
            <a:r>
              <a:rPr sz="1200" spc="-10" dirty="0">
                <a:latin typeface="Arial"/>
                <a:cs typeface="Arial"/>
              </a:rPr>
              <a:t>models </a:t>
            </a:r>
            <a:r>
              <a:rPr sz="1200" dirty="0">
                <a:latin typeface="Arial"/>
                <a:cs typeface="Arial"/>
              </a:rPr>
              <a:t>and</a:t>
            </a:r>
            <a:r>
              <a:rPr sz="1200" spc="170" dirty="0">
                <a:latin typeface="Arial"/>
                <a:cs typeface="Arial"/>
              </a:rPr>
              <a:t> </a:t>
            </a:r>
            <a:r>
              <a:rPr sz="1200" dirty="0">
                <a:latin typeface="Arial"/>
                <a:cs typeface="Arial"/>
              </a:rPr>
              <a:t>found</a:t>
            </a:r>
            <a:r>
              <a:rPr sz="1200" spc="175" dirty="0">
                <a:latin typeface="Arial"/>
                <a:cs typeface="Arial"/>
              </a:rPr>
              <a:t> </a:t>
            </a:r>
            <a:r>
              <a:rPr sz="1200" dirty="0">
                <a:latin typeface="Arial"/>
                <a:cs typeface="Arial"/>
              </a:rPr>
              <a:t>that</a:t>
            </a:r>
            <a:r>
              <a:rPr sz="1200" spc="165" dirty="0">
                <a:latin typeface="Arial"/>
                <a:cs typeface="Arial"/>
              </a:rPr>
              <a:t> </a:t>
            </a:r>
            <a:r>
              <a:rPr lang="en-US" sz="1200" dirty="0">
                <a:latin typeface="Arial"/>
                <a:cs typeface="Arial"/>
              </a:rPr>
              <a:t>Enhanced MLP </a:t>
            </a:r>
            <a:r>
              <a:rPr sz="1200" dirty="0">
                <a:latin typeface="Arial"/>
                <a:cs typeface="Arial"/>
              </a:rPr>
              <a:t>and</a:t>
            </a:r>
            <a:r>
              <a:rPr lang="en-US" sz="1200" dirty="0">
                <a:latin typeface="Arial"/>
                <a:cs typeface="Arial"/>
              </a:rPr>
              <a:t> </a:t>
            </a:r>
            <a:r>
              <a:rPr lang="en-US" sz="1200" dirty="0" err="1">
                <a:latin typeface="Arial"/>
                <a:cs typeface="Arial"/>
              </a:rPr>
              <a:t>Deepwide</a:t>
            </a:r>
            <a:r>
              <a:rPr sz="1200" spc="175" dirty="0">
                <a:latin typeface="Arial"/>
                <a:cs typeface="Arial"/>
              </a:rPr>
              <a:t> </a:t>
            </a:r>
            <a:r>
              <a:rPr lang="en-US" sz="1200" spc="175" dirty="0">
                <a:latin typeface="Arial"/>
                <a:cs typeface="Arial"/>
              </a:rPr>
              <a:t>MLP </a:t>
            </a:r>
            <a:r>
              <a:rPr sz="1200" dirty="0">
                <a:latin typeface="Arial"/>
                <a:cs typeface="Arial"/>
              </a:rPr>
              <a:t>showed</a:t>
            </a:r>
            <a:r>
              <a:rPr sz="1200" spc="180" dirty="0">
                <a:latin typeface="Arial"/>
                <a:cs typeface="Arial"/>
              </a:rPr>
              <a:t> </a:t>
            </a:r>
            <a:r>
              <a:rPr sz="1200" dirty="0">
                <a:latin typeface="Arial"/>
                <a:cs typeface="Arial"/>
              </a:rPr>
              <a:t>strong</a:t>
            </a:r>
            <a:r>
              <a:rPr sz="1200" spc="170" dirty="0">
                <a:latin typeface="Arial"/>
                <a:cs typeface="Arial"/>
              </a:rPr>
              <a:t> </a:t>
            </a:r>
            <a:r>
              <a:rPr sz="1200" dirty="0">
                <a:latin typeface="Arial"/>
                <a:cs typeface="Arial"/>
              </a:rPr>
              <a:t>performance,</a:t>
            </a:r>
            <a:r>
              <a:rPr sz="1200" spc="185" dirty="0">
                <a:latin typeface="Arial"/>
                <a:cs typeface="Arial"/>
              </a:rPr>
              <a:t> </a:t>
            </a:r>
            <a:r>
              <a:rPr sz="1200" dirty="0">
                <a:latin typeface="Arial"/>
                <a:cs typeface="Arial"/>
              </a:rPr>
              <a:t>with</a:t>
            </a:r>
            <a:r>
              <a:rPr sz="1200" spc="170" dirty="0">
                <a:latin typeface="Arial"/>
                <a:cs typeface="Arial"/>
              </a:rPr>
              <a:t> </a:t>
            </a:r>
            <a:r>
              <a:rPr sz="1200" dirty="0">
                <a:latin typeface="Arial"/>
                <a:cs typeface="Arial"/>
              </a:rPr>
              <a:t>test</a:t>
            </a:r>
            <a:r>
              <a:rPr sz="1200" spc="160" dirty="0">
                <a:latin typeface="Arial"/>
                <a:cs typeface="Arial"/>
              </a:rPr>
              <a:t> </a:t>
            </a:r>
            <a:r>
              <a:rPr sz="1200" dirty="0">
                <a:latin typeface="Arial"/>
                <a:cs typeface="Arial"/>
              </a:rPr>
              <a:t>accuracies</a:t>
            </a:r>
            <a:r>
              <a:rPr sz="1200" spc="180" dirty="0">
                <a:latin typeface="Arial"/>
                <a:cs typeface="Arial"/>
              </a:rPr>
              <a:t> </a:t>
            </a:r>
            <a:r>
              <a:rPr sz="1200" spc="-25" dirty="0">
                <a:latin typeface="Arial"/>
                <a:cs typeface="Arial"/>
              </a:rPr>
              <a:t>of </a:t>
            </a:r>
            <a:r>
              <a:rPr lang="en-US" sz="1200" dirty="0">
                <a:latin typeface="Arial"/>
                <a:cs typeface="Arial"/>
              </a:rPr>
              <a:t>about 0.68 </a:t>
            </a:r>
            <a:r>
              <a:rPr sz="1200" dirty="0">
                <a:latin typeface="Arial"/>
                <a:cs typeface="Arial"/>
              </a:rPr>
              <a:t>and</a:t>
            </a:r>
            <a:r>
              <a:rPr sz="1200" spc="-20" dirty="0">
                <a:latin typeface="Arial"/>
                <a:cs typeface="Arial"/>
              </a:rPr>
              <a:t> </a:t>
            </a:r>
            <a:r>
              <a:rPr sz="1200" dirty="0">
                <a:latin typeface="Arial"/>
                <a:cs typeface="Arial"/>
              </a:rPr>
              <a:t>test</a:t>
            </a:r>
            <a:r>
              <a:rPr sz="1200" spc="-20" dirty="0">
                <a:latin typeface="Arial"/>
                <a:cs typeface="Arial"/>
              </a:rPr>
              <a:t> </a:t>
            </a:r>
            <a:r>
              <a:rPr sz="1200" dirty="0">
                <a:latin typeface="Arial"/>
                <a:cs typeface="Arial"/>
              </a:rPr>
              <a:t>F1</a:t>
            </a:r>
            <a:r>
              <a:rPr sz="1200" spc="-20" dirty="0">
                <a:latin typeface="Arial"/>
                <a:cs typeface="Arial"/>
              </a:rPr>
              <a:t> </a:t>
            </a:r>
            <a:r>
              <a:rPr sz="1200" dirty="0">
                <a:latin typeface="Arial"/>
                <a:cs typeface="Arial"/>
              </a:rPr>
              <a:t>scores</a:t>
            </a:r>
            <a:r>
              <a:rPr sz="1200" spc="-15" dirty="0">
                <a:latin typeface="Arial"/>
                <a:cs typeface="Arial"/>
              </a:rPr>
              <a:t> </a:t>
            </a:r>
            <a:r>
              <a:rPr sz="1200" dirty="0">
                <a:latin typeface="Arial"/>
                <a:cs typeface="Arial"/>
              </a:rPr>
              <a:t>of</a:t>
            </a:r>
            <a:r>
              <a:rPr sz="1200" spc="-20" dirty="0">
                <a:latin typeface="Arial"/>
                <a:cs typeface="Arial"/>
              </a:rPr>
              <a:t> </a:t>
            </a:r>
            <a:r>
              <a:rPr sz="1200" dirty="0">
                <a:latin typeface="Arial"/>
                <a:cs typeface="Arial"/>
              </a:rPr>
              <a:t>0.6</a:t>
            </a:r>
            <a:r>
              <a:rPr lang="en-US" sz="1200" dirty="0">
                <a:latin typeface="Arial"/>
                <a:cs typeface="Arial"/>
              </a:rPr>
              <a:t>8</a:t>
            </a:r>
            <a:r>
              <a:rPr sz="1200" spc="-10" dirty="0">
                <a:latin typeface="Arial"/>
                <a:cs typeface="Arial"/>
              </a:rPr>
              <a:t>.</a:t>
            </a:r>
            <a:endParaRPr sz="1200" dirty="0">
              <a:latin typeface="Arial"/>
              <a:cs typeface="Arial"/>
            </a:endParaRPr>
          </a:p>
          <a:p>
            <a:pPr>
              <a:lnSpc>
                <a:spcPct val="100000"/>
              </a:lnSpc>
              <a:spcBef>
                <a:spcPts val="15"/>
              </a:spcBef>
            </a:pPr>
            <a:endParaRPr sz="1200" dirty="0">
              <a:latin typeface="Arial"/>
              <a:cs typeface="Arial"/>
            </a:endParaRPr>
          </a:p>
          <a:p>
            <a:pPr marL="12700" marR="5080" algn="just">
              <a:lnSpc>
                <a:spcPct val="100000"/>
              </a:lnSpc>
            </a:pPr>
            <a:r>
              <a:rPr lang="en-US" sz="1200" dirty="0">
                <a:latin typeface="Arial"/>
                <a:cs typeface="Arial"/>
              </a:rPr>
              <a:t>Our project highlights how crucial feature engineering and hyperparameter tuning are to maximizing model performance.  Further enhancements may involve experimenting with model architectures, regularization techniques, and hyperparameters. Additionally, feature selection may be improved; dataset sizes may be expanded. Experimenting with hyperparameter and advanced ensemble approaches may be employed to enhance lending judgments.</a:t>
            </a:r>
            <a:endParaRPr sz="1200" dirty="0">
              <a:latin typeface="Arial"/>
              <a:cs typeface="Arial"/>
            </a:endParaRPr>
          </a:p>
        </p:txBody>
      </p:sp>
      <p:pic>
        <p:nvPicPr>
          <p:cNvPr id="6" name="Picture 5" descr="A screenshot of a computer screen&#10;&#10;Description automatically generated">
            <a:extLst>
              <a:ext uri="{FF2B5EF4-FFF2-40B4-BE49-F238E27FC236}">
                <a16:creationId xmlns:a16="http://schemas.microsoft.com/office/drawing/2014/main" id="{3BE6275E-E9D2-F520-655B-4CC8155F92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123950"/>
            <a:ext cx="3556460" cy="27443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552" y="856778"/>
            <a:ext cx="5971540" cy="320601"/>
          </a:xfrm>
          <a:prstGeom prst="rect">
            <a:avLst/>
          </a:prstGeom>
        </p:spPr>
        <p:txBody>
          <a:bodyPr vert="horz" wrap="square" lIns="0" tIns="12700" rIns="0" bIns="0" rtlCol="0">
            <a:spAutoFit/>
          </a:bodyPr>
          <a:lstStyle/>
          <a:p>
            <a:pPr marL="1270">
              <a:lnSpc>
                <a:spcPct val="100000"/>
              </a:lnSpc>
              <a:spcBef>
                <a:spcPts val="100"/>
              </a:spcBef>
            </a:pPr>
            <a:r>
              <a:rPr lang="en-US" sz="2000" spc="-10" dirty="0"/>
              <a:t>Challenges</a:t>
            </a:r>
            <a:endParaRPr sz="2000" spc="-10" dirty="0"/>
          </a:p>
        </p:txBody>
      </p:sp>
      <p:sp>
        <p:nvSpPr>
          <p:cNvPr id="5" name="object 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4" name="object 4"/>
          <p:cNvSpPr txBox="1"/>
          <p:nvPr/>
        </p:nvSpPr>
        <p:spPr>
          <a:xfrm>
            <a:off x="597549" y="1533804"/>
            <a:ext cx="7806055" cy="2228815"/>
          </a:xfrm>
          <a:prstGeom prst="rect">
            <a:avLst/>
          </a:prstGeom>
        </p:spPr>
        <p:txBody>
          <a:bodyPr vert="horz" wrap="square" lIns="0" tIns="12700" rIns="0" bIns="0" rtlCol="0">
            <a:spAutoFit/>
          </a:bodyPr>
          <a:lstStyle/>
          <a:p>
            <a:pPr>
              <a:lnSpc>
                <a:spcPct val="100000"/>
              </a:lnSpc>
              <a:spcBef>
                <a:spcPts val="10"/>
              </a:spcBef>
              <a:buClr>
                <a:srgbClr val="FFFFFF"/>
              </a:buClr>
              <a:buFont typeface="Arial"/>
              <a:buChar char="•"/>
            </a:pPr>
            <a:endParaRPr lang="en-US" sz="1200" dirty="0">
              <a:solidFill>
                <a:schemeClr val="tx1"/>
              </a:solidFill>
              <a:latin typeface="Arial"/>
              <a:cs typeface="Arial"/>
            </a:endParaRPr>
          </a:p>
          <a:p>
            <a:pPr marL="297815" indent="-285115">
              <a:lnSpc>
                <a:spcPct val="100000"/>
              </a:lnSpc>
              <a:buSzPct val="103571"/>
              <a:buChar char="•"/>
              <a:tabLst>
                <a:tab pos="297815" algn="l"/>
              </a:tabLst>
            </a:pPr>
            <a:r>
              <a:rPr lang="en-US" sz="1200" dirty="0">
                <a:solidFill>
                  <a:schemeClr val="tx1"/>
                </a:solidFill>
                <a:latin typeface="Arial"/>
                <a:cs typeface="Arial"/>
              </a:rPr>
              <a:t>Hyperparameter optimization in Neural Networks was challenging due to the complex, high-dimensional parameter space, hindering efficient exploration for optimal configurations.</a:t>
            </a:r>
          </a:p>
          <a:p>
            <a:pPr marL="297815" indent="-285115">
              <a:lnSpc>
                <a:spcPct val="100000"/>
              </a:lnSpc>
              <a:buSzPct val="103571"/>
              <a:buChar char="•"/>
              <a:tabLst>
                <a:tab pos="297815" algn="l"/>
              </a:tabLst>
            </a:pPr>
            <a:endParaRPr lang="en-US" sz="1200" dirty="0">
              <a:solidFill>
                <a:schemeClr val="tx1"/>
              </a:solidFill>
              <a:latin typeface="Arial"/>
              <a:cs typeface="Arial"/>
            </a:endParaRPr>
          </a:p>
          <a:p>
            <a:pPr marL="297815" marR="163195" indent="-285750">
              <a:lnSpc>
                <a:spcPct val="100000"/>
              </a:lnSpc>
              <a:buSzPct val="103571"/>
              <a:buChar char="•"/>
              <a:tabLst>
                <a:tab pos="297815" algn="l"/>
              </a:tabLst>
            </a:pPr>
            <a:r>
              <a:rPr lang="en-US" sz="1200" dirty="0">
                <a:solidFill>
                  <a:schemeClr val="tx1"/>
                </a:solidFill>
                <a:latin typeface="Arial"/>
                <a:cs typeface="Arial"/>
              </a:rPr>
              <a:t>It was difficult to work in the Google </a:t>
            </a:r>
            <a:r>
              <a:rPr lang="en-US" sz="1200" dirty="0" err="1">
                <a:solidFill>
                  <a:schemeClr val="tx1"/>
                </a:solidFill>
                <a:latin typeface="Arial"/>
                <a:cs typeface="Arial"/>
              </a:rPr>
              <a:t>Colab</a:t>
            </a:r>
            <a:r>
              <a:rPr lang="en-US" sz="1200" dirty="0">
                <a:solidFill>
                  <a:schemeClr val="tx1"/>
                </a:solidFill>
                <a:latin typeface="Arial"/>
                <a:cs typeface="Arial"/>
              </a:rPr>
              <a:t> and Mac environments since the code needed to be changed to work on different hardware. </a:t>
            </a:r>
          </a:p>
          <a:p>
            <a:pPr marL="297815" marR="163195" indent="-285750">
              <a:lnSpc>
                <a:spcPct val="100000"/>
              </a:lnSpc>
              <a:buSzPct val="103571"/>
              <a:buChar char="•"/>
              <a:tabLst>
                <a:tab pos="297815" algn="l"/>
              </a:tabLst>
            </a:pPr>
            <a:endParaRPr lang="en-US" sz="1200" dirty="0">
              <a:solidFill>
                <a:schemeClr val="tx1"/>
              </a:solidFill>
              <a:latin typeface="Arial"/>
              <a:cs typeface="Arial"/>
            </a:endParaRPr>
          </a:p>
          <a:p>
            <a:pPr marL="297815" marR="163195" indent="-285750">
              <a:lnSpc>
                <a:spcPct val="100000"/>
              </a:lnSpc>
              <a:buSzPct val="103571"/>
              <a:buChar char="•"/>
              <a:tabLst>
                <a:tab pos="297815" algn="l"/>
              </a:tabLst>
            </a:pPr>
            <a:r>
              <a:rPr lang="en-US" sz="1200" dirty="0">
                <a:solidFill>
                  <a:schemeClr val="tx1"/>
                </a:solidFill>
                <a:latin typeface="Arial"/>
                <a:cs typeface="Arial"/>
              </a:rPr>
              <a:t>Tensors, with their higher dimensionality and specialized operations, presented integration challenges alongside normal variables in computational tasks.</a:t>
            </a:r>
          </a:p>
          <a:p>
            <a:pPr marL="297815" marR="163195" indent="-285750">
              <a:lnSpc>
                <a:spcPct val="100000"/>
              </a:lnSpc>
              <a:buSzPct val="103571"/>
              <a:buChar char="•"/>
              <a:tabLst>
                <a:tab pos="297815" algn="l"/>
              </a:tabLst>
            </a:pPr>
            <a:endParaRPr lang="en-US" sz="1200" dirty="0">
              <a:solidFill>
                <a:schemeClr val="tx1"/>
              </a:solidFill>
              <a:latin typeface="Arial"/>
              <a:cs typeface="Arial"/>
            </a:endParaRPr>
          </a:p>
          <a:p>
            <a:pPr marL="297815" marR="153670" indent="-285750">
              <a:lnSpc>
                <a:spcPct val="100000"/>
              </a:lnSpc>
              <a:buSzPct val="103571"/>
              <a:buChar char="•"/>
              <a:tabLst>
                <a:tab pos="297815" algn="l"/>
              </a:tabLst>
            </a:pPr>
            <a:r>
              <a:rPr lang="en-US" sz="1200" dirty="0">
                <a:solidFill>
                  <a:schemeClr val="tx1"/>
                </a:solidFill>
                <a:latin typeface="Arial"/>
                <a:cs typeface="Arial"/>
              </a:rPr>
              <a:t>Even with strong processors, working with deep learning requires a lot of GPU resources; otherwise, it consumes a lot of CPU time.</a:t>
            </a:r>
          </a:p>
        </p:txBody>
      </p:sp>
    </p:spTree>
    <p:extLst>
      <p:ext uri="{BB962C8B-B14F-4D97-AF65-F5344CB8AC3E}">
        <p14:creationId xmlns:p14="http://schemas.microsoft.com/office/powerpoint/2010/main" val="112223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5143500"/>
                </a:moveTo>
                <a:lnTo>
                  <a:pt x="0" y="5143500"/>
                </a:lnTo>
                <a:lnTo>
                  <a:pt x="0" y="0"/>
                </a:lnTo>
                <a:lnTo>
                  <a:pt x="9144000" y="0"/>
                </a:lnTo>
                <a:lnTo>
                  <a:pt x="9144000" y="5143500"/>
                </a:lnTo>
                <a:close/>
              </a:path>
            </a:pathLst>
          </a:custGeom>
          <a:solidFill>
            <a:srgbClr val="690304"/>
          </a:solidFill>
        </p:spPr>
        <p:txBody>
          <a:bodyPr wrap="square" lIns="0" tIns="0" rIns="0" bIns="0" rtlCol="0"/>
          <a:lstStyle/>
          <a:p>
            <a:endParaRPr/>
          </a:p>
        </p:txBody>
      </p:sp>
      <p:sp>
        <p:nvSpPr>
          <p:cNvPr id="3" name="object 3"/>
          <p:cNvSpPr/>
          <p:nvPr/>
        </p:nvSpPr>
        <p:spPr>
          <a:xfrm>
            <a:off x="0" y="680396"/>
            <a:ext cx="67310" cy="387350"/>
          </a:xfrm>
          <a:custGeom>
            <a:avLst/>
            <a:gdLst/>
            <a:ahLst/>
            <a:cxnLst/>
            <a:rect l="l" t="t" r="r" b="b"/>
            <a:pathLst>
              <a:path w="67310" h="387350">
                <a:moveTo>
                  <a:pt x="0" y="387197"/>
                </a:moveTo>
                <a:lnTo>
                  <a:pt x="0" y="0"/>
                </a:lnTo>
                <a:lnTo>
                  <a:pt x="66816" y="0"/>
                </a:lnTo>
                <a:lnTo>
                  <a:pt x="66816" y="387197"/>
                </a:lnTo>
                <a:lnTo>
                  <a:pt x="0" y="387197"/>
                </a:lnTo>
                <a:close/>
              </a:path>
            </a:pathLst>
          </a:custGeom>
          <a:solidFill>
            <a:srgbClr val="990000"/>
          </a:solidFill>
        </p:spPr>
        <p:txBody>
          <a:bodyPr wrap="square" lIns="0" tIns="0" rIns="0" bIns="0" rtlCol="0"/>
          <a:lstStyle/>
          <a:p>
            <a:endParaRPr/>
          </a:p>
        </p:txBody>
      </p:sp>
      <p:sp>
        <p:nvSpPr>
          <p:cNvPr id="4" name="object 4"/>
          <p:cNvSpPr/>
          <p:nvPr/>
        </p:nvSpPr>
        <p:spPr>
          <a:xfrm>
            <a:off x="631042" y="4235584"/>
            <a:ext cx="536575" cy="908050"/>
          </a:xfrm>
          <a:custGeom>
            <a:avLst/>
            <a:gdLst/>
            <a:ahLst/>
            <a:cxnLst/>
            <a:rect l="l" t="t" r="r" b="b"/>
            <a:pathLst>
              <a:path w="536575" h="908050">
                <a:moveTo>
                  <a:pt x="0" y="0"/>
                </a:moveTo>
                <a:lnTo>
                  <a:pt x="536129" y="0"/>
                </a:lnTo>
                <a:lnTo>
                  <a:pt x="536129" y="907915"/>
                </a:lnTo>
                <a:lnTo>
                  <a:pt x="0" y="907915"/>
                </a:lnTo>
                <a:lnTo>
                  <a:pt x="0" y="0"/>
                </a:lnTo>
                <a:close/>
              </a:path>
            </a:pathLst>
          </a:custGeom>
          <a:solidFill>
            <a:srgbClr val="99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240483" y="4147273"/>
            <a:ext cx="4622227" cy="457200"/>
          </a:xfrm>
          <a:prstGeom prst="rect">
            <a:avLst/>
          </a:prstGeom>
        </p:spPr>
      </p:pic>
      <p:pic>
        <p:nvPicPr>
          <p:cNvPr id="6" name="object 6"/>
          <p:cNvPicPr/>
          <p:nvPr/>
        </p:nvPicPr>
        <p:blipFill>
          <a:blip r:embed="rId3" cstate="print"/>
          <a:stretch>
            <a:fillRect/>
          </a:stretch>
        </p:blipFill>
        <p:spPr>
          <a:xfrm>
            <a:off x="723900" y="4330700"/>
            <a:ext cx="357524" cy="453782"/>
          </a:xfrm>
          <a:prstGeom prst="rect">
            <a:avLst/>
          </a:prstGeom>
        </p:spPr>
      </p:pic>
      <p:sp>
        <p:nvSpPr>
          <p:cNvPr id="7" name="object 7"/>
          <p:cNvSpPr txBox="1">
            <a:spLocks noGrp="1"/>
          </p:cNvSpPr>
          <p:nvPr>
            <p:ph type="title"/>
          </p:nvPr>
        </p:nvSpPr>
        <p:spPr>
          <a:xfrm>
            <a:off x="2872848" y="1814486"/>
            <a:ext cx="2564130" cy="635000"/>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FFFFFF"/>
                </a:solidFill>
              </a:rPr>
              <a:t>Thank</a:t>
            </a:r>
            <a:r>
              <a:rPr sz="4000" spc="-25" dirty="0">
                <a:solidFill>
                  <a:srgbClr val="FFFFFF"/>
                </a:solidFill>
              </a:rPr>
              <a:t>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552" y="856778"/>
            <a:ext cx="597154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Contents</a:t>
            </a:r>
            <a:endParaRPr sz="2000" spc="-10" dirty="0"/>
          </a:p>
        </p:txBody>
      </p:sp>
      <p:sp>
        <p:nvSpPr>
          <p:cNvPr id="5" name="object 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4" name="object 4"/>
          <p:cNvSpPr txBox="1"/>
          <p:nvPr/>
        </p:nvSpPr>
        <p:spPr>
          <a:xfrm>
            <a:off x="597549" y="1656791"/>
            <a:ext cx="3620770" cy="1687641"/>
          </a:xfrm>
          <a:prstGeom prst="rect">
            <a:avLst/>
          </a:prstGeom>
        </p:spPr>
        <p:txBody>
          <a:bodyPr vert="horz" wrap="square" lIns="0" tIns="12700" rIns="0" bIns="0" rtlCol="0">
            <a:spAutoFit/>
          </a:bodyPr>
          <a:lstStyle/>
          <a:p>
            <a:pPr marL="297815" indent="-285115">
              <a:lnSpc>
                <a:spcPct val="100000"/>
              </a:lnSpc>
              <a:spcBef>
                <a:spcPts val="100"/>
              </a:spcBef>
              <a:buClr>
                <a:srgbClr val="7F7F7F"/>
              </a:buClr>
              <a:buSzPct val="103125"/>
              <a:buChar char="•"/>
              <a:tabLst>
                <a:tab pos="297815" algn="l"/>
              </a:tabLst>
            </a:pPr>
            <a:r>
              <a:rPr lang="en-US" sz="1200" dirty="0">
                <a:latin typeface="Arial" panose="020B0604020202020204" pitchFamily="34" charset="0"/>
                <a:cs typeface="Arial" panose="020B0604020202020204" pitchFamily="34" charset="0"/>
              </a:rPr>
              <a:t>Project Description and Workflow</a:t>
            </a:r>
          </a:p>
          <a:p>
            <a:pPr marL="297815" indent="-285115">
              <a:lnSpc>
                <a:spcPct val="100000"/>
              </a:lnSpc>
              <a:spcBef>
                <a:spcPts val="100"/>
              </a:spcBef>
              <a:buClr>
                <a:srgbClr val="7F7F7F"/>
              </a:buClr>
              <a:buSzPct val="103125"/>
              <a:buChar char="•"/>
              <a:tabLst>
                <a:tab pos="297815" algn="l"/>
              </a:tabLst>
            </a:pPr>
            <a:r>
              <a:rPr lang="en-US" sz="1200" dirty="0">
                <a:latin typeface="Arial" panose="020B0604020202020204" pitchFamily="34" charset="0"/>
                <a:cs typeface="Arial" panose="020B0604020202020204" pitchFamily="34" charset="0"/>
              </a:rPr>
              <a:t>Current phase workflow</a:t>
            </a:r>
            <a:endParaRPr sz="1200" dirty="0">
              <a:latin typeface="Arial" panose="020B0604020202020204" pitchFamily="34" charset="0"/>
              <a:cs typeface="Arial" panose="020B0604020202020204" pitchFamily="34" charset="0"/>
            </a:endParaRPr>
          </a:p>
          <a:p>
            <a:pPr marL="297815" indent="-285115">
              <a:lnSpc>
                <a:spcPct val="100000"/>
              </a:lnSpc>
              <a:buClr>
                <a:srgbClr val="7F7F7F"/>
              </a:buClr>
              <a:buSzPct val="103125"/>
              <a:buChar char="•"/>
              <a:tabLst>
                <a:tab pos="297815" algn="l"/>
              </a:tabLst>
            </a:pPr>
            <a:r>
              <a:rPr sz="1200" dirty="0">
                <a:latin typeface="Arial" panose="020B0604020202020204" pitchFamily="34" charset="0"/>
                <a:cs typeface="Arial" panose="020B0604020202020204" pitchFamily="34" charset="0"/>
              </a:rPr>
              <a:t>EDA</a:t>
            </a:r>
            <a:endParaRPr lang="en-US" sz="1200" spc="-20" dirty="0">
              <a:latin typeface="Arial" panose="020B0604020202020204" pitchFamily="34" charset="0"/>
              <a:cs typeface="Arial" panose="020B0604020202020204" pitchFamily="34" charset="0"/>
            </a:endParaRPr>
          </a:p>
          <a:p>
            <a:pPr marL="297815" indent="-285115">
              <a:lnSpc>
                <a:spcPct val="100000"/>
              </a:lnSpc>
              <a:buClr>
                <a:srgbClr val="7F7F7F"/>
              </a:buClr>
              <a:buSzPct val="103125"/>
              <a:buChar char="•"/>
              <a:tabLst>
                <a:tab pos="297815" algn="l"/>
              </a:tabLst>
            </a:pPr>
            <a:r>
              <a:rPr sz="1200" dirty="0">
                <a:latin typeface="Arial" panose="020B0604020202020204" pitchFamily="34" charset="0"/>
                <a:cs typeface="Arial" panose="020B0604020202020204" pitchFamily="34" charset="0"/>
              </a:rPr>
              <a:t>Visual</a:t>
            </a:r>
            <a:r>
              <a:rPr sz="1200" spc="-20"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EDA</a:t>
            </a:r>
            <a:r>
              <a:rPr sz="1200" spc="-15" dirty="0">
                <a:latin typeface="Arial" panose="020B0604020202020204" pitchFamily="34" charset="0"/>
                <a:cs typeface="Arial" panose="020B0604020202020204" pitchFamily="34" charset="0"/>
              </a:rPr>
              <a:t> </a:t>
            </a:r>
            <a:r>
              <a:rPr sz="1200" spc="-10" dirty="0">
                <a:latin typeface="Arial" panose="020B0604020202020204" pitchFamily="34" charset="0"/>
                <a:cs typeface="Arial" panose="020B0604020202020204" pitchFamily="34" charset="0"/>
              </a:rPr>
              <a:t>Summary</a:t>
            </a:r>
            <a:endParaRPr lang="en-US" sz="1200" spc="-10" dirty="0">
              <a:latin typeface="Arial" panose="020B0604020202020204" pitchFamily="34" charset="0"/>
              <a:cs typeface="Arial" panose="020B0604020202020204" pitchFamily="34" charset="0"/>
            </a:endParaRPr>
          </a:p>
          <a:p>
            <a:pPr marL="297815" indent="-285115">
              <a:lnSpc>
                <a:spcPct val="100000"/>
              </a:lnSpc>
              <a:buClr>
                <a:srgbClr val="7F7F7F"/>
              </a:buClr>
              <a:buSzPct val="103125"/>
              <a:buChar char="•"/>
              <a:tabLst>
                <a:tab pos="297815" algn="l"/>
              </a:tabLst>
            </a:pPr>
            <a:r>
              <a:rPr lang="en-US" sz="1200" spc="-10" dirty="0">
                <a:latin typeface="Arial" panose="020B0604020202020204" pitchFamily="34" charset="0"/>
                <a:cs typeface="Arial" panose="020B0604020202020204" pitchFamily="34" charset="0"/>
              </a:rPr>
              <a:t>Feature Engineering</a:t>
            </a:r>
            <a:endParaRPr sz="1200" dirty="0">
              <a:latin typeface="Arial" panose="020B0604020202020204" pitchFamily="34" charset="0"/>
              <a:cs typeface="Arial" panose="020B0604020202020204" pitchFamily="34" charset="0"/>
            </a:endParaRPr>
          </a:p>
          <a:p>
            <a:pPr marL="297815" indent="-285115">
              <a:lnSpc>
                <a:spcPct val="100000"/>
              </a:lnSpc>
              <a:buClr>
                <a:srgbClr val="7F7F7F"/>
              </a:buClr>
              <a:buSzPct val="102777"/>
              <a:buFont typeface="Arial"/>
              <a:buChar char="•"/>
              <a:tabLst>
                <a:tab pos="297815" algn="l"/>
              </a:tabLst>
            </a:pPr>
            <a:r>
              <a:rPr sz="1200" dirty="0">
                <a:latin typeface="Arial" panose="020B0604020202020204" pitchFamily="34" charset="0"/>
                <a:cs typeface="Arial" panose="020B0604020202020204" pitchFamily="34" charset="0"/>
              </a:rPr>
              <a:t>Overview</a:t>
            </a:r>
            <a:r>
              <a:rPr sz="1200" spc="-3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of</a:t>
            </a:r>
            <a:r>
              <a:rPr sz="1200" spc="-30" dirty="0">
                <a:latin typeface="Arial" panose="020B0604020202020204" pitchFamily="34" charset="0"/>
                <a:cs typeface="Arial" panose="020B0604020202020204" pitchFamily="34" charset="0"/>
              </a:rPr>
              <a:t> </a:t>
            </a:r>
            <a:r>
              <a:rPr lang="en-US" sz="1200" spc="-30" dirty="0">
                <a:latin typeface="Arial" panose="020B0604020202020204" pitchFamily="34" charset="0"/>
                <a:cs typeface="Arial" panose="020B0604020202020204" pitchFamily="34" charset="0"/>
              </a:rPr>
              <a:t>Modeling </a:t>
            </a:r>
            <a:r>
              <a:rPr sz="1200" dirty="0">
                <a:latin typeface="Arial" panose="020B0604020202020204" pitchFamily="34" charset="0"/>
                <a:cs typeface="Arial" panose="020B0604020202020204" pitchFamily="34" charset="0"/>
              </a:rPr>
              <a:t>Pipelines</a:t>
            </a:r>
            <a:r>
              <a:rPr sz="1200" spc="-30" dirty="0">
                <a:latin typeface="Arial" panose="020B0604020202020204" pitchFamily="34" charset="0"/>
                <a:cs typeface="Arial" panose="020B0604020202020204" pitchFamily="34" charset="0"/>
              </a:rPr>
              <a:t> </a:t>
            </a:r>
            <a:r>
              <a:rPr sz="1200" spc="-10" dirty="0">
                <a:latin typeface="Arial" panose="020B0604020202020204" pitchFamily="34" charset="0"/>
                <a:cs typeface="Arial" panose="020B0604020202020204" pitchFamily="34" charset="0"/>
              </a:rPr>
              <a:t>Implemented</a:t>
            </a:r>
            <a:endParaRPr lang="en-US" sz="1200" spc="-10" dirty="0">
              <a:latin typeface="Arial" panose="020B0604020202020204" pitchFamily="34" charset="0"/>
              <a:cs typeface="Arial" panose="020B0604020202020204" pitchFamily="34" charset="0"/>
            </a:endParaRPr>
          </a:p>
          <a:p>
            <a:pPr marL="297815" indent="-285115">
              <a:lnSpc>
                <a:spcPct val="100000"/>
              </a:lnSpc>
              <a:buClr>
                <a:srgbClr val="7F7F7F"/>
              </a:buClr>
              <a:buSzPct val="102777"/>
              <a:buFont typeface="Arial"/>
              <a:buChar char="•"/>
              <a:tabLst>
                <a:tab pos="297815" algn="l"/>
              </a:tabLst>
            </a:pPr>
            <a:r>
              <a:rPr sz="1200" dirty="0">
                <a:latin typeface="Arial" panose="020B0604020202020204" pitchFamily="34" charset="0"/>
                <a:cs typeface="Arial" panose="020B0604020202020204" pitchFamily="34" charset="0"/>
              </a:rPr>
              <a:t>Discussion</a:t>
            </a:r>
            <a:r>
              <a:rPr sz="1200" spc="-35" dirty="0">
                <a:latin typeface="Arial" panose="020B0604020202020204" pitchFamily="34" charset="0"/>
                <a:cs typeface="Arial" panose="020B0604020202020204" pitchFamily="34" charset="0"/>
              </a:rPr>
              <a:t> </a:t>
            </a:r>
            <a:r>
              <a:rPr sz="1200" dirty="0">
                <a:latin typeface="Arial" panose="020B0604020202020204" pitchFamily="34" charset="0"/>
                <a:cs typeface="Arial" panose="020B0604020202020204" pitchFamily="34" charset="0"/>
              </a:rPr>
              <a:t>and</a:t>
            </a:r>
            <a:r>
              <a:rPr sz="1200" spc="-30" dirty="0">
                <a:latin typeface="Arial" panose="020B0604020202020204" pitchFamily="34" charset="0"/>
                <a:cs typeface="Arial" panose="020B0604020202020204" pitchFamily="34" charset="0"/>
              </a:rPr>
              <a:t> </a:t>
            </a:r>
            <a:r>
              <a:rPr sz="1200" spc="-10" dirty="0">
                <a:latin typeface="Arial" panose="020B0604020202020204" pitchFamily="34" charset="0"/>
                <a:cs typeface="Arial" panose="020B0604020202020204" pitchFamily="34" charset="0"/>
              </a:rPr>
              <a:t>Result</a:t>
            </a:r>
            <a:r>
              <a:rPr lang="en-US" sz="1200" spc="-10" dirty="0">
                <a:latin typeface="Arial" panose="020B0604020202020204" pitchFamily="34" charset="0"/>
                <a:cs typeface="Arial" panose="020B0604020202020204" pitchFamily="34" charset="0"/>
              </a:rPr>
              <a:t>s</a:t>
            </a:r>
            <a:endParaRPr sz="1200" dirty="0">
              <a:latin typeface="Arial" panose="020B0604020202020204" pitchFamily="34" charset="0"/>
              <a:cs typeface="Arial" panose="020B0604020202020204" pitchFamily="34" charset="0"/>
            </a:endParaRPr>
          </a:p>
          <a:p>
            <a:pPr marL="297815" indent="-285115">
              <a:lnSpc>
                <a:spcPct val="100000"/>
              </a:lnSpc>
              <a:buClr>
                <a:srgbClr val="7F7F7F"/>
              </a:buClr>
              <a:buSzPct val="103125"/>
              <a:buChar char="•"/>
              <a:tabLst>
                <a:tab pos="297815" algn="l"/>
              </a:tabLst>
            </a:pPr>
            <a:r>
              <a:rPr sz="1200" spc="-10" dirty="0">
                <a:latin typeface="Arial" panose="020B0604020202020204" pitchFamily="34" charset="0"/>
                <a:cs typeface="Arial" panose="020B0604020202020204" pitchFamily="34" charset="0"/>
              </a:rPr>
              <a:t>Conclusion</a:t>
            </a:r>
            <a:endParaRPr sz="1200" dirty="0">
              <a:latin typeface="Arial" panose="020B0604020202020204" pitchFamily="34" charset="0"/>
              <a:cs typeface="Arial" panose="020B0604020202020204" pitchFamily="34" charset="0"/>
            </a:endParaRPr>
          </a:p>
          <a:p>
            <a:pPr marL="297815" indent="-285115">
              <a:lnSpc>
                <a:spcPct val="100000"/>
              </a:lnSpc>
              <a:buClr>
                <a:srgbClr val="7F7F7F"/>
              </a:buClr>
              <a:buSzPct val="103125"/>
              <a:buChar char="•"/>
              <a:tabLst>
                <a:tab pos="297815" algn="l"/>
              </a:tabLst>
            </a:pPr>
            <a:r>
              <a:rPr sz="1200" spc="-10" dirty="0">
                <a:latin typeface="Arial" panose="020B0604020202020204" pitchFamily="34" charset="0"/>
                <a:cs typeface="Arial" panose="020B0604020202020204" pitchFamily="34" charset="0"/>
              </a:rPr>
              <a:t>Challenges</a:t>
            </a:r>
            <a:endParaRPr sz="12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552" y="856778"/>
            <a:ext cx="5971540" cy="320601"/>
          </a:xfrm>
          <a:prstGeom prst="rect">
            <a:avLst/>
          </a:prstGeom>
        </p:spPr>
        <p:txBody>
          <a:bodyPr vert="horz" wrap="square" lIns="0" tIns="12700" rIns="0" bIns="0" rtlCol="0">
            <a:spAutoFit/>
          </a:bodyPr>
          <a:lstStyle/>
          <a:p>
            <a:pPr marL="12700">
              <a:lnSpc>
                <a:spcPct val="100000"/>
              </a:lnSpc>
              <a:spcBef>
                <a:spcPts val="100"/>
              </a:spcBef>
            </a:pPr>
            <a:r>
              <a:rPr sz="2000" dirty="0"/>
              <a:t>Project</a:t>
            </a:r>
            <a:r>
              <a:rPr sz="2000" spc="-5" dirty="0"/>
              <a:t> </a:t>
            </a:r>
            <a:r>
              <a:rPr sz="2000" spc="-10" dirty="0"/>
              <a:t>Description</a:t>
            </a:r>
            <a:r>
              <a:rPr lang="en-US" sz="2000" spc="-10" dirty="0"/>
              <a:t> &amp; Workflow</a:t>
            </a:r>
            <a:endParaRPr sz="2000" spc="-10" dirty="0"/>
          </a:p>
        </p:txBody>
      </p:sp>
      <p:sp>
        <p:nvSpPr>
          <p:cNvPr id="5" name="object 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4" name="object 4"/>
          <p:cNvSpPr txBox="1"/>
          <p:nvPr/>
        </p:nvSpPr>
        <p:spPr>
          <a:xfrm>
            <a:off x="613314" y="1549675"/>
            <a:ext cx="4736450" cy="2044149"/>
          </a:xfrm>
          <a:prstGeom prst="rect">
            <a:avLst/>
          </a:prstGeom>
        </p:spPr>
        <p:txBody>
          <a:bodyPr vert="horz" wrap="square" lIns="0" tIns="12700" rIns="0" bIns="0" rtlCol="0">
            <a:spAutoFit/>
          </a:bodyPr>
          <a:lstStyle/>
          <a:p>
            <a:pPr marL="0" lvl="0" indent="0" algn="just" rtl="0">
              <a:lnSpc>
                <a:spcPct val="100000"/>
              </a:lnSpc>
              <a:spcBef>
                <a:spcPts val="0"/>
              </a:spcBef>
              <a:spcAft>
                <a:spcPts val="0"/>
              </a:spcAft>
              <a:buSzPts val="1800"/>
              <a:buNone/>
            </a:pPr>
            <a:r>
              <a:rPr lang="en-US" sz="1200" b="0" i="0" dirty="0">
                <a:solidFill>
                  <a:schemeClr val="tx1"/>
                </a:solidFill>
                <a:effectLst/>
                <a:latin typeface="Arial" panose="020B0604020202020204" pitchFamily="34" charset="0"/>
                <a:cs typeface="Arial" panose="020B0604020202020204" pitchFamily="34" charset="0"/>
              </a:rPr>
              <a:t>In the final phase of our project, we built upon the EDA &amp; Visual EDA from phase 2 and feature engineering &amp; selection from phase 3. </a:t>
            </a:r>
            <a:r>
              <a:rPr lang="en-US" sz="1200" dirty="0">
                <a:solidFill>
                  <a:schemeClr val="tx1"/>
                </a:solidFill>
                <a:latin typeface="Arial" panose="020B0604020202020204" pitchFamily="34" charset="0"/>
                <a:cs typeface="Arial" panose="020B0604020202020204" pitchFamily="34" charset="0"/>
              </a:rPr>
              <a:t>Then we implemented Multilayer </a:t>
            </a:r>
            <a:r>
              <a:rPr lang="en-US" sz="1200" dirty="0" err="1">
                <a:solidFill>
                  <a:schemeClr val="tx1"/>
                </a:solidFill>
                <a:latin typeface="Arial" panose="020B0604020202020204" pitchFamily="34" charset="0"/>
                <a:cs typeface="Arial" panose="020B0604020202020204" pitchFamily="34" charset="0"/>
              </a:rPr>
              <a:t>Perceptrons</a:t>
            </a:r>
            <a:r>
              <a:rPr lang="en-US" sz="1200" dirty="0">
                <a:solidFill>
                  <a:schemeClr val="tx1"/>
                </a:solidFill>
                <a:latin typeface="Arial" panose="020B0604020202020204" pitchFamily="34" charset="0"/>
                <a:cs typeface="Arial" panose="020B0604020202020204" pitchFamily="34" charset="0"/>
              </a:rPr>
              <a:t> and built three different models.</a:t>
            </a:r>
          </a:p>
          <a:p>
            <a:pPr marL="0" lvl="0" indent="0" algn="just" rtl="0">
              <a:lnSpc>
                <a:spcPct val="100000"/>
              </a:lnSpc>
              <a:spcBef>
                <a:spcPts val="0"/>
              </a:spcBef>
              <a:spcAft>
                <a:spcPts val="0"/>
              </a:spcAft>
              <a:buSzPts val="1800"/>
              <a:buNone/>
            </a:pPr>
            <a:endParaRPr lang="en-US" sz="1200" dirty="0">
              <a:solidFill>
                <a:schemeClr val="tx1"/>
              </a:solidFill>
              <a:latin typeface="Arial" panose="020B0604020202020204" pitchFamily="34" charset="0"/>
              <a:cs typeface="Arial" panose="020B0604020202020204" pitchFamily="34" charset="0"/>
            </a:endParaRPr>
          </a:p>
          <a:p>
            <a:pPr marL="0" lvl="0" indent="0" algn="just" rtl="0">
              <a:lnSpc>
                <a:spcPct val="100000"/>
              </a:lnSpc>
              <a:spcBef>
                <a:spcPts val="0"/>
              </a:spcBef>
              <a:spcAft>
                <a:spcPts val="0"/>
              </a:spcAft>
              <a:buSzPts val="1800"/>
              <a:buNone/>
            </a:pPr>
            <a:r>
              <a:rPr lang="en-US" sz="1200" b="0" i="0" dirty="0">
                <a:solidFill>
                  <a:schemeClr val="tx1"/>
                </a:solidFill>
                <a:effectLst/>
                <a:latin typeface="Arial" panose="020B0604020202020204" pitchFamily="34" charset="0"/>
                <a:cs typeface="Arial" panose="020B0604020202020204" pitchFamily="34" charset="0"/>
              </a:rPr>
              <a:t>We tried to fine-tune these models using hyperparameter optimization and feature selection to select the best performing model. Our efforts are directed towards aiding Home Credit in making informed lending decisions, reducing the frequency of unpaid loans, and expanding access to financial services for those with minimal banking history, ultimately contributing to economic inclusion</a:t>
            </a:r>
            <a:endParaRPr lang="en-US" sz="12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C3F797A-9355-FD95-310C-123E37D3BF1A}"/>
              </a:ext>
            </a:extLst>
          </p:cNvPr>
          <p:cNvPicPr>
            <a:picLocks noChangeAspect="1"/>
          </p:cNvPicPr>
          <p:nvPr/>
        </p:nvPicPr>
        <p:blipFill>
          <a:blip r:embed="rId2"/>
          <a:stretch>
            <a:fillRect/>
          </a:stretch>
        </p:blipFill>
        <p:spPr>
          <a:xfrm>
            <a:off x="5638800" y="453374"/>
            <a:ext cx="2972518" cy="38571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9B8E10-825C-DCA4-B442-AD3610B9DDD7}"/>
              </a:ext>
            </a:extLst>
          </p:cNvPr>
          <p:cNvSpPr>
            <a:spLocks noGrp="1"/>
          </p:cNvSpPr>
          <p:nvPr>
            <p:ph type="title"/>
          </p:nvPr>
        </p:nvSpPr>
        <p:spPr>
          <a:xfrm>
            <a:off x="609600" y="666750"/>
            <a:ext cx="5971540" cy="307777"/>
          </a:xfrm>
        </p:spPr>
        <p:txBody>
          <a:bodyPr/>
          <a:lstStyle/>
          <a:p>
            <a:r>
              <a:rPr lang="en-US" sz="2000" dirty="0"/>
              <a:t>Current phase workflow</a:t>
            </a:r>
          </a:p>
        </p:txBody>
      </p:sp>
      <p:sp>
        <p:nvSpPr>
          <p:cNvPr id="4" name="object 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INDIANA</a:t>
            </a:r>
            <a:r>
              <a:rPr spc="-45" dirty="0"/>
              <a:t> </a:t>
            </a:r>
            <a:r>
              <a:rPr dirty="0"/>
              <a:t>UNIVERSITY</a:t>
            </a:r>
            <a:r>
              <a:rPr spc="-40" dirty="0"/>
              <a:t> </a:t>
            </a:r>
            <a:r>
              <a:rPr spc="-10" dirty="0"/>
              <a:t>BLOOMINGTON</a:t>
            </a:r>
          </a:p>
        </p:txBody>
      </p:sp>
      <p:pic>
        <p:nvPicPr>
          <p:cNvPr id="9" name="Picture 8">
            <a:extLst>
              <a:ext uri="{FF2B5EF4-FFF2-40B4-BE49-F238E27FC236}">
                <a16:creationId xmlns:a16="http://schemas.microsoft.com/office/drawing/2014/main" id="{60165C70-EB56-E5EE-66BC-A4974D9E6FC6}"/>
              </a:ext>
            </a:extLst>
          </p:cNvPr>
          <p:cNvPicPr>
            <a:picLocks noChangeAspect="1"/>
          </p:cNvPicPr>
          <p:nvPr/>
        </p:nvPicPr>
        <p:blipFill>
          <a:blip r:embed="rId2"/>
          <a:stretch>
            <a:fillRect/>
          </a:stretch>
        </p:blipFill>
        <p:spPr>
          <a:xfrm>
            <a:off x="914400" y="1428750"/>
            <a:ext cx="7239000" cy="190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552" y="856778"/>
            <a:ext cx="5971540" cy="320601"/>
          </a:xfrm>
          <a:prstGeom prst="rect">
            <a:avLst/>
          </a:prstGeom>
        </p:spPr>
        <p:txBody>
          <a:bodyPr vert="horz" wrap="square" lIns="0" tIns="12700" rIns="0" bIns="0" rtlCol="0">
            <a:spAutoFit/>
          </a:bodyPr>
          <a:lstStyle/>
          <a:p>
            <a:pPr marL="12700">
              <a:lnSpc>
                <a:spcPct val="100000"/>
              </a:lnSpc>
              <a:spcBef>
                <a:spcPts val="100"/>
              </a:spcBef>
            </a:pPr>
            <a:r>
              <a:rPr sz="2000" dirty="0"/>
              <a:t>Exploratory</a:t>
            </a:r>
            <a:r>
              <a:rPr sz="2000" spc="-40" dirty="0"/>
              <a:t> </a:t>
            </a:r>
            <a:r>
              <a:rPr sz="2000" dirty="0"/>
              <a:t>Data</a:t>
            </a:r>
            <a:r>
              <a:rPr sz="2000" spc="-35" dirty="0"/>
              <a:t> </a:t>
            </a:r>
            <a:r>
              <a:rPr sz="2000" spc="-10" dirty="0"/>
              <a:t>Analysis.</a:t>
            </a:r>
          </a:p>
        </p:txBody>
      </p:sp>
      <p:sp>
        <p:nvSpPr>
          <p:cNvPr id="5" name="object 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INDIANA</a:t>
            </a:r>
            <a:r>
              <a:rPr spc="-45" dirty="0"/>
              <a:t> </a:t>
            </a:r>
            <a:r>
              <a:rPr dirty="0"/>
              <a:t>UNIVERSITY</a:t>
            </a:r>
            <a:r>
              <a:rPr spc="-40" dirty="0"/>
              <a:t> </a:t>
            </a:r>
            <a:r>
              <a:rPr spc="-10" dirty="0"/>
              <a:t>BLOOMINGTON</a:t>
            </a:r>
          </a:p>
        </p:txBody>
      </p:sp>
      <p:sp>
        <p:nvSpPr>
          <p:cNvPr id="4" name="object 4"/>
          <p:cNvSpPr txBox="1">
            <a:spLocks noGrp="1"/>
          </p:cNvSpPr>
          <p:nvPr>
            <p:ph type="body" idx="1"/>
          </p:nvPr>
        </p:nvSpPr>
        <p:spPr>
          <a:xfrm>
            <a:off x="608552" y="1529498"/>
            <a:ext cx="7783830" cy="1681614"/>
          </a:xfrm>
          <a:prstGeom prst="rect">
            <a:avLst/>
          </a:prstGeom>
        </p:spPr>
        <p:txBody>
          <a:bodyPr vert="horz" wrap="square" lIns="0" tIns="43815" rIns="0" bIns="0" rtlCol="0">
            <a:spAutoFit/>
          </a:bodyPr>
          <a:lstStyle/>
          <a:p>
            <a:pPr marL="0" marR="0" lvl="0" indent="0" algn="just" rtl="0">
              <a:lnSpc>
                <a:spcPct val="90000"/>
              </a:lnSpc>
              <a:spcBef>
                <a:spcPts val="0"/>
              </a:spcBef>
              <a:spcAft>
                <a:spcPts val="0"/>
              </a:spcAft>
              <a:buClr>
                <a:schemeClr val="dk1"/>
              </a:buClr>
              <a:buSzPts val="1800"/>
              <a:buFont typeface="Arial"/>
              <a:buNone/>
            </a:pPr>
            <a:r>
              <a:rPr lang="en-US" sz="1200" dirty="0">
                <a:solidFill>
                  <a:schemeClr val="dk1"/>
                </a:solidFill>
                <a:latin typeface="Arial"/>
                <a:ea typeface="Arial"/>
                <a:cs typeface="Arial"/>
                <a:sym typeface="Arial"/>
              </a:rPr>
              <a:t>Exploratory data analysis helped us identify the most important features of the data set through statistical graphics and other data visualization techniques. Here we considered:</a:t>
            </a:r>
          </a:p>
          <a:p>
            <a:pPr marL="0" marR="0" lvl="0" indent="0" algn="just" rtl="0">
              <a:lnSpc>
                <a:spcPct val="90000"/>
              </a:lnSpc>
              <a:spcBef>
                <a:spcPts val="0"/>
              </a:spcBef>
              <a:spcAft>
                <a:spcPts val="0"/>
              </a:spcAft>
              <a:buClr>
                <a:schemeClr val="dk1"/>
              </a:buClr>
              <a:buSzPts val="1800"/>
              <a:buFont typeface="Arial"/>
              <a:buNone/>
            </a:pPr>
            <a:endParaRPr lang="en-US" sz="1200" dirty="0">
              <a:solidFill>
                <a:schemeClr val="dk1"/>
              </a:solidFill>
            </a:endParaRPr>
          </a:p>
          <a:p>
            <a:pPr marL="171450" marR="0" lvl="0" indent="-171450" algn="just" rtl="0">
              <a:lnSpc>
                <a:spcPct val="90000"/>
              </a:lnSpc>
              <a:spcBef>
                <a:spcPts val="600"/>
              </a:spcBef>
              <a:spcAft>
                <a:spcPts val="0"/>
              </a:spcAft>
              <a:buClr>
                <a:schemeClr val="dk1"/>
              </a:buClr>
              <a:buSzPts val="1800"/>
              <a:buFont typeface="Arial" panose="020B0604020202020204" pitchFamily="34" charset="0"/>
              <a:buChar char="•"/>
            </a:pPr>
            <a:r>
              <a:rPr lang="en-US" sz="1200" dirty="0">
                <a:solidFill>
                  <a:schemeClr val="dk1"/>
                </a:solidFill>
                <a:latin typeface="Arial"/>
                <a:ea typeface="Arial"/>
                <a:cs typeface="Arial"/>
                <a:sym typeface="Arial"/>
              </a:rPr>
              <a:t>The Datatypes and General Statistics of data (such as distribution of each feature using different kinds of graphs).</a:t>
            </a:r>
            <a:endParaRPr lang="en-US" sz="1200" dirty="0"/>
          </a:p>
          <a:p>
            <a:pPr marL="171450" marR="0" lvl="0" indent="-171450" algn="just" rtl="0">
              <a:lnSpc>
                <a:spcPct val="90000"/>
              </a:lnSpc>
              <a:spcBef>
                <a:spcPts val="600"/>
              </a:spcBef>
              <a:spcAft>
                <a:spcPts val="0"/>
              </a:spcAft>
              <a:buClr>
                <a:schemeClr val="dk1"/>
              </a:buClr>
              <a:buSzPts val="1800"/>
              <a:buFont typeface="Arial" panose="020B0604020202020204" pitchFamily="34" charset="0"/>
              <a:buChar char="•"/>
            </a:pPr>
            <a:r>
              <a:rPr lang="en-US" sz="1200" dirty="0">
                <a:solidFill>
                  <a:schemeClr val="dk1"/>
                </a:solidFill>
                <a:latin typeface="Arial"/>
                <a:ea typeface="Arial"/>
                <a:cs typeface="Arial"/>
                <a:sym typeface="Arial"/>
              </a:rPr>
              <a:t>Missing values (percentage of the missing values in each dataset.)</a:t>
            </a:r>
            <a:endParaRPr lang="en-US" sz="1200" dirty="0"/>
          </a:p>
          <a:p>
            <a:pPr marL="171450" marR="0" lvl="0" indent="-171450" algn="just" rtl="0">
              <a:lnSpc>
                <a:spcPct val="90000"/>
              </a:lnSpc>
              <a:spcBef>
                <a:spcPts val="600"/>
              </a:spcBef>
              <a:spcAft>
                <a:spcPts val="0"/>
              </a:spcAft>
              <a:buClr>
                <a:schemeClr val="dk1"/>
              </a:buClr>
              <a:buSzPts val="1800"/>
              <a:buFont typeface="Arial" panose="020B0604020202020204" pitchFamily="34" charset="0"/>
              <a:buChar char="•"/>
            </a:pPr>
            <a:r>
              <a:rPr lang="en-US" sz="1200" dirty="0">
                <a:solidFill>
                  <a:schemeClr val="dk1"/>
                </a:solidFill>
                <a:latin typeface="Arial"/>
                <a:ea typeface="Arial"/>
                <a:cs typeface="Arial"/>
                <a:sym typeface="Arial"/>
              </a:rPr>
              <a:t>Numerical and Categorical Data(Used different visualization techniques to find which type of data).</a:t>
            </a:r>
            <a:r>
              <a:rPr lang="en-US" sz="1200" dirty="0"/>
              <a:t> </a:t>
            </a:r>
          </a:p>
          <a:p>
            <a:pPr marL="171450" marR="0" lvl="0" indent="-171450" algn="just" rtl="0">
              <a:lnSpc>
                <a:spcPct val="90000"/>
              </a:lnSpc>
              <a:spcBef>
                <a:spcPts val="600"/>
              </a:spcBef>
              <a:spcAft>
                <a:spcPts val="0"/>
              </a:spcAft>
              <a:buClr>
                <a:schemeClr val="dk1"/>
              </a:buClr>
              <a:buSzPts val="1800"/>
              <a:buFont typeface="Arial" panose="020B0604020202020204" pitchFamily="34" charset="0"/>
              <a:buChar char="•"/>
            </a:pPr>
            <a:r>
              <a:rPr lang="en-US" sz="1200" dirty="0">
                <a:solidFill>
                  <a:schemeClr val="dk1"/>
                </a:solidFill>
                <a:latin typeface="Arial"/>
                <a:ea typeface="Arial"/>
                <a:cs typeface="Arial"/>
                <a:sym typeface="Arial"/>
              </a:rPr>
              <a:t>Correlation of the numerical data with the “Target” column(The result).</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ctrTitle"/>
          </p:nvPr>
        </p:nvSpPr>
        <p:spPr>
          <a:xfrm>
            <a:off x="529827" y="411153"/>
            <a:ext cx="5689544"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Visual Exploratory Data Analysis</a:t>
            </a:r>
            <a:endParaRPr sz="2000" dirty="0"/>
          </a:p>
        </p:txBody>
      </p:sp>
      <p:sp>
        <p:nvSpPr>
          <p:cNvPr id="145" name="Google Shape;145;p7"/>
          <p:cNvSpPr txBox="1">
            <a:spLocks noGrp="1"/>
          </p:cNvSpPr>
          <p:nvPr>
            <p:ph type="body" idx="1"/>
          </p:nvPr>
        </p:nvSpPr>
        <p:spPr>
          <a:xfrm>
            <a:off x="4833956" y="284947"/>
            <a:ext cx="3700462" cy="252412"/>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100"/>
              <a:buNone/>
            </a:pPr>
            <a:r>
              <a:rPr lang="en-US"/>
              <a:t>VISUAL EXPLORATORY DATA ANALYSIS</a:t>
            </a:r>
            <a:endParaRPr/>
          </a:p>
        </p:txBody>
      </p:sp>
      <p:sp>
        <p:nvSpPr>
          <p:cNvPr id="146" name="Google Shape;146;p7"/>
          <p:cNvSpPr txBox="1"/>
          <p:nvPr/>
        </p:nvSpPr>
        <p:spPr>
          <a:xfrm>
            <a:off x="529827" y="1005612"/>
            <a:ext cx="4898516" cy="83095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200" dirty="0">
                <a:solidFill>
                  <a:schemeClr val="dk1"/>
                </a:solidFill>
                <a:latin typeface="Arial"/>
                <a:ea typeface="Arial"/>
                <a:cs typeface="Arial"/>
                <a:sym typeface="Arial"/>
              </a:rPr>
              <a:t>Visual Exploratory data Analysis performed on Categorical values to  understand their significance in data.</a:t>
            </a:r>
          </a:p>
          <a:p>
            <a:pPr marL="0" marR="0" lvl="0" indent="0" rtl="0">
              <a:spcBef>
                <a:spcPts val="0"/>
              </a:spcBef>
              <a:spcAft>
                <a:spcPts val="0"/>
              </a:spcAft>
              <a:buNone/>
            </a:pPr>
            <a:endParaRPr lang="en-US" sz="1200" dirty="0">
              <a:solidFill>
                <a:schemeClr val="dk1"/>
              </a:solidFill>
            </a:endParaRPr>
          </a:p>
          <a:p>
            <a:pPr marL="0" marR="0" lvl="0" indent="0" rtl="0">
              <a:spcBef>
                <a:spcPts val="0"/>
              </a:spcBef>
              <a:spcAft>
                <a:spcPts val="0"/>
              </a:spcAft>
              <a:buNone/>
            </a:pPr>
            <a:endParaRPr lang="en-US" sz="1200" dirty="0">
              <a:solidFill>
                <a:schemeClr val="dk1"/>
              </a:solidFill>
            </a:endParaRPr>
          </a:p>
        </p:txBody>
      </p:sp>
      <p:pic>
        <p:nvPicPr>
          <p:cNvPr id="3" name="Picture 2" descr="A graph showing a number of attributes&#10;&#10;Description automatically generated">
            <a:extLst>
              <a:ext uri="{FF2B5EF4-FFF2-40B4-BE49-F238E27FC236}">
                <a16:creationId xmlns:a16="http://schemas.microsoft.com/office/drawing/2014/main" id="{31AFBA01-83DF-EE82-3C42-926CC52523F4}"/>
              </a:ext>
            </a:extLst>
          </p:cNvPr>
          <p:cNvPicPr>
            <a:picLocks noChangeAspect="1"/>
          </p:cNvPicPr>
          <p:nvPr/>
        </p:nvPicPr>
        <p:blipFill>
          <a:blip r:embed="rId3"/>
          <a:stretch>
            <a:fillRect/>
          </a:stretch>
        </p:blipFill>
        <p:spPr>
          <a:xfrm>
            <a:off x="332233" y="2304821"/>
            <a:ext cx="2808514" cy="2326110"/>
          </a:xfrm>
          <a:prstGeom prst="rect">
            <a:avLst/>
          </a:prstGeom>
        </p:spPr>
      </p:pic>
      <p:pic>
        <p:nvPicPr>
          <p:cNvPr id="4" name="Picture 3" descr="A white background with black and green text&#10;&#10;Description automatically generated with medium confidence">
            <a:extLst>
              <a:ext uri="{FF2B5EF4-FFF2-40B4-BE49-F238E27FC236}">
                <a16:creationId xmlns:a16="http://schemas.microsoft.com/office/drawing/2014/main" id="{B500CE9E-5B11-DE66-83AE-25A5F2143A36}"/>
              </a:ext>
            </a:extLst>
          </p:cNvPr>
          <p:cNvPicPr>
            <a:picLocks noChangeAspect="1"/>
          </p:cNvPicPr>
          <p:nvPr/>
        </p:nvPicPr>
        <p:blipFill>
          <a:blip r:embed="rId4"/>
          <a:stretch>
            <a:fillRect/>
          </a:stretch>
        </p:blipFill>
        <p:spPr>
          <a:xfrm>
            <a:off x="3290214" y="2358093"/>
            <a:ext cx="5521553" cy="2166267"/>
          </a:xfrm>
          <a:prstGeom prst="rect">
            <a:avLst/>
          </a:prstGeom>
        </p:spPr>
      </p:pic>
      <p:sp>
        <p:nvSpPr>
          <p:cNvPr id="7" name="TextBox 6">
            <a:extLst>
              <a:ext uri="{FF2B5EF4-FFF2-40B4-BE49-F238E27FC236}">
                <a16:creationId xmlns:a16="http://schemas.microsoft.com/office/drawing/2014/main" id="{CA77DA2E-23A9-CC39-3532-9E09A8522607}"/>
              </a:ext>
            </a:extLst>
          </p:cNvPr>
          <p:cNvSpPr txBox="1"/>
          <p:nvPr/>
        </p:nvSpPr>
        <p:spPr>
          <a:xfrm>
            <a:off x="529827" y="1836568"/>
            <a:ext cx="4654550" cy="461665"/>
          </a:xfrm>
          <a:prstGeom prst="rect">
            <a:avLst/>
          </a:prstGeom>
          <a:noFill/>
        </p:spPr>
        <p:txBody>
          <a:bodyPr wrap="square" rtlCol="0">
            <a:spAutoFit/>
          </a:bodyPr>
          <a:lstStyle/>
          <a:p>
            <a:pPr marL="0" marR="0" lvl="0" indent="0" rtl="0">
              <a:spcBef>
                <a:spcPts val="0"/>
              </a:spcBef>
              <a:spcAft>
                <a:spcPts val="0"/>
              </a:spcAft>
              <a:buNone/>
            </a:pPr>
            <a:r>
              <a:rPr lang="en-US" sz="1200" dirty="0">
                <a:solidFill>
                  <a:schemeClr val="dk1"/>
                </a:solidFill>
                <a:latin typeface="Arial"/>
                <a:ea typeface="Arial"/>
                <a:cs typeface="Arial"/>
                <a:sym typeface="Arial"/>
              </a:rPr>
              <a:t>The graphs below depict the column features which are Positively correlated and Negatively correlated, based on target.</a:t>
            </a:r>
          </a:p>
        </p:txBody>
      </p:sp>
      <p:sp>
        <p:nvSpPr>
          <p:cNvPr id="8" name="TextBox 7">
            <a:extLst>
              <a:ext uri="{FF2B5EF4-FFF2-40B4-BE49-F238E27FC236}">
                <a16:creationId xmlns:a16="http://schemas.microsoft.com/office/drawing/2014/main" id="{5FE09A78-C1AD-63C6-DB59-3BBF221E3C46}"/>
              </a:ext>
            </a:extLst>
          </p:cNvPr>
          <p:cNvSpPr txBox="1"/>
          <p:nvPr/>
        </p:nvSpPr>
        <p:spPr>
          <a:xfrm>
            <a:off x="529827" y="1404833"/>
            <a:ext cx="4809241" cy="461665"/>
          </a:xfrm>
          <a:prstGeom prst="rect">
            <a:avLst/>
          </a:prstGeom>
          <a:noFill/>
        </p:spPr>
        <p:txBody>
          <a:bodyPr wrap="square" rtlCol="0">
            <a:spAutoFit/>
          </a:bodyPr>
          <a:lstStyle/>
          <a:p>
            <a:r>
              <a:rPr lang="en-US" sz="1200" dirty="0">
                <a:solidFill>
                  <a:schemeClr val="dk1"/>
                </a:solidFill>
                <a:latin typeface="Arial"/>
                <a:ea typeface="Arial"/>
                <a:cs typeface="Arial"/>
                <a:sym typeface="Arial"/>
              </a:rPr>
              <a:t>And analyzed relevant features with respect to target variable. Showing some visualizations on the right.</a:t>
            </a:r>
          </a:p>
        </p:txBody>
      </p:sp>
      <p:pic>
        <p:nvPicPr>
          <p:cNvPr id="10" name="Picture 9" descr="A graph of blue bars&#10;&#10;Description automatically generated">
            <a:extLst>
              <a:ext uri="{FF2B5EF4-FFF2-40B4-BE49-F238E27FC236}">
                <a16:creationId xmlns:a16="http://schemas.microsoft.com/office/drawing/2014/main" id="{F5C4CDA8-34E8-3F07-2924-1A6687C49B52}"/>
              </a:ext>
            </a:extLst>
          </p:cNvPr>
          <p:cNvPicPr>
            <a:picLocks noChangeAspect="1"/>
          </p:cNvPicPr>
          <p:nvPr/>
        </p:nvPicPr>
        <p:blipFill>
          <a:blip r:embed="rId5"/>
          <a:stretch>
            <a:fillRect/>
          </a:stretch>
        </p:blipFill>
        <p:spPr>
          <a:xfrm>
            <a:off x="5469633" y="663565"/>
            <a:ext cx="1325803" cy="1343124"/>
          </a:xfrm>
          <a:prstGeom prst="rect">
            <a:avLst/>
          </a:prstGeom>
        </p:spPr>
      </p:pic>
      <p:sp>
        <p:nvSpPr>
          <p:cNvPr id="11" name="TextBox 10">
            <a:extLst>
              <a:ext uri="{FF2B5EF4-FFF2-40B4-BE49-F238E27FC236}">
                <a16:creationId xmlns:a16="http://schemas.microsoft.com/office/drawing/2014/main" id="{3D4E430A-85A1-D2A4-451D-27625DF7B35D}"/>
              </a:ext>
            </a:extLst>
          </p:cNvPr>
          <p:cNvSpPr txBox="1"/>
          <p:nvPr/>
        </p:nvSpPr>
        <p:spPr>
          <a:xfrm>
            <a:off x="5903946" y="1989467"/>
            <a:ext cx="426720" cy="246221"/>
          </a:xfrm>
          <a:prstGeom prst="rect">
            <a:avLst/>
          </a:prstGeom>
          <a:noFill/>
        </p:spPr>
        <p:txBody>
          <a:bodyPr wrap="none" rtlCol="0">
            <a:spAutoFit/>
          </a:bodyPr>
          <a:lstStyle/>
          <a:p>
            <a:r>
              <a:rPr lang="en-US" sz="1000" b="1" dirty="0"/>
              <a:t>Age</a:t>
            </a:r>
          </a:p>
        </p:txBody>
      </p:sp>
      <p:pic>
        <p:nvPicPr>
          <p:cNvPr id="13" name="Picture 12" descr="A bar graph with numbers and a number of people&#10;&#10;Description automatically generated">
            <a:extLst>
              <a:ext uri="{FF2B5EF4-FFF2-40B4-BE49-F238E27FC236}">
                <a16:creationId xmlns:a16="http://schemas.microsoft.com/office/drawing/2014/main" id="{97AF2BA6-9D7B-39E0-0F6A-9C209E2F7F48}"/>
              </a:ext>
            </a:extLst>
          </p:cNvPr>
          <p:cNvPicPr>
            <a:picLocks noChangeAspect="1"/>
          </p:cNvPicPr>
          <p:nvPr/>
        </p:nvPicPr>
        <p:blipFill>
          <a:blip r:embed="rId6"/>
          <a:stretch>
            <a:fillRect/>
          </a:stretch>
        </p:blipFill>
        <p:spPr>
          <a:xfrm>
            <a:off x="6938940" y="663565"/>
            <a:ext cx="1516854" cy="1386838"/>
          </a:xfrm>
          <a:prstGeom prst="rect">
            <a:avLst/>
          </a:prstGeom>
        </p:spPr>
      </p:pic>
      <p:sp>
        <p:nvSpPr>
          <p:cNvPr id="14" name="TextBox 13">
            <a:extLst>
              <a:ext uri="{FF2B5EF4-FFF2-40B4-BE49-F238E27FC236}">
                <a16:creationId xmlns:a16="http://schemas.microsoft.com/office/drawing/2014/main" id="{F68493D8-1121-110D-80AC-04FF65F53693}"/>
              </a:ext>
            </a:extLst>
          </p:cNvPr>
          <p:cNvSpPr txBox="1"/>
          <p:nvPr/>
        </p:nvSpPr>
        <p:spPr>
          <a:xfrm>
            <a:off x="7541394" y="1989467"/>
            <a:ext cx="914400" cy="246221"/>
          </a:xfrm>
          <a:prstGeom prst="rect">
            <a:avLst/>
          </a:prstGeom>
          <a:noFill/>
        </p:spPr>
        <p:txBody>
          <a:bodyPr wrap="square" rtlCol="0">
            <a:spAutoFit/>
          </a:bodyPr>
          <a:lstStyle/>
          <a:p>
            <a:r>
              <a:rPr lang="en-US" sz="1000" b="1" dirty="0"/>
              <a:t>Gender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ctrTitle"/>
          </p:nvPr>
        </p:nvSpPr>
        <p:spPr>
          <a:xfrm>
            <a:off x="529827" y="411153"/>
            <a:ext cx="5689544"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Visual Exploratory Data Analysis</a:t>
            </a:r>
            <a:endParaRPr sz="2000" dirty="0"/>
          </a:p>
        </p:txBody>
      </p:sp>
      <p:sp>
        <p:nvSpPr>
          <p:cNvPr id="6" name="Google Shape;146;p7">
            <a:extLst>
              <a:ext uri="{FF2B5EF4-FFF2-40B4-BE49-F238E27FC236}">
                <a16:creationId xmlns:a16="http://schemas.microsoft.com/office/drawing/2014/main" id="{796E8727-6E70-CBE8-A5DC-0990976C2360}"/>
              </a:ext>
            </a:extLst>
          </p:cNvPr>
          <p:cNvSpPr txBox="1"/>
          <p:nvPr/>
        </p:nvSpPr>
        <p:spPr>
          <a:xfrm>
            <a:off x="529827" y="1005612"/>
            <a:ext cx="4898516" cy="27695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200" dirty="0">
                <a:solidFill>
                  <a:schemeClr val="dk1"/>
                </a:solidFill>
                <a:latin typeface="Arial" panose="020B0604020202020204" pitchFamily="34" charset="0"/>
                <a:cs typeface="Arial" panose="020B0604020202020204" pitchFamily="34" charset="0"/>
              </a:rPr>
              <a:t>Correlation heat map.</a:t>
            </a:r>
          </a:p>
        </p:txBody>
      </p:sp>
      <p:pic>
        <p:nvPicPr>
          <p:cNvPr id="12" name="Picture 11" descr="A close-up of a chart&#10;&#10;Description automatically generated">
            <a:extLst>
              <a:ext uri="{FF2B5EF4-FFF2-40B4-BE49-F238E27FC236}">
                <a16:creationId xmlns:a16="http://schemas.microsoft.com/office/drawing/2014/main" id="{C1DC8934-1BE7-4676-F8CD-462DD7CCB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295605"/>
            <a:ext cx="5181600" cy="3096159"/>
          </a:xfrm>
          <a:prstGeom prst="rect">
            <a:avLst/>
          </a:prstGeom>
        </p:spPr>
      </p:pic>
    </p:spTree>
    <p:extLst>
      <p:ext uri="{BB962C8B-B14F-4D97-AF65-F5344CB8AC3E}">
        <p14:creationId xmlns:p14="http://schemas.microsoft.com/office/powerpoint/2010/main" val="161186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182aba152e_0_3"/>
          <p:cNvSpPr txBox="1">
            <a:spLocks noGrp="1"/>
          </p:cNvSpPr>
          <p:nvPr>
            <p:ph type="ctrTitle"/>
          </p:nvPr>
        </p:nvSpPr>
        <p:spPr>
          <a:xfrm>
            <a:off x="305332" y="405700"/>
            <a:ext cx="8004300" cy="699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Feature Engineering between tables</a:t>
            </a:r>
            <a:endParaRPr sz="2000" dirty="0"/>
          </a:p>
        </p:txBody>
      </p:sp>
      <p:sp>
        <p:nvSpPr>
          <p:cNvPr id="198" name="Google Shape;198;g2182aba152e_0_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bg1"/>
                </a:solidFill>
              </a:rPr>
              <a:t>8</a:t>
            </a:fld>
            <a:endParaRPr dirty="0">
              <a:solidFill>
                <a:schemeClr val="bg1"/>
              </a:solidFill>
            </a:endParaRPr>
          </a:p>
        </p:txBody>
      </p:sp>
      <p:sp>
        <p:nvSpPr>
          <p:cNvPr id="2" name="TextBox 1">
            <a:extLst>
              <a:ext uri="{FF2B5EF4-FFF2-40B4-BE49-F238E27FC236}">
                <a16:creationId xmlns:a16="http://schemas.microsoft.com/office/drawing/2014/main" id="{64A600F7-0205-6066-62F4-6B09E2CD161A}"/>
              </a:ext>
            </a:extLst>
          </p:cNvPr>
          <p:cNvSpPr txBox="1"/>
          <p:nvPr/>
        </p:nvSpPr>
        <p:spPr>
          <a:xfrm>
            <a:off x="305332" y="1157369"/>
            <a:ext cx="8106018" cy="512961"/>
          </a:xfrm>
          <a:prstGeom prst="rect">
            <a:avLst/>
          </a:prstGeom>
          <a:noFill/>
        </p:spPr>
        <p:txBody>
          <a:bodyPr wrap="square" rtlCol="0">
            <a:spAutoFit/>
          </a:bodyPr>
          <a:lstStyle/>
          <a:p>
            <a:pPr marL="171450" indent="-171450" algn="just">
              <a:spcAft>
                <a:spcPts val="400"/>
              </a:spcAft>
              <a:buFont typeface="Arial" panose="020B0604020202020204" pitchFamily="34" charset="0"/>
              <a:buChar char="•"/>
            </a:pPr>
            <a:r>
              <a:rPr lang="en-US" sz="1200" dirty="0">
                <a:latin typeface="Arial" panose="020B0604020202020204" pitchFamily="34" charset="0"/>
                <a:cs typeface="Arial" panose="020B0604020202020204" pitchFamily="34" charset="0"/>
              </a:rPr>
              <a:t>Feature Engineering is done on “</a:t>
            </a:r>
            <a:r>
              <a:rPr lang="en-US" sz="1200" dirty="0" err="1">
                <a:latin typeface="Arial" panose="020B0604020202020204" pitchFamily="34" charset="0"/>
                <a:cs typeface="Arial" panose="020B0604020202020204" pitchFamily="34" charset="0"/>
              </a:rPr>
              <a:t>previous_application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instalment_payment</a:t>
            </a:r>
            <a:r>
              <a:rPr lang="en-US" sz="1200" dirty="0">
                <a:latin typeface="Arial" panose="020B0604020202020204" pitchFamily="34" charset="0"/>
                <a:cs typeface="Arial" panose="020B0604020202020204" pitchFamily="34" charset="0"/>
              </a:rPr>
              <a:t>”, and “</a:t>
            </a:r>
            <a:r>
              <a:rPr lang="en-US" sz="1200" dirty="0" err="1">
                <a:latin typeface="Arial" panose="020B0604020202020204" pitchFamily="34" charset="0"/>
                <a:cs typeface="Arial" panose="020B0604020202020204" pitchFamily="34" charset="0"/>
              </a:rPr>
              <a:t>Credit_card_balance</a:t>
            </a:r>
            <a:r>
              <a:rPr lang="en-US" sz="1200" dirty="0">
                <a:latin typeface="Arial" panose="020B0604020202020204" pitchFamily="34" charset="0"/>
                <a:cs typeface="Arial" panose="020B0604020202020204" pitchFamily="34" charset="0"/>
              </a:rPr>
              <a:t>” tables.</a:t>
            </a:r>
          </a:p>
          <a:p>
            <a:pPr marL="171450" indent="-171450" algn="just">
              <a:buFont typeface="Arial" panose="020B0604020202020204" pitchFamily="34" charset="0"/>
              <a:buChar char="•"/>
            </a:pPr>
            <a:r>
              <a:rPr lang="en-US" sz="1200" dirty="0">
                <a:latin typeface="Arial" panose="020B0604020202020204" pitchFamily="34" charset="0"/>
                <a:cs typeface="Arial" panose="020B0604020202020204" pitchFamily="34" charset="0"/>
              </a:rPr>
              <a:t>These following features have been engineered and selected.</a:t>
            </a:r>
          </a:p>
        </p:txBody>
      </p:sp>
      <p:pic>
        <p:nvPicPr>
          <p:cNvPr id="5" name="Picture 4">
            <a:extLst>
              <a:ext uri="{FF2B5EF4-FFF2-40B4-BE49-F238E27FC236}">
                <a16:creationId xmlns:a16="http://schemas.microsoft.com/office/drawing/2014/main" id="{DE2A4F3F-CBE5-3353-8810-802738B08F5E}"/>
              </a:ext>
            </a:extLst>
          </p:cNvPr>
          <p:cNvPicPr>
            <a:picLocks noChangeAspect="1"/>
          </p:cNvPicPr>
          <p:nvPr/>
        </p:nvPicPr>
        <p:blipFill>
          <a:blip r:embed="rId3"/>
          <a:stretch>
            <a:fillRect/>
          </a:stretch>
        </p:blipFill>
        <p:spPr>
          <a:xfrm>
            <a:off x="346148" y="1738216"/>
            <a:ext cx="8451704" cy="23765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z="2000" dirty="0">
                <a:latin typeface="+mn-lt"/>
              </a:rPr>
              <a:t>Overview of Modeling Pipelines explored</a:t>
            </a:r>
            <a:endParaRPr sz="2000" spc="-10" dirty="0"/>
          </a:p>
        </p:txBody>
      </p:sp>
      <p:sp>
        <p:nvSpPr>
          <p:cNvPr id="6" name="Text Placeholder 5">
            <a:extLst>
              <a:ext uri="{FF2B5EF4-FFF2-40B4-BE49-F238E27FC236}">
                <a16:creationId xmlns:a16="http://schemas.microsoft.com/office/drawing/2014/main" id="{A48A6A2D-0E85-2416-2370-DEBFEF9909A7}"/>
              </a:ext>
            </a:extLst>
          </p:cNvPr>
          <p:cNvSpPr>
            <a:spLocks noGrp="1"/>
          </p:cNvSpPr>
          <p:nvPr>
            <p:ph type="body" idx="1"/>
          </p:nvPr>
        </p:nvSpPr>
        <p:spPr>
          <a:xfrm>
            <a:off x="608552" y="1529498"/>
            <a:ext cx="5716048" cy="2246769"/>
          </a:xfrm>
        </p:spPr>
        <p:txBody>
          <a:bodyPr/>
          <a:lstStyle/>
          <a:p>
            <a:r>
              <a:rPr lang="en-US" sz="1300" b="1" dirty="0"/>
              <a:t>Simple MLP</a:t>
            </a:r>
          </a:p>
          <a:p>
            <a:pPr marL="285750" indent="-285750">
              <a:buFont typeface="Arial" panose="020B0604020202020204" pitchFamily="34" charset="0"/>
              <a:buChar char="•"/>
            </a:pPr>
            <a:r>
              <a:rPr lang="en-US" sz="1200" dirty="0"/>
              <a:t>Single linear transformation layer(sigmoid activation function)</a:t>
            </a:r>
          </a:p>
          <a:p>
            <a:pPr marL="285750" indent="-285750">
              <a:buFont typeface="Arial" panose="020B0604020202020204" pitchFamily="34" charset="0"/>
              <a:buChar char="•"/>
            </a:pPr>
            <a:endParaRPr lang="en-US" sz="1200" dirty="0"/>
          </a:p>
          <a:p>
            <a:r>
              <a:rPr lang="en-US" sz="1300" b="1" dirty="0"/>
              <a:t>Enhanced MLP</a:t>
            </a:r>
          </a:p>
          <a:p>
            <a:pPr marL="285750" indent="-285750">
              <a:buFont typeface="Arial" panose="020B0604020202020204" pitchFamily="34" charset="0"/>
              <a:buChar char="•"/>
            </a:pPr>
            <a:r>
              <a:rPr lang="en-US" sz="1200" dirty="0"/>
              <a:t>6 hidden layers (2</a:t>
            </a:r>
            <a:r>
              <a:rPr lang="en-US" sz="1200" baseline="30000" dirty="0"/>
              <a:t>9</a:t>
            </a:r>
            <a:r>
              <a:rPr lang="en-US" sz="1200" dirty="0"/>
              <a:t>, 2</a:t>
            </a:r>
            <a:r>
              <a:rPr lang="en-US" sz="1200" baseline="30000" dirty="0"/>
              <a:t>8</a:t>
            </a:r>
            <a:r>
              <a:rPr lang="en-US" sz="1200" dirty="0"/>
              <a:t>, 2</a:t>
            </a:r>
            <a:r>
              <a:rPr lang="en-US" sz="1200" baseline="30000" dirty="0"/>
              <a:t>7</a:t>
            </a:r>
            <a:r>
              <a:rPr lang="en-US" sz="1200" dirty="0"/>
              <a:t>, 2</a:t>
            </a:r>
            <a:r>
              <a:rPr lang="en-US" sz="1200" baseline="30000" dirty="0"/>
              <a:t>6</a:t>
            </a:r>
            <a:r>
              <a:rPr lang="en-US" sz="1200" dirty="0"/>
              <a:t>, 2</a:t>
            </a:r>
            <a:r>
              <a:rPr lang="en-US" sz="1200" baseline="30000" dirty="0"/>
              <a:t>5</a:t>
            </a:r>
            <a:r>
              <a:rPr lang="en-US" sz="1200" dirty="0"/>
              <a:t>, 2</a:t>
            </a:r>
            <a:r>
              <a:rPr lang="en-US" sz="1200" baseline="30000" dirty="0"/>
              <a:t>4</a:t>
            </a:r>
            <a:r>
              <a:rPr lang="en-US" sz="1200" dirty="0"/>
              <a:t> – No. of neurons per layer)</a:t>
            </a:r>
          </a:p>
          <a:p>
            <a:pPr marL="285750" indent="-285750">
              <a:buFont typeface="Arial" panose="020B0604020202020204" pitchFamily="34" charset="0"/>
              <a:buChar char="•"/>
            </a:pPr>
            <a:r>
              <a:rPr lang="en-US" sz="1200" dirty="0"/>
              <a:t>Rectified linear unit (</a:t>
            </a:r>
            <a:r>
              <a:rPr lang="en-US" sz="1200" dirty="0" err="1"/>
              <a:t>Relu</a:t>
            </a:r>
            <a:r>
              <a:rPr lang="en-US" sz="1200" dirty="0"/>
              <a:t>) as activation function for hidden layers</a:t>
            </a:r>
          </a:p>
          <a:p>
            <a:pPr marL="285750" indent="-285750">
              <a:buFont typeface="Arial" panose="020B0604020202020204" pitchFamily="34" charset="0"/>
              <a:buChar char="•"/>
            </a:pPr>
            <a:r>
              <a:rPr lang="en-US" sz="1200" dirty="0"/>
              <a:t>Sigmoid activation function for output layers (2</a:t>
            </a:r>
            <a:r>
              <a:rPr lang="en-US" sz="1200" baseline="30000" dirty="0"/>
              <a:t>0</a:t>
            </a:r>
            <a:r>
              <a:rPr lang="en-US" sz="1200" dirty="0"/>
              <a:t> – No. of neurons per layer)</a:t>
            </a:r>
          </a:p>
          <a:p>
            <a:pPr marL="285750" indent="-285750">
              <a:buFont typeface="Arial" panose="020B0604020202020204" pitchFamily="34" charset="0"/>
              <a:buChar char="•"/>
            </a:pPr>
            <a:endParaRPr lang="en-US" sz="1200" dirty="0"/>
          </a:p>
          <a:p>
            <a:r>
              <a:rPr lang="en-US" sz="1300" b="1" dirty="0" err="1"/>
              <a:t>Deepwider</a:t>
            </a:r>
            <a:r>
              <a:rPr lang="en-US" sz="1300" b="1" dirty="0"/>
              <a:t> MLP</a:t>
            </a:r>
          </a:p>
          <a:p>
            <a:pPr marL="285750" indent="-285750">
              <a:buFont typeface="Arial" panose="020B0604020202020204" pitchFamily="34" charset="0"/>
              <a:buChar char="•"/>
            </a:pPr>
            <a:r>
              <a:rPr lang="en-US" sz="1200" dirty="0"/>
              <a:t>Based on </a:t>
            </a:r>
            <a:r>
              <a:rPr lang="en-US" sz="1200" dirty="0" err="1"/>
              <a:t>PyTorch</a:t>
            </a:r>
            <a:r>
              <a:rPr lang="en-US" sz="1200" dirty="0"/>
              <a:t> </a:t>
            </a:r>
            <a:r>
              <a:rPr lang="en-US" sz="1200" dirty="0" err="1"/>
              <a:t>deepwider</a:t>
            </a:r>
            <a:r>
              <a:rPr lang="en-US" sz="1200" dirty="0"/>
              <a:t> architecture</a:t>
            </a:r>
          </a:p>
          <a:p>
            <a:pPr marL="285750" indent="-285750">
              <a:buFont typeface="Arial" panose="020B0604020202020204" pitchFamily="34" charset="0"/>
              <a:buChar char="•"/>
            </a:pPr>
            <a:r>
              <a:rPr lang="en-US" sz="1200" dirty="0"/>
              <a:t>8 hidden layers (2</a:t>
            </a:r>
            <a:r>
              <a:rPr lang="en-US" sz="1200" baseline="30000" dirty="0"/>
              <a:t>10</a:t>
            </a:r>
            <a:r>
              <a:rPr lang="en-US" sz="1200" dirty="0"/>
              <a:t>, 2</a:t>
            </a:r>
            <a:r>
              <a:rPr lang="en-US" sz="1200" baseline="30000" dirty="0"/>
              <a:t>9</a:t>
            </a:r>
            <a:r>
              <a:rPr lang="en-US" sz="1200" dirty="0"/>
              <a:t>, 2</a:t>
            </a:r>
            <a:r>
              <a:rPr lang="en-US" sz="1200" baseline="30000" dirty="0"/>
              <a:t>8</a:t>
            </a:r>
            <a:r>
              <a:rPr lang="en-US" sz="1200" dirty="0"/>
              <a:t>, 2</a:t>
            </a:r>
            <a:r>
              <a:rPr lang="en-US" sz="1200" baseline="30000" dirty="0"/>
              <a:t>7</a:t>
            </a:r>
            <a:r>
              <a:rPr lang="en-US" sz="1200" dirty="0"/>
              <a:t>, 2</a:t>
            </a:r>
            <a:r>
              <a:rPr lang="en-US" sz="1200" baseline="30000" dirty="0"/>
              <a:t>6</a:t>
            </a:r>
            <a:r>
              <a:rPr lang="en-US" sz="1200" dirty="0"/>
              <a:t>, 2</a:t>
            </a:r>
            <a:r>
              <a:rPr lang="en-US" sz="1200" baseline="30000" dirty="0"/>
              <a:t>5</a:t>
            </a:r>
            <a:r>
              <a:rPr lang="en-US" sz="1200" dirty="0"/>
              <a:t>, 2</a:t>
            </a:r>
            <a:r>
              <a:rPr lang="en-US" sz="1200" baseline="30000" dirty="0"/>
              <a:t>4</a:t>
            </a:r>
            <a:r>
              <a:rPr lang="en-US" sz="1200" dirty="0"/>
              <a:t>, 2</a:t>
            </a:r>
            <a:r>
              <a:rPr lang="en-US" sz="1200" baseline="30000" dirty="0"/>
              <a:t>3</a:t>
            </a:r>
            <a:r>
              <a:rPr lang="en-US" sz="1200" dirty="0"/>
              <a:t> – No. of neurons per layer)</a:t>
            </a:r>
          </a:p>
          <a:p>
            <a:pPr marL="285750" indent="-285750">
              <a:buFont typeface="Arial" panose="020B0604020202020204" pitchFamily="34" charset="0"/>
              <a:buChar char="•"/>
            </a:pPr>
            <a:r>
              <a:rPr lang="en-US" sz="1200" dirty="0"/>
              <a:t>Same activation functions as of Enhanced MLP</a:t>
            </a:r>
          </a:p>
        </p:txBody>
      </p:sp>
      <p:sp>
        <p:nvSpPr>
          <p:cNvPr id="17" name="object 1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INDIANA</a:t>
            </a:r>
            <a:r>
              <a:rPr spc="-45" dirty="0"/>
              <a:t> </a:t>
            </a:r>
            <a:r>
              <a:rPr dirty="0"/>
              <a:t>UNIVERSITY</a:t>
            </a:r>
            <a:r>
              <a:rPr spc="-40" dirty="0"/>
              <a:t> </a:t>
            </a:r>
            <a:r>
              <a:rPr spc="-10" dirty="0"/>
              <a:t>BLOOMINGTON</a:t>
            </a:r>
          </a:p>
        </p:txBody>
      </p:sp>
      <p:pic>
        <p:nvPicPr>
          <p:cNvPr id="5" name="Picture 4">
            <a:extLst>
              <a:ext uri="{FF2B5EF4-FFF2-40B4-BE49-F238E27FC236}">
                <a16:creationId xmlns:a16="http://schemas.microsoft.com/office/drawing/2014/main" id="{72A06DF2-0ADC-3BF4-B2D7-F8125E1EFC0E}"/>
              </a:ext>
            </a:extLst>
          </p:cNvPr>
          <p:cNvPicPr>
            <a:picLocks noChangeAspect="1"/>
          </p:cNvPicPr>
          <p:nvPr/>
        </p:nvPicPr>
        <p:blipFill>
          <a:blip r:embed="rId2"/>
          <a:stretch>
            <a:fillRect/>
          </a:stretch>
        </p:blipFill>
        <p:spPr>
          <a:xfrm>
            <a:off x="6400800" y="1243003"/>
            <a:ext cx="2428893" cy="265749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49B16A342184CBA879B6A28760BB2" ma:contentTypeVersion="9" ma:contentTypeDescription="Create a new document." ma:contentTypeScope="" ma:versionID="4094800e6b2d340a3476c90f18cf5544">
  <xsd:schema xmlns:xsd="http://www.w3.org/2001/XMLSchema" xmlns:xs="http://www.w3.org/2001/XMLSchema" xmlns:p="http://schemas.microsoft.com/office/2006/metadata/properties" xmlns:ns3="b2d4a391-83da-484e-8585-644d39133eac" targetNamespace="http://schemas.microsoft.com/office/2006/metadata/properties" ma:root="true" ma:fieldsID="665ec7151a573eed0733dd2fafb36ac4" ns3:_="">
    <xsd:import namespace="b2d4a391-83da-484e-8585-644d39133eac"/>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d4a391-83da-484e-8585-644d39133e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ystemTags" ma:index="11" nillable="true" ma:displayName="MediaServiceSystemTags" ma:hidden="true" ma:internalName="MediaServiceSystemTags"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BE4E5A-A0A0-4160-B6C0-925B10DC9D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d4a391-83da-484e-8585-644d39133e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EE19E9-F922-4690-A223-921F59A988D1}">
  <ds:schemaRefs>
    <ds:schemaRef ds:uri="http://schemas.microsoft.com/sharepoint/v3/contenttype/forms"/>
  </ds:schemaRefs>
</ds:datastoreItem>
</file>

<file path=customXml/itemProps3.xml><?xml version="1.0" encoding="utf-8"?>
<ds:datastoreItem xmlns:ds="http://schemas.openxmlformats.org/officeDocument/2006/customXml" ds:itemID="{1F3298CE-7AB4-4ACB-8833-8701E41F2814}">
  <ds:schemaRefs>
    <ds:schemaRef ds:uri="http://www.w3.org/XML/1998/namespace"/>
    <ds:schemaRef ds:uri="http://purl.org/dc/elements/1.1/"/>
    <ds:schemaRef ds:uri="b2d4a391-83da-484e-8585-644d39133eac"/>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Group0011_Phase4_Presentation</Template>
  <TotalTime>271</TotalTime>
  <Words>768</Words>
  <Application>Microsoft Office PowerPoint</Application>
  <PresentationFormat>On-screen Show (16:9)</PresentationFormat>
  <Paragraphs>82</Paragraphs>
  <Slides>13</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Contents</vt:lpstr>
      <vt:lpstr>Project Description &amp; Workflow</vt:lpstr>
      <vt:lpstr>Current phase workflow</vt:lpstr>
      <vt:lpstr>Exploratory Data Analysis.</vt:lpstr>
      <vt:lpstr>Visual Exploratory Data Analysis</vt:lpstr>
      <vt:lpstr>Visual Exploratory Data Analysis</vt:lpstr>
      <vt:lpstr>Feature Engineering between tables</vt:lpstr>
      <vt:lpstr>Overview of Modeling Pipelines explored</vt:lpstr>
      <vt:lpstr>Discussion and Results</vt:lpstr>
      <vt:lpstr>Conclusion</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Namburi, Pranay Chowdary</dc:creator>
  <cp:lastModifiedBy>Namburi, Pranay Chowdary</cp:lastModifiedBy>
  <cp:revision>8</cp:revision>
  <dcterms:created xsi:type="dcterms:W3CDTF">2023-12-04T02:19:49Z</dcterms:created>
  <dcterms:modified xsi:type="dcterms:W3CDTF">2023-12-05T07:32:35Z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2022-04-25T00:00:00Z</vt:filetime>
  </property>
  <property fmtid="{D5CDD505-2E9C-101B-9397-08002B2CF9AE}" pid="3" name="Creator">
    <vt:lpwstr>Aspose Ltd.</vt:lpwstr>
  </property>
  <property fmtid="{D5CDD505-2E9C-101B-9397-08002B2CF9AE}" pid="4" name="LastSaved">
    <vt:filetime>2023-12-02T00:00:00Z</vt:filetime>
  </property>
  <property fmtid="{D5CDD505-2E9C-101B-9397-08002B2CF9AE}" pid="5" name="Producer">
    <vt:lpwstr>Aspose.PDF for Java 19.12</vt:lpwstr>
  </property>
  <property fmtid="{D5CDD505-2E9C-101B-9397-08002B2CF9AE}" pid="6" name="ContentTypeId">
    <vt:lpwstr>0x01010025A49B16A342184CBA879B6A28760BB2</vt:lpwstr>
  </property>
</Properties>
</file>