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0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C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F3C9A-55F8-0B4B-A224-4C2BB9AA2CEC}" type="datetimeFigureOut">
              <a:rPr kumimoji="1" lang="zh-CN" altLang="en-US" smtClean="0"/>
              <a:t>3/26/15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8AC11-4FC0-D24C-85A6-6E829F096D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88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8AC11-4FC0-D24C-85A6-6E829F096D0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02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3/26/15</a:t>
            </a:fld>
            <a:endParaRPr 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3/26/15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3/26/15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3/26/15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  <p:sp>
        <p:nvSpPr>
          <p:cNvPr id="9" name="进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进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图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3/26/15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1486" y="1558190"/>
            <a:ext cx="7647714" cy="2239080"/>
          </a:xfrm>
        </p:spPr>
        <p:txBody>
          <a:bodyPr>
            <a:noAutofit/>
          </a:bodyPr>
          <a:lstStyle/>
          <a:p>
            <a:r>
              <a:rPr kumimoji="1" lang="en-US" altLang="zh-CN" sz="4800" b="1" dirty="0" smtClean="0">
                <a:solidFill>
                  <a:schemeClr val="tx1"/>
                </a:solidFill>
              </a:rPr>
              <a:t>D</a:t>
            </a:r>
            <a:r>
              <a:rPr kumimoji="1" lang="en-US" altLang="zh-CN" sz="4800" b="1" dirty="0" smtClean="0">
                <a:solidFill>
                  <a:schemeClr val="tx1"/>
                </a:solidFill>
              </a:rPr>
              <a:t>ata</a:t>
            </a:r>
            <a:r>
              <a:rPr kumimoji="1" lang="zh-CN" altLang="en-US" sz="4800" b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4800" b="1" dirty="0" smtClean="0">
                <a:solidFill>
                  <a:schemeClr val="tx1"/>
                </a:solidFill>
              </a:rPr>
              <a:t>Security</a:t>
            </a:r>
            <a:r>
              <a:rPr kumimoji="1" lang="zh-CN" altLang="en-US" sz="4800" b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4800" b="1" dirty="0" smtClean="0">
                <a:solidFill>
                  <a:schemeClr val="tx1"/>
                </a:solidFill>
              </a:rPr>
              <a:t>and</a:t>
            </a:r>
            <a:r>
              <a:rPr kumimoji="1" lang="zh-CN" altLang="en-US" sz="4800" b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4800" b="1" dirty="0" smtClean="0">
                <a:solidFill>
                  <a:schemeClr val="tx1"/>
                </a:solidFill>
              </a:rPr>
              <a:t>Privacy</a:t>
            </a:r>
            <a:r>
              <a:rPr kumimoji="1" lang="zh-CN" altLang="en-US" sz="4800" b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4800" b="1" dirty="0" smtClean="0">
                <a:solidFill>
                  <a:schemeClr val="tx1"/>
                </a:solidFill>
              </a:rPr>
              <a:t>Protection</a:t>
            </a:r>
            <a:r>
              <a:rPr kumimoji="1" lang="zh-CN" altLang="en-US" sz="4800" b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4800" b="1" dirty="0" smtClean="0">
                <a:solidFill>
                  <a:schemeClr val="tx1"/>
                </a:solidFill>
              </a:rPr>
              <a:t>Issues</a:t>
            </a:r>
            <a:r>
              <a:rPr kumimoji="1" lang="zh-CN" altLang="en-US" sz="4800" b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4800" b="1" dirty="0" smtClean="0">
                <a:solidFill>
                  <a:schemeClr val="tx1"/>
                </a:solidFill>
              </a:rPr>
              <a:t>in</a:t>
            </a:r>
            <a:r>
              <a:rPr kumimoji="1" lang="zh-CN" altLang="en-US" sz="4800" b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4800" b="1" dirty="0" smtClean="0">
                <a:solidFill>
                  <a:schemeClr val="tx1"/>
                </a:solidFill>
              </a:rPr>
              <a:t>Cloud</a:t>
            </a:r>
            <a:r>
              <a:rPr kumimoji="1" lang="zh-CN" altLang="en-US" sz="4800" b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4800" b="1" dirty="0" smtClean="0">
                <a:solidFill>
                  <a:schemeClr val="tx1"/>
                </a:solidFill>
              </a:rPr>
              <a:t>Computing</a:t>
            </a:r>
            <a:endParaRPr kumimoji="1" lang="zh-CN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7956" y="4844792"/>
            <a:ext cx="7406640" cy="944576"/>
          </a:xfrm>
        </p:spPr>
        <p:txBody>
          <a:bodyPr/>
          <a:lstStyle/>
          <a:p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						</a:t>
            </a:r>
            <a:r>
              <a:rPr kumimoji="1" lang="en-US" altLang="zh-CN" dirty="0" smtClean="0">
                <a:solidFill>
                  <a:srgbClr val="000000"/>
                </a:solidFill>
              </a:rPr>
              <a:t>Jinnan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Ge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621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1" lang="en-US" altLang="zh-CN" dirty="0" smtClean="0"/>
              <a:t>Opinions</a:t>
            </a:r>
            <a:r>
              <a:rPr kumimoji="1" lang="en-US" altLang="zh-CN" dirty="0" smtClean="0"/>
              <a:t> about Solution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Cloud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Security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657684"/>
            <a:ext cx="7498080" cy="494631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zh-CN" dirty="0" smtClean="0"/>
              <a:t>[</a:t>
            </a:r>
            <a:r>
              <a:rPr kumimoji="1" lang="en-US" altLang="zh-CN" dirty="0" smtClean="0"/>
              <a:t>Gartner,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2008]</a:t>
            </a:r>
          </a:p>
          <a:p>
            <a:pPr marL="82296" indent="0">
              <a:buNone/>
            </a:pP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Users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vendors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seven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specific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safety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issues</a:t>
            </a:r>
          </a:p>
          <a:p>
            <a:r>
              <a:rPr kumimoji="1" lang="en-US" altLang="zh-CN" dirty="0" smtClean="0"/>
              <a:t>[Mohamed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AI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Morsy</a:t>
            </a:r>
            <a:r>
              <a:rPr kumimoji="1" lang="en-US" altLang="zh-CN" dirty="0" smtClean="0"/>
              <a:t>]</a:t>
            </a:r>
          </a:p>
          <a:p>
            <a:pPr marL="82296" indent="0">
              <a:buNone/>
            </a:pPr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cloud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architecture,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delivery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cloud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characteristics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cloud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stakeholders</a:t>
            </a:r>
          </a:p>
          <a:p>
            <a:r>
              <a:rPr kumimoji="1" lang="en-US" altLang="zh-CN" dirty="0" smtClean="0"/>
              <a:t>[Chen]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aspects: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  <a:p>
            <a:pPr marL="82296" indent="0">
              <a:buNone/>
            </a:pPr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complexities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multi-party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trust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considerations,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ensuing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mutual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aditability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053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</a:t>
            </a:r>
            <a:r>
              <a:rPr kumimoji="1" lang="en-US" altLang="zh-CN" dirty="0" smtClean="0"/>
              <a:t> Life Cycle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rcRect t="-2128" b="-2128"/>
          <a:stretch>
            <a:fillRect/>
          </a:stretch>
        </p:blipFill>
        <p:spPr>
          <a:xfrm>
            <a:off x="1029285" y="1447800"/>
            <a:ext cx="8012112" cy="4800600"/>
          </a:xfrm>
        </p:spPr>
      </p:pic>
    </p:spTree>
    <p:extLst>
      <p:ext uri="{BB962C8B-B14F-4D97-AF65-F5344CB8AC3E}">
        <p14:creationId xmlns:p14="http://schemas.microsoft.com/office/powerpoint/2010/main" val="3483368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124911"/>
            <a:ext cx="749808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Data</a:t>
            </a:r>
            <a:r>
              <a:rPr kumimoji="1" lang="en-US" altLang="zh-CN" dirty="0" smtClean="0"/>
              <a:t> Storage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28661" y="1073484"/>
            <a:ext cx="7498080" cy="5410200"/>
          </a:xfrm>
        </p:spPr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Information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security: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marL="82296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(</a:t>
            </a:r>
            <a:r>
              <a:rPr kumimoji="1" lang="en-US" altLang="zh-CN" dirty="0"/>
              <a:t>1)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confidentiality</a:t>
            </a:r>
          </a:p>
          <a:p>
            <a:pPr marL="82296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(2)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integrity</a:t>
            </a:r>
          </a:p>
          <a:p>
            <a:pPr marL="82296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(3)</a:t>
            </a:r>
            <a:r>
              <a:rPr kumimoji="1" lang="zh-CN" altLang="en-US" dirty="0"/>
              <a:t> </a:t>
            </a:r>
            <a:r>
              <a:rPr kumimoji="1" lang="en-US" altLang="zh-CN" dirty="0"/>
              <a:t>availability</a:t>
            </a:r>
            <a:r>
              <a:rPr kumimoji="1" lang="zh-CN" altLang="en-US" dirty="0"/>
              <a:t> </a:t>
            </a:r>
            <a:endParaRPr kumimoji="1" lang="en-US" altLang="zh-CN" dirty="0" smtClean="0"/>
          </a:p>
          <a:p>
            <a:pPr marL="82296" indent="0">
              <a:buNone/>
            </a:pP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Confidentiality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sym typeface="Wingdings"/>
              </a:rPr>
              <a:t> </a:t>
            </a:r>
            <a:r>
              <a:rPr kumimoji="1" lang="en-US" altLang="zh-CN" dirty="0" smtClean="0">
                <a:sym typeface="Wingdings"/>
              </a:rPr>
              <a:t>encryption</a:t>
            </a:r>
          </a:p>
          <a:p>
            <a:pPr marL="82296" indent="0">
              <a:buNone/>
            </a:pPr>
            <a:r>
              <a:rPr kumimoji="1" lang="zh-CN" altLang="en-US" dirty="0" smtClean="0">
                <a:sym typeface="Wingdings"/>
              </a:rPr>
              <a:t>  </a:t>
            </a:r>
            <a:r>
              <a:rPr kumimoji="1" lang="zh-CN" altLang="zh-CN" dirty="0" smtClean="0">
                <a:sym typeface="Wingdings"/>
              </a:rPr>
              <a:t>(</a:t>
            </a:r>
            <a:r>
              <a:rPr kumimoji="1" lang="en-US" altLang="zh-CN" dirty="0" smtClean="0">
                <a:sym typeface="Wingdings"/>
              </a:rPr>
              <a:t>1)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encryption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algorithm</a:t>
            </a:r>
          </a:p>
          <a:p>
            <a:pPr marL="82296" indent="0">
              <a:buNone/>
            </a:pPr>
            <a:r>
              <a:rPr kumimoji="1" lang="zh-CN" altLang="zh-CN" dirty="0">
                <a:sym typeface="Wingdings"/>
              </a:rPr>
              <a:t> </a:t>
            </a:r>
            <a:r>
              <a:rPr kumimoji="1" lang="zh-CN" altLang="en-US" dirty="0" smtClean="0">
                <a:sym typeface="Wingdings"/>
              </a:rPr>
              <a:t>  </a:t>
            </a:r>
            <a:r>
              <a:rPr kumimoji="1" lang="en-US" altLang="zh-CN" dirty="0" smtClean="0">
                <a:sym typeface="Wingdings"/>
              </a:rPr>
              <a:t>(2)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key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strength</a:t>
            </a:r>
          </a:p>
          <a:p>
            <a:pPr marL="82296" indent="0">
              <a:buNone/>
            </a:pPr>
            <a:r>
              <a:rPr kumimoji="1" lang="zh-CN" altLang="zh-CN" dirty="0">
                <a:sym typeface="Wingdings"/>
              </a:rPr>
              <a:t> </a:t>
            </a:r>
            <a:r>
              <a:rPr kumimoji="1" lang="zh-CN" altLang="en-US" dirty="0" smtClean="0">
                <a:sym typeface="Wingdings"/>
              </a:rPr>
              <a:t>  </a:t>
            </a:r>
            <a:r>
              <a:rPr kumimoji="1" lang="en-US" altLang="zh-CN" dirty="0" smtClean="0">
                <a:sym typeface="Wingdings"/>
              </a:rPr>
              <a:t>(3)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processing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speed</a:t>
            </a:r>
          </a:p>
          <a:p>
            <a:pPr marL="82296" indent="0">
              <a:buNone/>
            </a:pPr>
            <a:r>
              <a:rPr kumimoji="1" lang="zh-CN" altLang="zh-CN" dirty="0">
                <a:sym typeface="Wingdings"/>
              </a:rPr>
              <a:t> </a:t>
            </a:r>
            <a:r>
              <a:rPr kumimoji="1" lang="zh-CN" altLang="en-US" dirty="0" smtClean="0">
                <a:sym typeface="Wingdings"/>
              </a:rPr>
              <a:t>  </a:t>
            </a:r>
            <a:r>
              <a:rPr kumimoji="1" lang="en-US" altLang="zh-CN" dirty="0" smtClean="0">
                <a:sym typeface="Wingdings"/>
              </a:rPr>
              <a:t>(4)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computation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efficiency</a:t>
            </a:r>
          </a:p>
          <a:p>
            <a:r>
              <a:rPr kumimoji="1" lang="en-US" altLang="zh-CN" dirty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 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Key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management</a:t>
            </a:r>
            <a:r>
              <a:rPr kumimoji="1" lang="zh-CN" altLang="en-US" dirty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problem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who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owns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the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key?</a:t>
            </a:r>
            <a:r>
              <a:rPr kumimoji="1" lang="zh-CN" altLang="en-US" dirty="0" smtClean="0">
                <a:sym typeface="Wingdings"/>
              </a:rPr>
              <a:t> </a:t>
            </a:r>
            <a:endParaRPr kumimoji="1" lang="en-US" altLang="zh-CN" dirty="0" smtClean="0">
              <a:sym typeface="Wingdings"/>
            </a:endParaRPr>
          </a:p>
          <a:p>
            <a:pPr>
              <a:buFont typeface="Symbol" charset="2"/>
              <a:buChar char="-"/>
            </a:pPr>
            <a:r>
              <a:rPr kumimoji="1" lang="zh-CN" altLang="en-US" dirty="0" smtClean="0">
                <a:sym typeface="Wingdings"/>
              </a:rPr>
              <a:t>   </a:t>
            </a:r>
            <a:r>
              <a:rPr kumimoji="1" lang="en-US" altLang="zh-CN" dirty="0" smtClean="0">
                <a:sym typeface="Wingdings"/>
              </a:rPr>
              <a:t>Data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owners?</a:t>
            </a:r>
          </a:p>
          <a:p>
            <a:pPr>
              <a:buFont typeface="Symbol" charset="2"/>
              <a:buChar char="-"/>
            </a:pPr>
            <a:r>
              <a:rPr kumimoji="1" lang="zh-CN" altLang="zh-CN" dirty="0">
                <a:sym typeface="Wingdings"/>
              </a:rPr>
              <a:t> 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Cloud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providers?</a:t>
            </a:r>
            <a:endParaRPr kumimoji="1" lang="en-US" altLang="zh-CN" dirty="0">
              <a:sym typeface="Wingdings"/>
            </a:endParaRPr>
          </a:p>
          <a:p>
            <a:pPr marL="82296" indent="0">
              <a:buNone/>
            </a:pPr>
            <a:r>
              <a:rPr kumimoji="1" lang="en-US" altLang="zh-CN" dirty="0" smtClean="0">
                <a:sym typeface="Wingdings"/>
              </a:rPr>
              <a:t>	Too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many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keys?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Too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complex?</a:t>
            </a:r>
            <a:endParaRPr kumimoji="1" lang="en-US" altLang="zh-CN" dirty="0" smtClean="0"/>
          </a:p>
          <a:p>
            <a:pPr marL="596646" indent="-514350">
              <a:buAutoNum type="arabicPeriod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3369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6526" y="1233905"/>
            <a:ext cx="7717162" cy="5035884"/>
          </a:xfrm>
        </p:spPr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Integrity</a:t>
            </a:r>
          </a:p>
          <a:p>
            <a:pPr marL="82296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Users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don’t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know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stored…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directly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verify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integrity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cloud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download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upload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?</a:t>
            </a:r>
            <a:endParaRPr kumimoji="1" lang="en-US" altLang="zh-CN" dirty="0" smtClean="0"/>
          </a:p>
          <a:p>
            <a:pPr marL="82296" indent="0">
              <a:buNone/>
            </a:pPr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Availability</a:t>
            </a:r>
          </a:p>
          <a:p>
            <a:pPr marL="82296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(1)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availability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cloud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computing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services</a:t>
            </a:r>
          </a:p>
          <a:p>
            <a:pPr marL="82296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(2)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cloud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providers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continue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operate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future?</a:t>
            </a:r>
          </a:p>
          <a:p>
            <a:pPr marL="82296" indent="0">
              <a:buNone/>
            </a:pPr>
            <a:r>
              <a:rPr kumimoji="1" lang="zh-CN" altLang="en-US" dirty="0" smtClean="0"/>
              <a:t>   </a:t>
            </a:r>
            <a:r>
              <a:rPr kumimoji="1" lang="zh-CN" altLang="zh-CN" dirty="0" smtClean="0"/>
              <a:t>(</a:t>
            </a:r>
            <a:r>
              <a:rPr kumimoji="1" lang="en-US" altLang="zh-CN" dirty="0" smtClean="0"/>
              <a:t>3)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cloud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provide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backup?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3589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Cloud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Computing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Future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13798" b="13798"/>
          <a:stretch>
            <a:fillRect/>
          </a:stretch>
        </p:blipFill>
        <p:spPr>
          <a:xfrm>
            <a:off x="1608889" y="1414582"/>
            <a:ext cx="6131426" cy="4883282"/>
          </a:xfrm>
        </p:spPr>
      </p:pic>
    </p:spTree>
    <p:extLst>
      <p:ext uri="{BB962C8B-B14F-4D97-AF65-F5344CB8AC3E}">
        <p14:creationId xmlns:p14="http://schemas.microsoft.com/office/powerpoint/2010/main" val="3979801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7683" b="76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34651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Cloud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Computing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E</a:t>
            </a:r>
            <a:r>
              <a:rPr kumimoji="1" lang="en-US" altLang="zh-CN" dirty="0" smtClean="0"/>
              <a:t>-commerce</a:t>
            </a:r>
          </a:p>
          <a:p>
            <a:r>
              <a:rPr kumimoji="1" lang="en-US" altLang="zh-CN" dirty="0" smtClean="0"/>
              <a:t>Health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</a:p>
          <a:p>
            <a:r>
              <a:rPr kumimoji="1" lang="en-US" altLang="zh-CN" dirty="0" smtClean="0"/>
              <a:t>International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Transfer</a:t>
            </a:r>
          </a:p>
          <a:p>
            <a:r>
              <a:rPr kumimoji="1" lang="en-US" altLang="zh-CN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21783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Questions</a:t>
            </a:r>
            <a:r>
              <a:rPr kumimoji="1" lang="en-US" altLang="zh-CN" dirty="0" smtClean="0"/>
              <a:t>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cloud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computing?</a:t>
            </a:r>
          </a:p>
          <a:p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security?</a:t>
            </a:r>
          </a:p>
          <a:p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security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concerns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cloud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computing?</a:t>
            </a:r>
          </a:p>
        </p:txBody>
      </p:sp>
    </p:spTree>
    <p:extLst>
      <p:ext uri="{BB962C8B-B14F-4D97-AF65-F5344CB8AC3E}">
        <p14:creationId xmlns:p14="http://schemas.microsoft.com/office/powerpoint/2010/main" val="96472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Cloud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Computing?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5296" y="1447799"/>
            <a:ext cx="7708392" cy="5203969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Cloud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Computing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general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term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delivery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hosted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Internet.</a:t>
            </a:r>
          </a:p>
          <a:p>
            <a:r>
              <a:rPr kumimoji="1" lang="en-US" altLang="zh-CN" dirty="0" smtClean="0"/>
              <a:t>Three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Models:</a:t>
            </a:r>
          </a:p>
          <a:p>
            <a:pPr marL="596646" indent="-514350">
              <a:buFont typeface="Wingdings" charset="2"/>
              <a:buAutoNum type="circleNumWdBlackPlain"/>
            </a:pPr>
            <a:r>
              <a:rPr kumimoji="1" lang="en-US" altLang="zh-CN" dirty="0" smtClean="0"/>
              <a:t>Cloud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Software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SaaS</a:t>
            </a:r>
            <a:r>
              <a:rPr kumimoji="1" lang="en-US" altLang="zh-CN" dirty="0" smtClean="0"/>
              <a:t>)</a:t>
            </a:r>
          </a:p>
          <a:p>
            <a:pPr marL="596646" indent="-514350">
              <a:buFont typeface="Wingdings" charset="2"/>
              <a:buAutoNum type="circleNumWdBlackPlain"/>
            </a:pPr>
            <a:r>
              <a:rPr kumimoji="1" lang="en-US" altLang="zh-CN" dirty="0" smtClean="0"/>
              <a:t>Cloud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Platform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Paas</a:t>
            </a:r>
            <a:r>
              <a:rPr kumimoji="1" lang="en-US" altLang="zh-CN" dirty="0" smtClean="0"/>
              <a:t>)</a:t>
            </a:r>
          </a:p>
          <a:p>
            <a:pPr marL="596646" indent="-514350">
              <a:buFont typeface="Wingdings" charset="2"/>
              <a:buAutoNum type="circleNumWdBlackPlain"/>
            </a:pPr>
            <a:r>
              <a:rPr kumimoji="1" lang="en-US" altLang="zh-CN" dirty="0" smtClean="0"/>
              <a:t>Cloud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Intrastructure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laaS</a:t>
            </a:r>
            <a:r>
              <a:rPr kumimoji="1" lang="en-US" altLang="zh-CN" dirty="0" smtClean="0"/>
              <a:t>)</a:t>
            </a:r>
          </a:p>
          <a:p>
            <a:pPr>
              <a:buFont typeface="Wingdings" charset="2"/>
              <a:buChar char="l"/>
            </a:pPr>
            <a:r>
              <a:rPr kumimoji="1" lang="en-US" altLang="zh-CN" dirty="0" smtClean="0"/>
              <a:t>Four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Deployment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Models:</a:t>
            </a:r>
          </a:p>
          <a:p>
            <a:pPr>
              <a:buFont typeface="Symbol" charset="2"/>
              <a:buChar char="-"/>
            </a:pPr>
            <a:r>
              <a:rPr kumimoji="1" lang="en-US" altLang="zh-CN" dirty="0" smtClean="0"/>
              <a:t>Private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community,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public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hybrid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53093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rcRect t="450" b="450"/>
          <a:stretch>
            <a:fillRect/>
          </a:stretch>
        </p:blipFill>
        <p:spPr>
          <a:xfrm>
            <a:off x="1234574" y="953171"/>
            <a:ext cx="7499350" cy="5410200"/>
          </a:xfrm>
        </p:spPr>
      </p:pic>
    </p:spTree>
    <p:extLst>
      <p:ext uri="{BB962C8B-B14F-4D97-AF65-F5344CB8AC3E}">
        <p14:creationId xmlns:p14="http://schemas.microsoft.com/office/powerpoint/2010/main" val="1773164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Why</a:t>
            </a:r>
            <a:r>
              <a:rPr kumimoji="1" lang="en-US" altLang="zh-CN" dirty="0" smtClean="0"/>
              <a:t> Cloud Computing?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zh-CN" dirty="0" smtClean="0"/>
              <a:t>(</a:t>
            </a:r>
            <a:r>
              <a:rPr kumimoji="1" lang="en-US" altLang="zh-CN" dirty="0" smtClean="0"/>
              <a:t>especially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small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medium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enterprises)</a:t>
            </a:r>
          </a:p>
          <a:p>
            <a:pPr marL="82296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lead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gains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efficiency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effectiveness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developing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deployment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purchasing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maintaining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infrastructure.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92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Risks</a:t>
            </a:r>
            <a:r>
              <a:rPr kumimoji="1" lang="en-US" altLang="zh-CN" dirty="0" smtClean="0"/>
              <a:t> of Cloud Computing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consumer’s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perspective…</a:t>
            </a:r>
          </a:p>
          <a:p>
            <a:pPr marL="82296" indent="0">
              <a:buNone/>
            </a:pPr>
            <a:r>
              <a:rPr kumimoji="1" lang="zh-CN" altLang="zh-CN" dirty="0"/>
              <a:t> </a:t>
            </a:r>
            <a:r>
              <a:rPr kumimoji="1" lang="en-US" altLang="zh-CN" dirty="0" smtClean="0"/>
              <a:t>			security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major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concern</a:t>
            </a:r>
          </a:p>
          <a:p>
            <a:r>
              <a:rPr kumimoji="1" lang="en-US" altLang="zh-CN" dirty="0" smtClean="0"/>
              <a:t>Issues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appear:</a:t>
            </a:r>
          </a:p>
          <a:p>
            <a:pPr>
              <a:buFont typeface="Symbol" charset="2"/>
              <a:buChar char="-"/>
            </a:pPr>
            <a:r>
              <a:rPr kumimoji="1" lang="zh-CN" altLang="zh-CN" dirty="0" smtClean="0"/>
              <a:t> </a:t>
            </a:r>
            <a:r>
              <a:rPr kumimoji="1" lang="en-US" altLang="zh-CN" dirty="0" smtClean="0"/>
              <a:t>Amazon’s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Storage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(</a:t>
            </a:r>
            <a:r>
              <a:rPr kumimoji="1" lang="en-US" altLang="zh-CN" dirty="0" smtClean="0"/>
              <a:t>Feb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2009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July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2009)</a:t>
            </a:r>
          </a:p>
          <a:p>
            <a:pPr>
              <a:buFont typeface="Symbol" charset="2"/>
              <a:buChar char="-"/>
            </a:pP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Google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Docs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leakage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private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information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(</a:t>
            </a:r>
            <a:r>
              <a:rPr kumimoji="1" lang="en-US" altLang="zh-CN" dirty="0" smtClean="0"/>
              <a:t>March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2009)</a:t>
            </a:r>
          </a:p>
          <a:p>
            <a:pPr>
              <a:buFont typeface="Symbol" charset="2"/>
              <a:buChar char="-"/>
            </a:pPr>
            <a:r>
              <a:rPr kumimoji="1" lang="en-US" altLang="zh-CN" dirty="0" smtClean="0"/>
              <a:t>Microsoft’s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Azure,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hours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outage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5424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rcRect t="-8402" b="-8402"/>
          <a:stretch>
            <a:fillRect/>
          </a:stretch>
        </p:blipFill>
        <p:spPr>
          <a:xfrm>
            <a:off x="1126856" y="685799"/>
            <a:ext cx="8017144" cy="5837989"/>
          </a:xfrm>
        </p:spPr>
      </p:pic>
    </p:spTree>
    <p:extLst>
      <p:ext uri="{BB962C8B-B14F-4D97-AF65-F5344CB8AC3E}">
        <p14:creationId xmlns:p14="http://schemas.microsoft.com/office/powerpoint/2010/main" val="82153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55683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Why</a:t>
            </a:r>
            <a:r>
              <a:rPr kumimoji="1" lang="en-US" altLang="zh-CN" dirty="0" smtClean="0"/>
              <a:t> Cloud Computing is facing challenges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security?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5292" y="2018631"/>
            <a:ext cx="7828707" cy="4839369"/>
          </a:xfrm>
        </p:spPr>
        <p:txBody>
          <a:bodyPr/>
          <a:lstStyle/>
          <a:p>
            <a:r>
              <a:rPr kumimoji="1" lang="en-US" altLang="zh-CN" dirty="0" smtClean="0"/>
              <a:t>No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fixed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infrastructure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security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boundaries</a:t>
            </a:r>
          </a:p>
          <a:p>
            <a:r>
              <a:rPr kumimoji="1" lang="en-US" altLang="zh-CN" dirty="0" smtClean="0"/>
              <a:t>Multiple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providers…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conflict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interest,</a:t>
            </a:r>
            <a:endParaRPr kumimoji="1" lang="en-US" altLang="zh-CN" dirty="0"/>
          </a:p>
          <a:p>
            <a:pPr marL="82296" indent="0">
              <a:buNone/>
            </a:pPr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no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unified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security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measures</a:t>
            </a:r>
          </a:p>
          <a:p>
            <a:r>
              <a:rPr kumimoji="1" lang="en-US" altLang="zh-CN" dirty="0" smtClean="0"/>
              <a:t>Multi</a:t>
            </a:r>
            <a:r>
              <a:rPr kumimoji="1" lang="zh-CN" altLang="en-US" dirty="0" smtClean="0"/>
              <a:t>-</a:t>
            </a:r>
            <a:r>
              <a:rPr kumimoji="1" lang="en-US" altLang="zh-CN" dirty="0" smtClean="0"/>
              <a:t>tenant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unauthorized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users</a:t>
            </a:r>
          </a:p>
          <a:p>
            <a:r>
              <a:rPr kumimoji="1" lang="en-US" altLang="zh-CN" dirty="0" smtClean="0"/>
              <a:t>Massive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information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storage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8943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What</a:t>
            </a:r>
            <a:r>
              <a:rPr kumimoji="1" lang="en-US" altLang="zh-CN" dirty="0" smtClean="0"/>
              <a:t> is Cloud Computing Security?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Wikipedia</a:t>
            </a:r>
            <a:r>
              <a:rPr lang="zh-CN" altLang="en-US" dirty="0" smtClean="0"/>
              <a:t> </a:t>
            </a:r>
            <a:r>
              <a:rPr lang="en-US" altLang="zh-CN" dirty="0" smtClean="0"/>
              <a:t>says…</a:t>
            </a:r>
            <a:endParaRPr lang="en-US" altLang="zh-CN" dirty="0" smtClean="0"/>
          </a:p>
          <a:p>
            <a:r>
              <a:rPr lang="en-US" altLang="zh-CN" dirty="0" smtClean="0"/>
              <a:t>Cloud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computing </a:t>
            </a:r>
            <a:r>
              <a:rPr lang="en-US" altLang="zh-CN" dirty="0"/>
              <a:t>security (sometimes referred to simply as </a:t>
            </a:r>
            <a:r>
              <a:rPr lang="en-US" altLang="zh-CN" dirty="0" smtClean="0"/>
              <a:t>“cloud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security”) </a:t>
            </a:r>
            <a:r>
              <a:rPr lang="en-US" altLang="zh-CN" dirty="0"/>
              <a:t>is an evolving sub-domain of computer security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 </a:t>
            </a:r>
            <a:r>
              <a:rPr lang="en-US" altLang="zh-CN" dirty="0"/>
              <a:t>security, and, more broadly, information security. </a:t>
            </a:r>
            <a:endParaRPr lang="en-US" altLang="zh-CN" dirty="0" smtClean="0"/>
          </a:p>
          <a:p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refers </a:t>
            </a:r>
            <a:r>
              <a:rPr lang="en-US" altLang="zh-CN" dirty="0"/>
              <a:t>to </a:t>
            </a:r>
            <a:r>
              <a:rPr lang="en-US" altLang="zh-CN" dirty="0">
                <a:solidFill>
                  <a:srgbClr val="0000FF"/>
                </a:solidFill>
              </a:rPr>
              <a:t>a broad set of policies, technologies, and </a:t>
            </a:r>
            <a:r>
              <a:rPr lang="en-US" altLang="zh-CN" dirty="0" smtClean="0">
                <a:solidFill>
                  <a:srgbClr val="0000FF"/>
                </a:solidFill>
              </a:rPr>
              <a:t>controls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deployed </a:t>
            </a:r>
            <a:r>
              <a:rPr lang="en-US" altLang="zh-CN" dirty="0"/>
              <a:t>to </a:t>
            </a:r>
            <a:r>
              <a:rPr lang="en-US" altLang="zh-CN" dirty="0">
                <a:solidFill>
                  <a:srgbClr val="1FC63A"/>
                </a:solidFill>
              </a:rPr>
              <a:t>protect data, applications, and the </a:t>
            </a:r>
            <a:r>
              <a:rPr lang="en-US" altLang="zh-CN" dirty="0" smtClean="0">
                <a:solidFill>
                  <a:srgbClr val="1FC63A"/>
                </a:solidFill>
              </a:rPr>
              <a:t>associated</a:t>
            </a:r>
            <a:r>
              <a:rPr lang="zh-CN" altLang="en-US" dirty="0" smtClean="0">
                <a:solidFill>
                  <a:srgbClr val="1FC63A"/>
                </a:solidFill>
              </a:rPr>
              <a:t> </a:t>
            </a:r>
            <a:r>
              <a:rPr lang="en-US" altLang="zh-CN" dirty="0" smtClean="0">
                <a:solidFill>
                  <a:srgbClr val="1FC63A"/>
                </a:solidFill>
              </a:rPr>
              <a:t>infrastructure</a:t>
            </a:r>
            <a:r>
              <a:rPr lang="en-US" altLang="zh-CN" dirty="0" smtClean="0"/>
              <a:t> </a:t>
            </a:r>
            <a:r>
              <a:rPr lang="en-US" altLang="zh-CN" dirty="0"/>
              <a:t>of cloud </a:t>
            </a:r>
            <a:r>
              <a:rPr lang="en-US" altLang="zh-CN" dirty="0" smtClean="0"/>
              <a:t>computing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6644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夏至.thmx</Template>
  <TotalTime>442</TotalTime>
  <Words>473</Words>
  <Application>Microsoft Macintosh PowerPoint</Application>
  <PresentationFormat>全屏显示(4:3)</PresentationFormat>
  <Paragraphs>69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夏至</vt:lpstr>
      <vt:lpstr>Data Security and Privacy Protection Issues in Cloud Computing</vt:lpstr>
      <vt:lpstr>Questions…</vt:lpstr>
      <vt:lpstr>What is Cloud Computing?</vt:lpstr>
      <vt:lpstr>PowerPoint 演示文稿</vt:lpstr>
      <vt:lpstr>Why Cloud Computing?</vt:lpstr>
      <vt:lpstr>Risks of Cloud Computing</vt:lpstr>
      <vt:lpstr>PowerPoint 演示文稿</vt:lpstr>
      <vt:lpstr>Why Cloud Computing is facing challenges in security?</vt:lpstr>
      <vt:lpstr>What is Cloud Computing Security?</vt:lpstr>
      <vt:lpstr>Opinions about Solution to Cloud Security</vt:lpstr>
      <vt:lpstr>Data Life Cycle</vt:lpstr>
      <vt:lpstr>Data Storage</vt:lpstr>
      <vt:lpstr>PowerPoint 演示文稿</vt:lpstr>
      <vt:lpstr>Cloud Computing Future</vt:lpstr>
      <vt:lpstr>PowerPoint 演示文稿</vt:lpstr>
      <vt:lpstr>Future of Cloud Computing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Security and Privacy Protection Issues in Cloud Computing</dc:title>
  <dc:creator>Jinnan Ge</dc:creator>
  <cp:lastModifiedBy>Jinnan Ge</cp:lastModifiedBy>
  <cp:revision>12</cp:revision>
  <dcterms:created xsi:type="dcterms:W3CDTF">2015-03-26T08:19:14Z</dcterms:created>
  <dcterms:modified xsi:type="dcterms:W3CDTF">2015-03-26T15:41:40Z</dcterms:modified>
</cp:coreProperties>
</file>