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11" r:id="rId12"/>
    <p:sldId id="312" r:id="rId13"/>
    <p:sldId id="305" r:id="rId14"/>
    <p:sldId id="306" r:id="rId15"/>
    <p:sldId id="307" r:id="rId16"/>
    <p:sldId id="308" r:id="rId17"/>
    <p:sldId id="309" r:id="rId18"/>
    <p:sldId id="310" r:id="rId19"/>
    <p:sldId id="29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67A77-BABF-854D-90A1-39B7E7A2D195}" type="datetimeFigureOut">
              <a:rPr lang="en-US" smtClean="0"/>
              <a:t>8/17/21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AA47B-3D09-5747-B4CF-2E40EA87C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30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E34ED78B-F422-9444-AEF1-EEE977E259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D38B366-B59E-DA49-8A7D-FDB7BDAA9AD9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E5F035C9-3354-A242-B8BE-85BFA7C0E9E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6237AAA6-D628-2544-A9C1-12EC57B17A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128B348E-364A-1C4C-A48F-9CF2E8F1AE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9AA38D5-3DF9-214F-87AC-216B76364B61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A89590F6-0F0C-9948-A04E-D4BFAB0AEFF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EDD4C59E-9461-8942-9BE0-A67BBDCF4C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1300">
                <a:latin typeface="Arial" panose="020B0604020202020204" pitchFamily="34" charset="0"/>
              </a:rPr>
              <a:t> Not “ends-focused” </a:t>
            </a:r>
            <a:r>
              <a:rPr lang="en-US" altLang="en-US" sz="1300">
                <a:latin typeface="Arial" panose="020B0604020202020204" pitchFamily="34" charset="0"/>
                <a:sym typeface="Wingdings" pitchFamily="2" charset="2"/>
              </a:rPr>
              <a:t> </a:t>
            </a:r>
            <a:r>
              <a:rPr lang="en-US" altLang="en-US" sz="1500">
                <a:latin typeface="Arial" panose="020B0604020202020204" pitchFamily="34" charset="0"/>
              </a:rPr>
              <a:t>Act morally not just because you’re supposed to, but because you know it is right to do so</a:t>
            </a:r>
          </a:p>
          <a:p>
            <a:pPr eaLnBrk="1" hangingPunct="1">
              <a:buFontTx/>
              <a:buChar char="-"/>
            </a:pPr>
            <a:endParaRPr lang="en-US" altLang="en-US" sz="1300">
              <a:latin typeface="Arial" panose="020B0604020202020204" pitchFamily="34" charset="0"/>
            </a:endParaRPr>
          </a:p>
          <a:p>
            <a:pPr eaLnBrk="1" hangingPunct="1">
              <a:buFontTx/>
              <a:buChar char="-"/>
            </a:pPr>
            <a:endParaRPr lang="en-US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AA0BC4A3-C84C-1446-9389-BCDDF86703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0756A76-C1A8-3945-95D1-8DC9C8AF922B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E91D3C58-49C9-F94D-A250-7E2CFD8D637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F28BDF5D-3587-B341-8553-80911EC5F6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 Emphasize the trickiness of difficult cases in research </a:t>
            </a:r>
            <a:r>
              <a:rPr lang="en-US" altLang="en-US">
                <a:latin typeface="Arial" panose="020B0604020202020204" pitchFamily="34" charset="0"/>
                <a:sym typeface="Wingdings" pitchFamily="2" charset="2"/>
              </a:rPr>
              <a:t> consider illustrating with examples from</a:t>
            </a:r>
            <a:r>
              <a:rPr lang="en-US" altLang="en-US">
                <a:latin typeface="Arial" panose="020B0604020202020204" pitchFamily="34" charset="0"/>
              </a:rPr>
              <a:t> APA’s ethics site?</a:t>
            </a:r>
          </a:p>
          <a:p>
            <a:pPr eaLnBrk="1" hangingPunct="1">
              <a:buFontTx/>
              <a:buChar char="-"/>
            </a:pPr>
            <a:endParaRPr lang="en-US" altLang="en-US">
              <a:latin typeface="Arial" panose="020B0604020202020204" pitchFamily="34" charset="0"/>
            </a:endParaRPr>
          </a:p>
          <a:p>
            <a:pPr eaLnBrk="1" hangingPunct="1">
              <a:buFontTx/>
              <a:buChar char="-"/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9F102D9F-E3B4-574B-BE7D-932FC1C209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EFD44A4-5B58-7047-A873-FAF42360AA7E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D6AD41B-DF81-0E41-A89A-298BAF13C08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4323D9D-FAB0-1C4A-9240-356EC1B57B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 Consider linking to your institution’s IRB site somewhere on this slide and then showing your students how to navigate it and find necessary forms, etc.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C249A294-884F-C046-A442-1EAAA18976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E014B2-8EC0-7D41-A974-38E475BCE376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FF3EF8DE-8905-6C4C-9028-09F679D0904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3E564826-AB51-6D41-9D3B-FE418D62CE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 How much info to give participants?</a:t>
            </a:r>
          </a:p>
          <a:p>
            <a:pPr lvl="1" eaLnBrk="1" hangingPunct="1"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 Don’t give away the hypoths, but do describe conditions and experiences the participants are likely to have as part of the study</a:t>
            </a:r>
          </a:p>
          <a:p>
            <a:pPr lvl="1" eaLnBrk="1" hangingPunct="1">
              <a:buFontTx/>
              <a:buChar char="-"/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F0CBFDB8-305E-D542-AE36-3F3AD1FE5C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73375B-F46F-5F47-A647-2A80E6B59624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795FA889-2E94-2647-AF3F-35269653693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80B7DC92-F34A-5C43-87D3-E814ECF938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 The 18 year limit may depend on your geographic location (i.e., some states differ on definition of adult)</a:t>
            </a:r>
          </a:p>
          <a:p>
            <a:pPr eaLnBrk="1" hangingPunct="1">
              <a:buFontTx/>
              <a:buChar char="•"/>
            </a:pPr>
            <a:endParaRPr lang="en-US" altLang="en-US">
              <a:latin typeface="Arial" panose="020B0604020202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 e.g., Milgram’s obedience study: Good example of a study that would not be permitted today without major changes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en-US">
                <a:latin typeface="Arial" panose="020B0604020202020204" pitchFamily="34" charset="0"/>
              </a:rPr>
              <a:t>Helps to illustrate basic ethical concepts</a:t>
            </a:r>
          </a:p>
          <a:p>
            <a:pPr eaLnBrk="1" hangingPunct="1">
              <a:lnSpc>
                <a:spcPct val="115000"/>
              </a:lnSpc>
            </a:pPr>
            <a:endParaRPr lang="en-US" altLang="en-US">
              <a:latin typeface="Arial" panose="020B0604020202020204" pitchFamily="34" charset="0"/>
            </a:endParaRPr>
          </a:p>
          <a:p>
            <a:pPr eaLnBrk="1" hangingPunct="1">
              <a:lnSpc>
                <a:spcPct val="115000"/>
              </a:lnSpc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 Animals are also protected with similar guidelines as to humans – the emphasis tends to be on the good outweighing the bad here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73DA67E6-09C0-444B-A63B-5626FD019B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DD96D88-E5D4-2640-A9B6-FA8E9167F230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D3EA0957-651A-6247-AC4A-6FAD583C53C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B5F4080B-9E49-4749-AEC9-B28839BFF5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 Discuss as a group, encouraging application of the principle of rights and utilitarian perspectives on ethics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907D6-6650-5943-9FAE-D2C2D799F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834CB-0A2E-8744-860E-D86F45FC0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00132-24B0-4147-87D0-C6EFC4C8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490E-00EB-FA4D-AD7F-D887AEA485F6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6E3D5-A8A3-8344-A4BE-1CF85498C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42A0C-D662-9B4A-B44D-A48137A7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A562-5E60-A443-96D4-5DD8C4C8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4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A4917-7F9C-F949-9823-316D4CBD2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BE697-75B5-6642-A702-F0A93C969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60B06-57B6-1945-A4C1-9AB97FA5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490E-00EB-FA4D-AD7F-D887AEA485F6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30977-B49A-FC48-8964-8F91D47B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850D6-41EC-5A4B-9970-B303F6DD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A562-5E60-A443-96D4-5DD8C4C8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4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BE6C22-25B3-6145-BF89-7892621DE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8696A-8EC3-FD44-A2C9-E0C6305A1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B3614-3C41-1C4B-B401-C1F4484F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490E-00EB-FA4D-AD7F-D887AEA485F6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CAFE3-95BE-DC42-9752-2F7339303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063D4-B7EC-A14D-A0B8-4BF35251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A562-5E60-A443-96D4-5DD8C4C8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AD110-0606-1246-AB80-921028D36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57086-8AE3-FC4A-A1B6-6A02A021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D7809-B7BA-8F4C-A38A-28C94275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490E-00EB-FA4D-AD7F-D887AEA485F6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F1A9D-FFD9-A64D-8555-14165C96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34823-89D4-2546-80D0-8464F9AA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A562-5E60-A443-96D4-5DD8C4C8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4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F791-D6C0-D647-96ED-C17C65F10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DFDCB-9EBA-8D42-A3B1-11B885264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92BEC-8D89-B544-98C6-F62034F08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490E-00EB-FA4D-AD7F-D887AEA485F6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4D8A3-02A4-DE41-90AB-6D963A8C3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4C96E-C7AC-A545-90BB-74841A64E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A562-5E60-A443-96D4-5DD8C4C8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2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41EF-6FCA-2844-B55C-D256E8B3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9B861-8DD4-B541-B9BF-68DC14D87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7F3F2-363D-344F-B6D1-C674D61F1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A6E8E-3830-D544-8BB9-80A5BC78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490E-00EB-FA4D-AD7F-D887AEA485F6}" type="datetimeFigureOut">
              <a:rPr lang="en-US" smtClean="0"/>
              <a:t>8/17/21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9EC94-317E-8846-9DEF-BF925F8C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BB893-8A5B-B34E-9F29-0188F3EB5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A562-5E60-A443-96D4-5DD8C4C8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8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B3CEE-B03F-8F40-B952-018F2D69E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BAEA3-6D5D-F141-A3FB-C6BD4059F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05D1B-D6EE-E940-BD70-185FA5392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43227B-954E-4E49-B51D-294988C1C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8F543D-C292-AD47-9D8F-DA57A136A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F2F696-8910-FC44-B0B5-750108579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490E-00EB-FA4D-AD7F-D887AEA485F6}" type="datetimeFigureOut">
              <a:rPr lang="en-US" smtClean="0"/>
              <a:t>8/17/21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B52880-8D9C-DF46-AB3C-CA4EC09C3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03655B-94EA-DD4C-8BFD-B661446A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A562-5E60-A443-96D4-5DD8C4C8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1D7A-15B5-8448-9C37-54149D664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F3F969-1575-A740-9203-361B15659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490E-00EB-FA4D-AD7F-D887AEA485F6}" type="datetimeFigureOut">
              <a:rPr lang="en-US" smtClean="0"/>
              <a:t>8/17/21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0EDC0-01AC-0247-AE7A-94D9D1FAB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2E7B7-D244-8047-8E46-D031CDF9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A562-5E60-A443-96D4-5DD8C4C8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5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3B89A3-AE56-154C-B2B0-778270A4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490E-00EB-FA4D-AD7F-D887AEA485F6}" type="datetimeFigureOut">
              <a:rPr lang="en-US" smtClean="0"/>
              <a:t>8/17/21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6AE533-9131-DB43-BDA5-9640432B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3EF30-AB4E-B54F-B57A-B315CE4E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A562-5E60-A443-96D4-5DD8C4C8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6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2E319-344B-2043-988A-1E111CBDD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9BE0B-3ECF-5449-BCED-2D7977BCD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8852A-C9F3-4F48-A9F8-7745A1F90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E6460-8A6B-0C44-B080-35E53CC28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490E-00EB-FA4D-AD7F-D887AEA485F6}" type="datetimeFigureOut">
              <a:rPr lang="en-US" smtClean="0"/>
              <a:t>8/17/21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82444-8AE3-814A-BC33-64A08573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1C271-FEA3-AF4E-A984-9FD0535D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A562-5E60-A443-96D4-5DD8C4C8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6A22-D3DD-E441-93BC-85178DA7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F9A2EE-502F-D747-809F-8B909133A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58B87-4673-4640-9A38-725B69518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08983-DD03-A843-91B7-06C01390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490E-00EB-FA4D-AD7F-D887AEA485F6}" type="datetimeFigureOut">
              <a:rPr lang="en-US" smtClean="0"/>
              <a:t>8/17/21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90740-5275-A241-8DFE-18F942F2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77BEA-5FF9-7944-9228-8092FB69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A562-5E60-A443-96D4-5DD8C4C8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554AB-0425-EC46-8B39-F8733C119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D5DA1-6006-024C-A7C2-15CA70BAF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76F8C-9354-C04F-970E-FBEE9C70E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1490E-00EB-FA4D-AD7F-D887AEA485F6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9784B-3E00-EA42-A7DE-E67873A90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53DF-3400-ED45-AE00-CB02F9FC2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8A562-5E60-A443-96D4-5DD8C4C8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8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a.org/ethic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BCFE-5E43-8C46-80F7-77F7766F7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A8CBD-C9C1-EB48-9B8E-142C2CDDAA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23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400E751-AC03-9042-B542-9EF1A7420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APA Ethics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03C6AB9-1B62-F04C-B1A7-6C49BB2BC6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Need for a code by late 1940s:</a:t>
            </a:r>
          </a:p>
          <a:p>
            <a:pPr lvl="1" eaLnBrk="1" hangingPunct="1"/>
            <a:r>
              <a:rPr lang="en-US" altLang="en-US" sz="3200">
                <a:sym typeface="Wingdings" pitchFamily="2" charset="2"/>
              </a:rPr>
              <a:t>Following WWII, </a:t>
            </a:r>
            <a:r>
              <a:rPr lang="en-US" altLang="en-US" sz="3200"/>
              <a:t>U.S. nuclear experiments, Tuskegee Institute experiments, others…</a:t>
            </a:r>
          </a:p>
          <a:p>
            <a:pPr eaLnBrk="1" hangingPunct="1"/>
            <a:r>
              <a:rPr lang="en-US" altLang="en-US">
                <a:sym typeface="Wingdings" pitchFamily="2" charset="2"/>
              </a:rPr>
              <a:t>APA’s ethical standards (1970s)</a:t>
            </a:r>
          </a:p>
          <a:p>
            <a:pPr lvl="1" eaLnBrk="1" hangingPunct="1"/>
            <a:r>
              <a:rPr lang="en-US" altLang="en-US">
                <a:sym typeface="Wingdings" pitchFamily="2" charset="2"/>
              </a:rPr>
              <a:t>Eventually linked with creation of IRBs through the National Research Act (1974)</a:t>
            </a:r>
          </a:p>
          <a:p>
            <a:pPr lvl="1" eaLnBrk="1" hangingPunct="1"/>
            <a:r>
              <a:rPr lang="en-US" altLang="en-US">
                <a:sym typeface="Wingdings" pitchFamily="2" charset="2"/>
                <a:hlinkClick r:id="rId2"/>
              </a:rPr>
              <a:t>Current revision</a:t>
            </a:r>
            <a:endParaRPr lang="en-US" altLang="en-US" sz="3200"/>
          </a:p>
        </p:txBody>
      </p:sp>
      <p:sp>
        <p:nvSpPr>
          <p:cNvPr id="10244" name="Slide Number Placeholder 1">
            <a:extLst>
              <a:ext uri="{FF2B5EF4-FFF2-40B4-BE49-F238E27FC236}">
                <a16:creationId xmlns:a16="http://schemas.microsoft.com/office/drawing/2014/main" id="{464A0BEE-C969-014D-BFFC-79430AF2E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966686F-D5B0-0046-9E6B-F559DCA4F80E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F9894609-D653-EE40-98E1-D5F6484EF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458200" cy="715962"/>
          </a:xfrm>
        </p:spPr>
        <p:txBody>
          <a:bodyPr/>
          <a:lstStyle/>
          <a:p>
            <a:pPr eaLnBrk="1" hangingPunct="1"/>
            <a:r>
              <a:rPr lang="en-US" altLang="en-US"/>
              <a:t>Developing the APA Code of Ethics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FE76906A-8876-B148-B006-33E53D1AB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/>
              <a:t>First code </a:t>
            </a:r>
            <a:r>
              <a:rPr lang="en-US" altLang="en-US">
                <a:sym typeface="Wingdings" pitchFamily="2" charset="2"/>
              </a:rPr>
              <a:t> 1953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/>
              <a:t>Hobbs committee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/>
              <a:t>Critical incidents procedure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/>
              <a:t>Most recent revision (2002)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/>
              <a:t>2002 revision includes 10 general categories of ethical issues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/>
              <a:t>5 general principles + 89 specific standards</a:t>
            </a:r>
          </a:p>
        </p:txBody>
      </p:sp>
      <p:sp>
        <p:nvSpPr>
          <p:cNvPr id="11268" name="Slide Number Placeholder 1">
            <a:extLst>
              <a:ext uri="{FF2B5EF4-FFF2-40B4-BE49-F238E27FC236}">
                <a16:creationId xmlns:a16="http://schemas.microsoft.com/office/drawing/2014/main" id="{A255C70D-2155-A441-88C0-A8946872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4C4B61-DAB9-CF46-BF91-D5A76A147275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>
            <a:extLst>
              <a:ext uri="{FF2B5EF4-FFF2-40B4-BE49-F238E27FC236}">
                <a16:creationId xmlns:a16="http://schemas.microsoft.com/office/drawing/2014/main" id="{A6F60687-2955-D749-85B3-11E900537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The APA Code of Ethics (cont’d)</a:t>
            </a:r>
          </a:p>
        </p:txBody>
      </p:sp>
      <p:sp>
        <p:nvSpPr>
          <p:cNvPr id="12291" name="Rectangle 1027">
            <a:extLst>
              <a:ext uri="{FF2B5EF4-FFF2-40B4-BE49-F238E27FC236}">
                <a16:creationId xmlns:a16="http://schemas.microsoft.com/office/drawing/2014/main" id="{C52BB0FD-B971-AE40-8818-04256A51C1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None/>
              <a:defRPr/>
            </a:pPr>
            <a:r>
              <a:rPr lang="en-US" sz="2200" dirty="0"/>
              <a:t>Five general principles of the APA code:</a:t>
            </a:r>
          </a:p>
          <a:p>
            <a:pPr marL="514350" indent="-45720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Font typeface="Calibri" pitchFamily="34" charset="0"/>
              <a:buAutoNum type="arabicParenR"/>
              <a:defRPr/>
            </a:pPr>
            <a:r>
              <a:rPr lang="en-US" sz="2200" b="1" dirty="0"/>
              <a:t>Beneficence and non-malfeasance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2200" dirty="0"/>
              <a:t>Constantly weigh costs &amp; benefits; produce greatest good</a:t>
            </a:r>
          </a:p>
          <a:p>
            <a:pPr marL="514350" indent="-45720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Font typeface="Calibri" pitchFamily="34" charset="0"/>
              <a:buAutoNum type="arabicParenR"/>
              <a:defRPr/>
            </a:pPr>
            <a:r>
              <a:rPr lang="en-US" sz="2200" b="1" dirty="0"/>
              <a:t>Fidelity and responsibility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2200" dirty="0"/>
              <a:t>Constantly aware of responsibility to society</a:t>
            </a:r>
          </a:p>
          <a:p>
            <a:pPr marL="514350" indent="-45720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Font typeface="Calibri" pitchFamily="34" charset="0"/>
              <a:buAutoNum type="arabicParenR"/>
              <a:defRPr/>
            </a:pPr>
            <a:r>
              <a:rPr lang="en-US" sz="2200" b="1" dirty="0"/>
              <a:t>Integrity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2200" dirty="0"/>
              <a:t>Scrupulously honest</a:t>
            </a:r>
          </a:p>
          <a:p>
            <a:pPr marL="514350" indent="-45720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Font typeface="Calibri" pitchFamily="34" charset="0"/>
              <a:buAutoNum type="arabicParenR"/>
              <a:defRPr/>
            </a:pPr>
            <a:r>
              <a:rPr lang="en-US" sz="2200" b="1" dirty="0"/>
              <a:t>Justice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2200" dirty="0"/>
              <a:t>Fair treatment</a:t>
            </a:r>
          </a:p>
          <a:p>
            <a:pPr marL="514350" indent="-45720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Font typeface="Calibri" pitchFamily="34" charset="0"/>
              <a:buAutoNum type="arabicParenR"/>
              <a:defRPr/>
            </a:pPr>
            <a:r>
              <a:rPr lang="en-US" sz="2200" b="1" dirty="0"/>
              <a:t>Respect for people’s rights and dignity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2200" dirty="0"/>
              <a:t>Safeguard welfare, protect rights</a:t>
            </a:r>
          </a:p>
        </p:txBody>
      </p:sp>
      <p:sp>
        <p:nvSpPr>
          <p:cNvPr id="12292" name="Slide Number Placeholder 1">
            <a:extLst>
              <a:ext uri="{FF2B5EF4-FFF2-40B4-BE49-F238E27FC236}">
                <a16:creationId xmlns:a16="http://schemas.microsoft.com/office/drawing/2014/main" id="{0C213878-23A1-1046-99A6-3814258B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8CF57AE-F765-C04A-A458-D380F446230F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AF73DDC-65E5-004B-9181-4FF25D0F30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Seeking IRB Approval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AF65AC5-3574-4C4A-ABC0-D290C35252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altLang="en-US" sz="3000"/>
              <a:t>Complexity of process depends on complexity and risks of the study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en-US" sz="3000"/>
              <a:t>ALL research with humans (and animals) must: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en-US" sz="3000"/>
              <a:t>use valid methods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en-US" sz="3000"/>
              <a:t>follow legal/ethical standards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en-US" sz="3000"/>
              <a:t>be IRB approved</a:t>
            </a:r>
          </a:p>
        </p:txBody>
      </p:sp>
      <p:sp>
        <p:nvSpPr>
          <p:cNvPr id="13316" name="Slide Number Placeholder 1">
            <a:extLst>
              <a:ext uri="{FF2B5EF4-FFF2-40B4-BE49-F238E27FC236}">
                <a16:creationId xmlns:a16="http://schemas.microsoft.com/office/drawing/2014/main" id="{CA139B33-AD14-4B44-9396-CA0638449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02EF36A-12B4-D247-BFF6-1BB2B173B49B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5F207DA-30AB-FD44-B8F3-8B5E33C71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Seeking IRB Approval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FF9B5BD-AE85-AB41-BF81-7EE2E8F282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/>
              <a:t>Project must meet responsibility and qualification criteria</a:t>
            </a:r>
          </a:p>
          <a:p>
            <a:pPr lvl="1" eaLnBrk="1" hangingPunct="1"/>
            <a:r>
              <a:rPr lang="en-US" altLang="en-US" sz="3000"/>
              <a:t>Responsible for welfare/dignity of participants</a:t>
            </a:r>
          </a:p>
          <a:p>
            <a:pPr lvl="1" eaLnBrk="1" hangingPunct="1"/>
            <a:r>
              <a:rPr lang="en-US" altLang="en-US" sz="3000"/>
              <a:t>Qualified to do the research (students with supervision OK)</a:t>
            </a:r>
          </a:p>
        </p:txBody>
      </p:sp>
      <p:sp>
        <p:nvSpPr>
          <p:cNvPr id="14340" name="Slide Number Placeholder 1">
            <a:extLst>
              <a:ext uri="{FF2B5EF4-FFF2-40B4-BE49-F238E27FC236}">
                <a16:creationId xmlns:a16="http://schemas.microsoft.com/office/drawing/2014/main" id="{3266F528-CC66-3448-A798-9AC7D5F2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1FF133-AB89-164F-B972-6BFF70B0D15D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1253FE9-4BA5-EA45-BF7C-4A1DF7E59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Seeking IRB Approval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3DD25D4-0E61-A048-91C1-CC514A056A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/>
              <a:t>With humans, voluntary implied consent required</a:t>
            </a:r>
          </a:p>
          <a:p>
            <a:pPr eaLnBrk="1" hangingPunct="1"/>
            <a:r>
              <a:rPr lang="en-US" altLang="en-US" sz="3000"/>
              <a:t>Consent forms must:</a:t>
            </a:r>
          </a:p>
          <a:p>
            <a:pPr lvl="1" eaLnBrk="1" hangingPunct="1"/>
            <a:r>
              <a:rPr lang="en-US" altLang="en-US" sz="3000"/>
              <a:t>Be descriptive and clear</a:t>
            </a:r>
          </a:p>
          <a:p>
            <a:pPr lvl="1" eaLnBrk="1" hangingPunct="1"/>
            <a:r>
              <a:rPr lang="en-US" altLang="en-US" sz="3000"/>
              <a:t>Explain confidentiality/anonymity procedures</a:t>
            </a:r>
          </a:p>
          <a:p>
            <a:pPr lvl="1" eaLnBrk="1" hangingPunct="1"/>
            <a:r>
              <a:rPr lang="en-US" altLang="en-US" sz="3000"/>
              <a:t>Provide participants with stated rights and protections inherent in the study</a:t>
            </a:r>
          </a:p>
        </p:txBody>
      </p:sp>
      <p:sp>
        <p:nvSpPr>
          <p:cNvPr id="15364" name="Slide Number Placeholder 1">
            <a:extLst>
              <a:ext uri="{FF2B5EF4-FFF2-40B4-BE49-F238E27FC236}">
                <a16:creationId xmlns:a16="http://schemas.microsoft.com/office/drawing/2014/main" id="{EB1F4A40-51A9-DF4F-9378-68E960C80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CCA90EC-C4F8-9848-9216-4EAA401D1C72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FCCD4B9-2173-B641-A23C-34A3D61334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Special Issues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AF9F727-A5ED-EE40-9E7A-F4AA91A569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eaLnBrk="1" hangingPunct="1"/>
            <a:r>
              <a:rPr lang="en-US" altLang="en-US" sz="3000" b="1"/>
              <a:t>Young participants</a:t>
            </a:r>
          </a:p>
          <a:p>
            <a:pPr lvl="1" eaLnBrk="1" hangingPunct="1"/>
            <a:r>
              <a:rPr lang="en-US" altLang="en-US" sz="3000"/>
              <a:t>If under 18*, or disabled the guardian must give consent</a:t>
            </a:r>
          </a:p>
          <a:p>
            <a:pPr eaLnBrk="1" hangingPunct="1"/>
            <a:r>
              <a:rPr lang="en-US" altLang="en-US" sz="3000" b="1"/>
              <a:t>Video/audio recording</a:t>
            </a:r>
          </a:p>
          <a:p>
            <a:pPr lvl="1" eaLnBrk="1" hangingPunct="1"/>
            <a:r>
              <a:rPr lang="en-US" altLang="en-US" sz="3000"/>
              <a:t>Need consent and confidentiality promises</a:t>
            </a:r>
          </a:p>
          <a:p>
            <a:pPr eaLnBrk="1" hangingPunct="1"/>
            <a:r>
              <a:rPr lang="en-US" altLang="en-US" sz="3000" b="1"/>
              <a:t>Deception</a:t>
            </a:r>
          </a:p>
          <a:p>
            <a:pPr lvl="1" eaLnBrk="1" hangingPunct="1"/>
            <a:r>
              <a:rPr lang="en-US" altLang="en-US" sz="3000"/>
              <a:t>By omission or commission requires debriefing + special conditions</a:t>
            </a:r>
          </a:p>
        </p:txBody>
      </p:sp>
      <p:sp>
        <p:nvSpPr>
          <p:cNvPr id="16388" name="Slide Number Placeholder 1">
            <a:extLst>
              <a:ext uri="{FF2B5EF4-FFF2-40B4-BE49-F238E27FC236}">
                <a16:creationId xmlns:a16="http://schemas.microsoft.com/office/drawing/2014/main" id="{2F027803-C4C6-0748-931F-69BDDDC8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5333E3-B95F-FA4F-ADFF-EE933603F355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50C7FFD-28CB-F14A-96B0-4927DC9664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Debriefing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34E479D-A1A2-964A-A544-0DC61D8FC7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altLang="en-US"/>
              <a:t>Telling participants about the study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en-US"/>
              <a:t>Helps them understand the importance of their involvement in research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en-US"/>
              <a:t>Required if deception is used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en-US"/>
              <a:t>Often left out, but very important</a:t>
            </a:r>
          </a:p>
        </p:txBody>
      </p:sp>
      <p:sp>
        <p:nvSpPr>
          <p:cNvPr id="17412" name="Slide Number Placeholder 1">
            <a:extLst>
              <a:ext uri="{FF2B5EF4-FFF2-40B4-BE49-F238E27FC236}">
                <a16:creationId xmlns:a16="http://schemas.microsoft.com/office/drawing/2014/main" id="{9B53829C-154A-7C41-A626-8C55CBF1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2B218BD-7825-F244-BB57-047D2B331E79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8731B76-BC70-A544-B91B-B5AF83BEFF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Ethical Dilemmas in Research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635CFF56-BA81-674F-BE4F-5CBEB353D6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 in-class discussions:</a:t>
            </a:r>
          </a:p>
          <a:p>
            <a:pPr lvl="1" eaLnBrk="1" hangingPunct="1"/>
            <a:r>
              <a:rPr lang="en-US" altLang="en-US"/>
              <a:t>Conformity among participants</a:t>
            </a:r>
          </a:p>
          <a:p>
            <a:pPr lvl="1" eaLnBrk="1" hangingPunct="1"/>
            <a:r>
              <a:rPr lang="en-US" altLang="en-US"/>
              <a:t>Eavesdropping for unobtrusive observation</a:t>
            </a:r>
          </a:p>
          <a:p>
            <a:pPr lvl="1" eaLnBrk="1" hangingPunct="1"/>
            <a:r>
              <a:rPr lang="en-US" altLang="en-US"/>
              <a:t>Requiring student participation</a:t>
            </a:r>
          </a:p>
          <a:p>
            <a:pPr lvl="1" eaLnBrk="1" hangingPunct="1"/>
            <a:r>
              <a:rPr lang="en-US" altLang="en-US"/>
              <a:t>Asking questions about sexual behaviors</a:t>
            </a:r>
          </a:p>
        </p:txBody>
      </p:sp>
      <p:sp>
        <p:nvSpPr>
          <p:cNvPr id="18436" name="Slide Number Placeholder 1">
            <a:extLst>
              <a:ext uri="{FF2B5EF4-FFF2-40B4-BE49-F238E27FC236}">
                <a16:creationId xmlns:a16="http://schemas.microsoft.com/office/drawing/2014/main" id="{C45FA473-EEEF-E74A-9F61-9848C14EB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1FC83E-2F4E-D146-8FC1-AEBF1D2B4A43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3DF478C4-6F18-4440-A2FA-F7DF9129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What’s Next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28134316-B471-0D41-988B-572DD4CFC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*Instructor to complete as a heads-up to the students</a:t>
            </a:r>
          </a:p>
        </p:txBody>
      </p:sp>
      <p:sp>
        <p:nvSpPr>
          <p:cNvPr id="19460" name="Slide Number Placeholder 1">
            <a:extLst>
              <a:ext uri="{FF2B5EF4-FFF2-40B4-BE49-F238E27FC236}">
                <a16:creationId xmlns:a16="http://schemas.microsoft.com/office/drawing/2014/main" id="{296004B9-1C6D-904E-80C6-CA7B5D42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276946D-F3A6-5047-8C65-2DCEEC5D56B4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3FE989B-D172-6841-8312-6DE81493D4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05000" y="1524000"/>
            <a:ext cx="8458200" cy="2076450"/>
          </a:xfrm>
        </p:spPr>
        <p:txBody>
          <a:bodyPr/>
          <a:lstStyle/>
          <a:p>
            <a:pPr eaLnBrk="1" hangingPunct="1"/>
            <a:r>
              <a:rPr lang="en-US" altLang="en-US" sz="3400"/>
              <a:t>Slides to accompany Weathington, Cunningham &amp; Pittenger (2010), </a:t>
            </a:r>
            <a:br>
              <a:rPr lang="en-US" altLang="en-US" sz="3400"/>
            </a:br>
            <a:br>
              <a:rPr lang="en-US" altLang="en-US" sz="3400"/>
            </a:br>
            <a:r>
              <a:rPr lang="en-US" altLang="en-US" sz="3400"/>
              <a:t>Chapter 2: Ethics and Research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81C98AA-F649-AA41-AAFF-512C9370F48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4267200"/>
            <a:ext cx="6400800" cy="13716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altLang="en-US"/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096DBA3B-9B6A-4242-AB0C-78FDC18A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E3A11E9-0107-D64B-9533-9948FBCF7310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C0A003F-AB6E-6F4D-8A61-29779D53BD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F994444-B342-8F46-96D1-34B4DB18BE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 hangingPunct="1"/>
            <a:r>
              <a:rPr lang="en-US" altLang="en-US"/>
              <a:t>Ethics? </a:t>
            </a:r>
          </a:p>
          <a:p>
            <a:pPr hangingPunct="1"/>
            <a:r>
              <a:rPr lang="en-US" altLang="en-US"/>
              <a:t>Approaches to ethical analysis </a:t>
            </a:r>
          </a:p>
          <a:p>
            <a:pPr hangingPunct="1"/>
            <a:r>
              <a:rPr lang="en-US" altLang="en-US"/>
              <a:t>Making Ethical Decisions </a:t>
            </a:r>
          </a:p>
          <a:p>
            <a:pPr hangingPunct="1"/>
            <a:r>
              <a:rPr lang="en-US" altLang="en-US"/>
              <a:t>The Ethical Code of the American Psychological Association </a:t>
            </a:r>
          </a:p>
          <a:p>
            <a:pPr hangingPunct="1"/>
            <a:r>
              <a:rPr lang="en-US" altLang="en-US"/>
              <a:t>The Institutional Review Board </a:t>
            </a:r>
          </a:p>
          <a:p>
            <a:pPr hangingPunct="1"/>
            <a:r>
              <a:rPr lang="en-US" altLang="en-US"/>
              <a:t>Special situations</a:t>
            </a:r>
          </a:p>
        </p:txBody>
      </p:sp>
      <p:sp>
        <p:nvSpPr>
          <p:cNvPr id="3076" name="Slide Number Placeholder 1">
            <a:extLst>
              <a:ext uri="{FF2B5EF4-FFF2-40B4-BE49-F238E27FC236}">
                <a16:creationId xmlns:a16="http://schemas.microsoft.com/office/drawing/2014/main" id="{489E770A-476A-7148-B705-3259DBCF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425EF9F-AAD2-3944-8AD4-C30F3532D21F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7E23EFC-ADE9-284B-9364-E354189ADC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Ethics?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DE844A6-C628-954B-91F5-B90C81FC2A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/>
              <a:t>Study and application of moral standards</a:t>
            </a:r>
          </a:p>
          <a:p>
            <a:pPr eaLnBrk="1" hangingPunct="1"/>
            <a:r>
              <a:rPr lang="en-US" altLang="en-US" sz="3000"/>
              <a:t>Basic moral principles involve:</a:t>
            </a:r>
          </a:p>
          <a:p>
            <a:pPr lvl="1" eaLnBrk="1" hangingPunct="1"/>
            <a:r>
              <a:rPr lang="en-US" altLang="en-US" sz="3000"/>
              <a:t>Focus on the well-being of others</a:t>
            </a:r>
          </a:p>
          <a:p>
            <a:pPr lvl="1" eaLnBrk="1" hangingPunct="1"/>
            <a:r>
              <a:rPr lang="en-US" altLang="en-US" sz="3000"/>
              <a:t>Transcending self-interest and personal goals</a:t>
            </a:r>
          </a:p>
          <a:p>
            <a:pPr lvl="1" eaLnBrk="1" hangingPunct="1"/>
            <a:r>
              <a:rPr lang="en-US" altLang="en-US" sz="3000"/>
              <a:t>Universal truths, constants</a:t>
            </a:r>
          </a:p>
          <a:p>
            <a:pPr lvl="1" eaLnBrk="1" hangingPunct="1"/>
            <a:r>
              <a:rPr lang="en-US" altLang="en-US" sz="3000"/>
              <a:t>Impartiality</a:t>
            </a:r>
          </a:p>
        </p:txBody>
      </p:sp>
      <p:sp>
        <p:nvSpPr>
          <p:cNvPr id="4100" name="Slide Number Placeholder 1">
            <a:extLst>
              <a:ext uri="{FF2B5EF4-FFF2-40B4-BE49-F238E27FC236}">
                <a16:creationId xmlns:a16="http://schemas.microsoft.com/office/drawing/2014/main" id="{614759E1-12B5-A446-8852-B5408CBB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822476-FE78-1D43-AA9B-53D047BA8BC9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60EC25B-CEBF-114F-A70B-0C9D4B2A1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Ethical Code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BA6BCCE-5A63-8147-8D88-DAEFC78D57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altLang="en-US" sz="3000"/>
              <a:t>Code of conduct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en-US"/>
              <a:t>Accepted rules and regulations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en-US"/>
              <a:t>Psychologists follow APA’s code, but most fields of science have a similar code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en-US" sz="3000"/>
              <a:t>Personal and organizational codes may conflict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en-US"/>
              <a:t>You should strive to focus on the moral principles</a:t>
            </a:r>
          </a:p>
        </p:txBody>
      </p:sp>
      <p:sp>
        <p:nvSpPr>
          <p:cNvPr id="5124" name="Slide Number Placeholder 1">
            <a:extLst>
              <a:ext uri="{FF2B5EF4-FFF2-40B4-BE49-F238E27FC236}">
                <a16:creationId xmlns:a16="http://schemas.microsoft.com/office/drawing/2014/main" id="{6B10355D-F58E-C943-8BE6-77F6238E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ADFCA50-AD9A-6B4A-84C7-95F1144944B8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DE2BB30-AA18-EB4C-A5C3-C21DFE9C6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Utilitarianism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C0A12E1-7F46-5B41-9B02-78975CEE04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/>
              <a:t>Ethical behavior if positive outcomes &gt; negative ones</a:t>
            </a:r>
          </a:p>
          <a:p>
            <a:pPr lvl="1" eaLnBrk="1" hangingPunct="1"/>
            <a:r>
              <a:rPr lang="en-US" altLang="en-US" sz="3000"/>
              <a:t>Ends justify the means</a:t>
            </a:r>
          </a:p>
          <a:p>
            <a:pPr eaLnBrk="1" hangingPunct="1"/>
            <a:r>
              <a:rPr lang="en-US" altLang="en-US" sz="3000"/>
              <a:t>For psychologists and social science researchers:</a:t>
            </a:r>
          </a:p>
          <a:p>
            <a:pPr lvl="1" eaLnBrk="1" hangingPunct="1"/>
            <a:r>
              <a:rPr lang="en-US" altLang="en-US" sz="3000"/>
              <a:t>Results should benefit others (more than the study process will harm subjects)</a:t>
            </a:r>
          </a:p>
          <a:p>
            <a:pPr lvl="1" eaLnBrk="1" hangingPunct="1"/>
            <a:r>
              <a:rPr lang="en-US" altLang="en-US" sz="3000"/>
              <a:t>Best possible methods are being used for data collection</a:t>
            </a:r>
          </a:p>
        </p:txBody>
      </p:sp>
      <p:sp>
        <p:nvSpPr>
          <p:cNvPr id="6148" name="Slide Number Placeholder 1">
            <a:extLst>
              <a:ext uri="{FF2B5EF4-FFF2-40B4-BE49-F238E27FC236}">
                <a16:creationId xmlns:a16="http://schemas.microsoft.com/office/drawing/2014/main" id="{808A3A45-E6CC-C44A-AF79-4238AB57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F62A8A1-B582-9549-BE04-ADC8698A95AB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0962081-FE9F-2C44-BA19-E6578F9298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Utilitarianism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46AA00A-BAE8-F048-A284-1FB0BBD6B5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altLang="en-US" sz="3000"/>
              <a:t>Advantages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en-US"/>
              <a:t>Rationale for temporary discomfort in research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en-US"/>
              <a:t>Common sense view on morality of research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en-US" sz="3000"/>
              <a:t>Disadvantages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en-US"/>
              <a:t>What are the true impacts of a study?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en-US"/>
              <a:t>What is the cost of discomfort to participants?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en-US"/>
              <a:t>What are true benefits?</a:t>
            </a:r>
          </a:p>
        </p:txBody>
      </p:sp>
      <p:sp>
        <p:nvSpPr>
          <p:cNvPr id="7172" name="Slide Number Placeholder 1">
            <a:extLst>
              <a:ext uri="{FF2B5EF4-FFF2-40B4-BE49-F238E27FC236}">
                <a16:creationId xmlns:a16="http://schemas.microsoft.com/office/drawing/2014/main" id="{89A4149D-D5A7-B24C-A11B-AD4FA5A5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AC1E807-DB04-8345-B80A-56D54F3195FC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65FF6A1-040A-6D4B-A108-E387EE5569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Principle of Rights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3E9EE9E-10CC-644B-A952-91BAE11265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altLang="en-US"/>
              <a:t>Emphasizes universal privilege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en-US"/>
              <a:t>Highlights the ethicalness of intentions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en-US"/>
              <a:t>Categorical imperative: never treat humanity as a means, but also as an end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en-US"/>
              <a:t>Basis for APA ethics – ensuring basic rights</a:t>
            </a:r>
          </a:p>
        </p:txBody>
      </p:sp>
      <p:sp>
        <p:nvSpPr>
          <p:cNvPr id="8196" name="Slide Number Placeholder 1">
            <a:extLst>
              <a:ext uri="{FF2B5EF4-FFF2-40B4-BE49-F238E27FC236}">
                <a16:creationId xmlns:a16="http://schemas.microsoft.com/office/drawing/2014/main" id="{3ED4EE2F-D77A-2446-89E2-5238EB12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66F91B5-64C4-FD40-A3B1-AA0525F7CCD2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DF6D606-84EF-874A-875A-8A385A570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Principle of Rights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D7E88A2-7899-4A4A-B44B-83F232CB7F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/>
              <a:t>Advantages</a:t>
            </a:r>
          </a:p>
          <a:p>
            <a:pPr lvl="1" eaLnBrk="1" hangingPunct="1"/>
            <a:r>
              <a:rPr lang="en-US" altLang="en-US" sz="3000"/>
              <a:t>Research procedures must respect dignity of participants</a:t>
            </a:r>
          </a:p>
          <a:p>
            <a:pPr lvl="1" eaLnBrk="1" hangingPunct="1"/>
            <a:r>
              <a:rPr lang="en-US" altLang="en-US" sz="3000"/>
              <a:t>All people are to be treated as equal</a:t>
            </a:r>
          </a:p>
          <a:p>
            <a:pPr eaLnBrk="1" hangingPunct="1"/>
            <a:r>
              <a:rPr lang="en-US" altLang="en-US" sz="3000"/>
              <a:t>Disadvantages</a:t>
            </a:r>
          </a:p>
          <a:p>
            <a:pPr lvl="1" eaLnBrk="1" hangingPunct="1"/>
            <a:r>
              <a:rPr lang="en-US" altLang="en-US" sz="3000"/>
              <a:t>Conflicting rights of individuals</a:t>
            </a:r>
          </a:p>
          <a:p>
            <a:pPr lvl="1" eaLnBrk="1" hangingPunct="1"/>
            <a:r>
              <a:rPr lang="en-US" altLang="en-US" sz="3000"/>
              <a:t>Perhaps too absolutist</a:t>
            </a:r>
          </a:p>
        </p:txBody>
      </p:sp>
      <p:sp>
        <p:nvSpPr>
          <p:cNvPr id="9220" name="Slide Number Placeholder 1">
            <a:extLst>
              <a:ext uri="{FF2B5EF4-FFF2-40B4-BE49-F238E27FC236}">
                <a16:creationId xmlns:a16="http://schemas.microsoft.com/office/drawing/2014/main" id="{5C2C8A73-3837-CD40-88FC-4914163B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CE789E-3ED1-7A49-B9D4-9034C13B234F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810</Words>
  <Application>Microsoft Macintosh PowerPoint</Application>
  <PresentationFormat>Widescreen</PresentationFormat>
  <Paragraphs>145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Slides to accompany Weathington, Cunningham &amp; Pittenger (2010),   Chapter 2: Ethics and Research</vt:lpstr>
      <vt:lpstr>Objectives</vt:lpstr>
      <vt:lpstr>Ethics?</vt:lpstr>
      <vt:lpstr>Ethical Code</vt:lpstr>
      <vt:lpstr>Utilitarianism</vt:lpstr>
      <vt:lpstr>Utilitarianism</vt:lpstr>
      <vt:lpstr>Principle of Rights</vt:lpstr>
      <vt:lpstr>Principle of Rights</vt:lpstr>
      <vt:lpstr>APA Ethics</vt:lpstr>
      <vt:lpstr>Developing the APA Code of Ethics</vt:lpstr>
      <vt:lpstr>The APA Code of Ethics (cont’d)</vt:lpstr>
      <vt:lpstr>Seeking IRB Approval</vt:lpstr>
      <vt:lpstr>Seeking IRB Approval</vt:lpstr>
      <vt:lpstr>Seeking IRB Approval</vt:lpstr>
      <vt:lpstr>Special Issues</vt:lpstr>
      <vt:lpstr>Debriefing</vt:lpstr>
      <vt:lpstr>Ethical Dilemmas in Research</vt:lpstr>
      <vt:lpstr>What’s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Geller</dc:creator>
  <cp:lastModifiedBy>Jason Geller</cp:lastModifiedBy>
  <cp:revision>2</cp:revision>
  <dcterms:created xsi:type="dcterms:W3CDTF">2021-08-17T15:53:20Z</dcterms:created>
  <dcterms:modified xsi:type="dcterms:W3CDTF">2021-08-17T15:53:45Z</dcterms:modified>
</cp:coreProperties>
</file>