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74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586517"/>
            <a:ext cx="1035812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586517"/>
            <a:ext cx="1035812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685607"/>
            <a:ext cx="10358120" cy="4719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drew.cmu.edu/user/achoulde/94842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9539" y="0"/>
            <a:ext cx="12234545" cy="6902450"/>
            <a:chOff x="-29539" y="0"/>
            <a:chExt cx="12234545" cy="6902450"/>
          </a:xfrm>
        </p:grpSpPr>
        <p:sp>
          <p:nvSpPr>
            <p:cNvPr id="3" name="object 3"/>
            <p:cNvSpPr/>
            <p:nvPr/>
          </p:nvSpPr>
          <p:spPr>
            <a:xfrm>
              <a:off x="129210" y="136524"/>
              <a:ext cx="11917045" cy="6584950"/>
            </a:xfrm>
            <a:custGeom>
              <a:avLst/>
              <a:gdLst/>
              <a:ahLst/>
              <a:cxnLst/>
              <a:rect l="l" t="t" r="r" b="b"/>
              <a:pathLst>
                <a:path w="11917045" h="6584950">
                  <a:moveTo>
                    <a:pt x="0" y="0"/>
                  </a:moveTo>
                  <a:lnTo>
                    <a:pt x="11917016" y="0"/>
                  </a:lnTo>
                  <a:lnTo>
                    <a:pt x="11917016" y="6584950"/>
                  </a:lnTo>
                  <a:lnTo>
                    <a:pt x="0" y="6584950"/>
                  </a:lnTo>
                  <a:lnTo>
                    <a:pt x="0" y="0"/>
                  </a:lnTo>
                  <a:close/>
                </a:path>
              </a:pathLst>
            </a:custGeom>
            <a:ln w="317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29063" y="1432909"/>
              <a:ext cx="5462059" cy="466550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7549" y="1595131"/>
            <a:ext cx="75780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70" dirty="0"/>
              <a:t>Getting</a:t>
            </a:r>
            <a:r>
              <a:rPr sz="6000" spc="-245" dirty="0"/>
              <a:t> </a:t>
            </a:r>
            <a:r>
              <a:rPr sz="6000" spc="35" dirty="0"/>
              <a:t>Started</a:t>
            </a:r>
            <a:r>
              <a:rPr sz="6000" spc="-240" dirty="0"/>
              <a:t> </a:t>
            </a:r>
            <a:r>
              <a:rPr sz="6000" spc="-25" dirty="0"/>
              <a:t>with</a:t>
            </a:r>
            <a:r>
              <a:rPr sz="6000" spc="-235" dirty="0"/>
              <a:t> </a:t>
            </a:r>
            <a:r>
              <a:rPr sz="6000" spc="-170" dirty="0"/>
              <a:t>R</a:t>
            </a:r>
            <a:endParaRPr sz="6000" dirty="0"/>
          </a:p>
        </p:txBody>
      </p:sp>
      <p:sp>
        <p:nvSpPr>
          <p:cNvPr id="6" name="object 6"/>
          <p:cNvSpPr txBox="1"/>
          <p:nvPr/>
        </p:nvSpPr>
        <p:spPr>
          <a:xfrm>
            <a:off x="817549" y="3122900"/>
            <a:ext cx="2557780" cy="1393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400" spc="20" dirty="0">
                <a:latin typeface="Tahoma"/>
                <a:cs typeface="Tahoma"/>
              </a:rPr>
              <a:t>3</a:t>
            </a:r>
            <a:r>
              <a:rPr sz="2400" spc="-110" dirty="0">
                <a:latin typeface="Tahoma"/>
                <a:cs typeface="Tahoma"/>
              </a:rPr>
              <a:t> </a:t>
            </a:r>
            <a:r>
              <a:rPr sz="2400" spc="45" dirty="0">
                <a:latin typeface="Tahoma"/>
                <a:cs typeface="Tahoma"/>
              </a:rPr>
              <a:t>September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spc="20" dirty="0">
                <a:latin typeface="Tahoma"/>
                <a:cs typeface="Tahoma"/>
              </a:rPr>
              <a:t>2021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80" dirty="0">
                <a:latin typeface="Tahoma"/>
                <a:cs typeface="Tahoma"/>
              </a:rPr>
              <a:t>Molly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Lewis</a:t>
            </a: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400" spc="40" dirty="0">
                <a:latin typeface="Tahoma"/>
                <a:cs typeface="Tahoma"/>
              </a:rPr>
              <a:t>Lab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26941" y="6168874"/>
            <a:ext cx="20643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24292F"/>
                </a:solidFill>
                <a:latin typeface="Tahoma"/>
                <a:cs typeface="Tahoma"/>
              </a:rPr>
              <a:t>Artwork</a:t>
            </a:r>
            <a:r>
              <a:rPr sz="1400" spc="-80" dirty="0">
                <a:solidFill>
                  <a:srgbClr val="24292F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24292F"/>
                </a:solidFill>
                <a:latin typeface="Tahoma"/>
                <a:cs typeface="Tahoma"/>
              </a:rPr>
              <a:t>by</a:t>
            </a:r>
            <a:r>
              <a:rPr sz="1400" spc="-75" dirty="0">
                <a:solidFill>
                  <a:srgbClr val="24292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92F"/>
                </a:solidFill>
                <a:latin typeface="Tahoma"/>
                <a:cs typeface="Tahoma"/>
              </a:rPr>
              <a:t>@allison_horst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533" y="0"/>
            <a:ext cx="10210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850" y="965200"/>
            <a:ext cx="10439400" cy="35623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86517"/>
            <a:ext cx="31800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25" dirty="0">
                <a:latin typeface="Tahoma"/>
                <a:cs typeface="Tahoma"/>
              </a:rPr>
              <a:t>Getting</a:t>
            </a:r>
            <a:r>
              <a:rPr sz="4400" spc="-240" dirty="0">
                <a:latin typeface="Tahoma"/>
                <a:cs typeface="Tahoma"/>
              </a:rPr>
              <a:t> </a:t>
            </a:r>
            <a:r>
              <a:rPr sz="4400" spc="105" dirty="0">
                <a:latin typeface="Tahoma"/>
                <a:cs typeface="Tahoma"/>
              </a:rPr>
              <a:t>help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82445"/>
            <a:ext cx="22739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800" spc="-25" dirty="0">
                <a:latin typeface="Tahoma"/>
                <a:cs typeface="Tahoma"/>
              </a:rPr>
              <a:t>1</a:t>
            </a:r>
            <a:r>
              <a:rPr sz="2800" spc="-15" dirty="0">
                <a:latin typeface="Tahoma"/>
                <a:cs typeface="Tahoma"/>
              </a:rPr>
              <a:t>.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-80" dirty="0">
                <a:latin typeface="Tahoma"/>
                <a:cs typeface="Tahoma"/>
              </a:rPr>
              <a:t>R</a:t>
            </a:r>
            <a:r>
              <a:rPr sz="2800" spc="-10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h</a:t>
            </a:r>
            <a:r>
              <a:rPr sz="2800" spc="85" dirty="0">
                <a:latin typeface="Tahoma"/>
                <a:cs typeface="Tahoma"/>
              </a:rPr>
              <a:t>e</a:t>
            </a:r>
            <a:r>
              <a:rPr sz="2800" spc="95" dirty="0">
                <a:latin typeface="Tahoma"/>
                <a:cs typeface="Tahoma"/>
              </a:rPr>
              <a:t>lp</a:t>
            </a:r>
            <a:r>
              <a:rPr sz="2800" spc="-100" dirty="0">
                <a:latin typeface="Tahoma"/>
                <a:cs typeface="Tahoma"/>
              </a:rPr>
              <a:t> </a:t>
            </a:r>
            <a:r>
              <a:rPr sz="2800" spc="-70" dirty="0">
                <a:latin typeface="Tahoma"/>
                <a:cs typeface="Tahoma"/>
              </a:rPr>
              <a:t>f</a:t>
            </a:r>
            <a:r>
              <a:rPr sz="2800" spc="30" dirty="0">
                <a:latin typeface="Tahoma"/>
                <a:cs typeface="Tahoma"/>
              </a:rPr>
              <a:t>il</a:t>
            </a:r>
            <a:r>
              <a:rPr sz="2800" spc="80" dirty="0">
                <a:latin typeface="Tahoma"/>
                <a:cs typeface="Tahoma"/>
              </a:rPr>
              <a:t>e</a:t>
            </a:r>
            <a:r>
              <a:rPr sz="2800" spc="-60" dirty="0">
                <a:latin typeface="Tahoma"/>
                <a:cs typeface="Tahoma"/>
              </a:rPr>
              <a:t>s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4059" y="1064482"/>
            <a:ext cx="7493000" cy="4330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0709" y="0"/>
            <a:ext cx="689129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715" y="301561"/>
            <a:ext cx="40322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45" dirty="0"/>
              <a:t>Anatomy</a:t>
            </a:r>
            <a:r>
              <a:rPr sz="2800" spc="-110" dirty="0"/>
              <a:t> </a:t>
            </a:r>
            <a:r>
              <a:rPr sz="2800" spc="35" dirty="0"/>
              <a:t>of</a:t>
            </a:r>
            <a:r>
              <a:rPr sz="2800" spc="-114" dirty="0"/>
              <a:t> </a:t>
            </a:r>
            <a:r>
              <a:rPr sz="2800" spc="-15" dirty="0"/>
              <a:t>an</a:t>
            </a:r>
            <a:r>
              <a:rPr sz="2800" spc="-100" dirty="0"/>
              <a:t> </a:t>
            </a:r>
            <a:r>
              <a:rPr sz="2800" spc="-80" dirty="0"/>
              <a:t>R</a:t>
            </a:r>
            <a:r>
              <a:rPr sz="2800" spc="-110" dirty="0"/>
              <a:t> </a:t>
            </a:r>
            <a:r>
              <a:rPr sz="2800" spc="70" dirty="0"/>
              <a:t>help</a:t>
            </a:r>
            <a:r>
              <a:rPr sz="2800" spc="-105" dirty="0"/>
              <a:t> </a:t>
            </a:r>
            <a:r>
              <a:rPr sz="2800" spc="15" dirty="0"/>
              <a:t>file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267715" y="1441513"/>
            <a:ext cx="3776979" cy="130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85" dirty="0">
                <a:latin typeface="Tahoma"/>
                <a:cs typeface="Tahoma"/>
              </a:rPr>
              <a:t>Two</a:t>
            </a:r>
            <a:r>
              <a:rPr sz="2800" spc="-120" dirty="0">
                <a:latin typeface="Tahoma"/>
                <a:cs typeface="Tahoma"/>
              </a:rPr>
              <a:t> </a:t>
            </a:r>
            <a:r>
              <a:rPr sz="2800" spc="-50" dirty="0">
                <a:latin typeface="Tahoma"/>
                <a:cs typeface="Tahoma"/>
              </a:rPr>
              <a:t>ways</a:t>
            </a:r>
            <a:r>
              <a:rPr sz="2800" spc="-130" dirty="0">
                <a:latin typeface="Tahoma"/>
                <a:cs typeface="Tahoma"/>
              </a:rPr>
              <a:t> </a:t>
            </a:r>
            <a:r>
              <a:rPr sz="2800" spc="60" dirty="0">
                <a:latin typeface="Tahoma"/>
                <a:cs typeface="Tahoma"/>
              </a:rPr>
              <a:t>to</a:t>
            </a:r>
            <a:r>
              <a:rPr sz="2800" spc="-114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access:</a:t>
            </a:r>
            <a:endParaRPr sz="2800">
              <a:latin typeface="Tahoma"/>
              <a:cs typeface="Tahoma"/>
            </a:endParaRPr>
          </a:p>
          <a:p>
            <a:pPr marL="527050" indent="-514350">
              <a:lnSpc>
                <a:spcPts val="3345"/>
              </a:lnSpc>
              <a:spcBef>
                <a:spcPts val="5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10" dirty="0">
                <a:latin typeface="Tahoma"/>
                <a:cs typeface="Tahoma"/>
              </a:rPr>
              <a:t>Peruse</a:t>
            </a:r>
            <a:r>
              <a:rPr sz="2800" spc="-110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in</a:t>
            </a:r>
            <a:r>
              <a:rPr sz="2800" spc="-110" dirty="0">
                <a:latin typeface="Tahoma"/>
                <a:cs typeface="Tahoma"/>
              </a:rPr>
              <a:t> </a:t>
            </a:r>
            <a:r>
              <a:rPr sz="2800" spc="100" dirty="0">
                <a:latin typeface="Tahoma"/>
                <a:cs typeface="Tahoma"/>
              </a:rPr>
              <a:t>Help</a:t>
            </a:r>
            <a:r>
              <a:rPr sz="2800" spc="-110" dirty="0">
                <a:latin typeface="Tahoma"/>
                <a:cs typeface="Tahoma"/>
              </a:rPr>
              <a:t> </a:t>
            </a:r>
            <a:r>
              <a:rPr sz="2800" spc="55" dirty="0">
                <a:latin typeface="Tahoma"/>
                <a:cs typeface="Tahoma"/>
              </a:rPr>
              <a:t>pane</a:t>
            </a:r>
            <a:endParaRPr sz="2800">
              <a:latin typeface="Tahoma"/>
              <a:cs typeface="Tahoma"/>
            </a:endParaRPr>
          </a:p>
          <a:p>
            <a:pPr marL="527050" indent="-514350">
              <a:lnSpc>
                <a:spcPts val="3345"/>
              </a:lnSpc>
              <a:buAutoNum type="arabicPeriod"/>
              <a:tabLst>
                <a:tab pos="526415" algn="l"/>
                <a:tab pos="527050" algn="l"/>
              </a:tabLst>
            </a:pPr>
            <a:r>
              <a:rPr sz="2800" spc="-35" dirty="0">
                <a:latin typeface="Tahoma"/>
                <a:cs typeface="Tahoma"/>
              </a:rPr>
              <a:t>?&lt;name&gt;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in</a:t>
            </a:r>
            <a:r>
              <a:rPr sz="2800" spc="-130" dirty="0">
                <a:latin typeface="Tahoma"/>
                <a:cs typeface="Tahoma"/>
              </a:rPr>
              <a:t> </a:t>
            </a:r>
            <a:r>
              <a:rPr sz="2800" spc="55" dirty="0">
                <a:latin typeface="Tahoma"/>
                <a:cs typeface="Tahoma"/>
              </a:rPr>
              <a:t>console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7715" y="6508987"/>
            <a:ext cx="6436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Adapted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from: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https://socviz.co/appendix.html#a-little-more-about-r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94899"/>
            <a:ext cx="31800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Getting</a:t>
            </a:r>
            <a:r>
              <a:rPr spc="-240" dirty="0"/>
              <a:t> </a:t>
            </a:r>
            <a:r>
              <a:rPr spc="105" dirty="0"/>
              <a:t>help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96932"/>
            <a:ext cx="4292600" cy="23285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80" dirty="0">
                <a:latin typeface="Tahoma"/>
                <a:cs typeface="Tahoma"/>
              </a:rPr>
              <a:t>R</a:t>
            </a:r>
            <a:r>
              <a:rPr sz="2800" spc="-130" dirty="0">
                <a:latin typeface="Tahoma"/>
                <a:cs typeface="Tahoma"/>
              </a:rPr>
              <a:t> </a:t>
            </a:r>
            <a:r>
              <a:rPr sz="2800" spc="70" dirty="0">
                <a:latin typeface="Tahoma"/>
                <a:cs typeface="Tahoma"/>
              </a:rPr>
              <a:t>help</a:t>
            </a:r>
            <a:r>
              <a:rPr sz="2800" spc="-130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files</a:t>
            </a:r>
            <a:endParaRPr sz="2800">
              <a:latin typeface="Tahoma"/>
              <a:cs typeface="Tahoma"/>
            </a:endParaRPr>
          </a:p>
          <a:p>
            <a:pPr marL="527050" marR="5080" indent="-514350">
              <a:lnSpc>
                <a:spcPct val="89800"/>
              </a:lnSpc>
              <a:spcBef>
                <a:spcPts val="102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35" dirty="0">
                <a:latin typeface="Tahoma"/>
                <a:cs typeface="Tahoma"/>
              </a:rPr>
              <a:t>Cheatsheets </a:t>
            </a:r>
            <a:r>
              <a:rPr sz="2800" spc="40" dirty="0">
                <a:latin typeface="Tahoma"/>
                <a:cs typeface="Tahoma"/>
              </a:rPr>
              <a:t> </a:t>
            </a:r>
            <a:r>
              <a:rPr sz="2800" spc="-150" dirty="0">
                <a:latin typeface="Tahoma"/>
                <a:cs typeface="Tahoma"/>
              </a:rPr>
              <a:t>(</a:t>
            </a:r>
            <a:r>
              <a:rPr sz="2800" spc="-204" dirty="0">
                <a:latin typeface="Tahoma"/>
                <a:cs typeface="Tahoma"/>
              </a:rPr>
              <a:t>h</a:t>
            </a:r>
            <a:r>
              <a:rPr sz="2800" spc="-20" dirty="0">
                <a:latin typeface="Tahoma"/>
                <a:cs typeface="Tahoma"/>
              </a:rPr>
              <a:t>tt</a:t>
            </a:r>
            <a:r>
              <a:rPr sz="2800" spc="160" dirty="0">
                <a:latin typeface="Tahoma"/>
                <a:cs typeface="Tahoma"/>
              </a:rPr>
              <a:t>p</a:t>
            </a:r>
            <a:r>
              <a:rPr sz="2800" spc="-65" dirty="0">
                <a:latin typeface="Tahoma"/>
                <a:cs typeface="Tahoma"/>
              </a:rPr>
              <a:t>s</a:t>
            </a:r>
            <a:r>
              <a:rPr sz="2800" spc="-125" dirty="0">
                <a:latin typeface="Tahoma"/>
                <a:cs typeface="Tahoma"/>
              </a:rPr>
              <a:t>:</a:t>
            </a:r>
            <a:r>
              <a:rPr sz="2800" spc="-130" dirty="0">
                <a:latin typeface="Tahoma"/>
                <a:cs typeface="Tahoma"/>
              </a:rPr>
              <a:t>/</a:t>
            </a:r>
            <a:r>
              <a:rPr sz="2800" spc="-35" dirty="0">
                <a:latin typeface="Tahoma"/>
                <a:cs typeface="Tahoma"/>
              </a:rPr>
              <a:t>/</a:t>
            </a:r>
            <a:r>
              <a:rPr sz="2800" spc="-40" dirty="0">
                <a:latin typeface="Tahoma"/>
                <a:cs typeface="Tahoma"/>
              </a:rPr>
              <a:t>rst</a:t>
            </a:r>
            <a:r>
              <a:rPr sz="2800" spc="-45" dirty="0">
                <a:latin typeface="Tahoma"/>
                <a:cs typeface="Tahoma"/>
              </a:rPr>
              <a:t>u</a:t>
            </a:r>
            <a:r>
              <a:rPr sz="2800" spc="160" dirty="0">
                <a:latin typeface="Tahoma"/>
                <a:cs typeface="Tahoma"/>
              </a:rPr>
              <a:t>d</a:t>
            </a:r>
            <a:r>
              <a:rPr sz="2800" spc="30" dirty="0">
                <a:latin typeface="Tahoma"/>
                <a:cs typeface="Tahoma"/>
              </a:rPr>
              <a:t>i</a:t>
            </a:r>
            <a:r>
              <a:rPr sz="2800" spc="140" dirty="0">
                <a:latin typeface="Tahoma"/>
                <a:cs typeface="Tahoma"/>
              </a:rPr>
              <a:t>o</a:t>
            </a:r>
            <a:r>
              <a:rPr sz="2800" spc="-10" dirty="0">
                <a:latin typeface="Tahoma"/>
                <a:cs typeface="Tahoma"/>
              </a:rPr>
              <a:t>.c</a:t>
            </a:r>
            <a:r>
              <a:rPr sz="2800" spc="30" dirty="0">
                <a:latin typeface="Tahoma"/>
                <a:cs typeface="Tahoma"/>
              </a:rPr>
              <a:t>l</a:t>
            </a:r>
            <a:r>
              <a:rPr sz="2800" spc="140" dirty="0">
                <a:latin typeface="Tahoma"/>
                <a:cs typeface="Tahoma"/>
              </a:rPr>
              <a:t>o</a:t>
            </a:r>
            <a:r>
              <a:rPr sz="2800" dirty="0">
                <a:latin typeface="Tahoma"/>
                <a:cs typeface="Tahoma"/>
              </a:rPr>
              <a:t>u</a:t>
            </a:r>
            <a:r>
              <a:rPr sz="2800" spc="155" dirty="0">
                <a:latin typeface="Tahoma"/>
                <a:cs typeface="Tahoma"/>
              </a:rPr>
              <a:t>d</a:t>
            </a:r>
            <a:r>
              <a:rPr sz="2800" spc="-5" dirty="0">
                <a:latin typeface="Tahoma"/>
                <a:cs typeface="Tahoma"/>
              </a:rPr>
              <a:t>/l</a:t>
            </a:r>
            <a:r>
              <a:rPr sz="2800" spc="60" dirty="0">
                <a:latin typeface="Tahoma"/>
                <a:cs typeface="Tahoma"/>
              </a:rPr>
              <a:t>e  </a:t>
            </a:r>
            <a:r>
              <a:rPr sz="2800" spc="-25" dirty="0">
                <a:latin typeface="Tahoma"/>
                <a:cs typeface="Tahoma"/>
              </a:rPr>
              <a:t>arn/cheat-sheets)</a:t>
            </a:r>
            <a:endParaRPr sz="2800">
              <a:latin typeface="Tahoma"/>
              <a:cs typeface="Tahoma"/>
            </a:endParaRPr>
          </a:p>
          <a:p>
            <a:pPr marL="527050" indent="-51435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100" dirty="0">
                <a:latin typeface="Tahoma"/>
                <a:cs typeface="Tahoma"/>
              </a:rPr>
              <a:t>Google!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92106" y="962947"/>
            <a:ext cx="4763573" cy="26380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86911" y="4511357"/>
            <a:ext cx="4292472" cy="168317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86517"/>
            <a:ext cx="15170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T</a:t>
            </a:r>
            <a:r>
              <a:rPr spc="80" dirty="0"/>
              <a:t>o</a:t>
            </a:r>
            <a:r>
              <a:rPr spc="250" dirty="0"/>
              <a:t>d</a:t>
            </a:r>
            <a:r>
              <a:rPr spc="-30" dirty="0"/>
              <a:t>a</a:t>
            </a:r>
            <a:r>
              <a:rPr spc="-7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1299"/>
            <a:ext cx="10248265" cy="40455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527050" marR="607060" indent="-514350">
              <a:lnSpc>
                <a:spcPts val="3900"/>
              </a:lnSpc>
              <a:spcBef>
                <a:spcPts val="580"/>
              </a:spcBef>
              <a:buAutoNum type="arabicPeriod"/>
              <a:tabLst>
                <a:tab pos="527050" algn="l"/>
              </a:tabLst>
            </a:pPr>
            <a:r>
              <a:rPr sz="3600" spc="110" dirty="0">
                <a:latin typeface="Tahoma"/>
                <a:cs typeface="Tahoma"/>
              </a:rPr>
              <a:t>Make</a:t>
            </a:r>
            <a:r>
              <a:rPr sz="3600" spc="-130" dirty="0">
                <a:latin typeface="Tahoma"/>
                <a:cs typeface="Tahoma"/>
              </a:rPr>
              <a:t> </a:t>
            </a:r>
            <a:r>
              <a:rPr sz="3600" spc="-40" dirty="0">
                <a:latin typeface="Tahoma"/>
                <a:cs typeface="Tahoma"/>
              </a:rPr>
              <a:t>sure</a:t>
            </a:r>
            <a:r>
              <a:rPr sz="3600" spc="-125" dirty="0">
                <a:latin typeface="Tahoma"/>
                <a:cs typeface="Tahoma"/>
              </a:rPr>
              <a:t> </a:t>
            </a:r>
            <a:r>
              <a:rPr sz="3600" spc="35" dirty="0">
                <a:latin typeface="Tahoma"/>
                <a:cs typeface="Tahoma"/>
              </a:rPr>
              <a:t>you</a:t>
            </a:r>
            <a:r>
              <a:rPr sz="3600" spc="-130" dirty="0">
                <a:latin typeface="Tahoma"/>
                <a:cs typeface="Tahoma"/>
              </a:rPr>
              <a:t> </a:t>
            </a:r>
            <a:r>
              <a:rPr sz="3600" dirty="0">
                <a:latin typeface="Tahoma"/>
                <a:cs typeface="Tahoma"/>
              </a:rPr>
              <a:t>have</a:t>
            </a:r>
            <a:r>
              <a:rPr sz="3600" spc="-125" dirty="0">
                <a:latin typeface="Tahoma"/>
                <a:cs typeface="Tahoma"/>
              </a:rPr>
              <a:t> </a:t>
            </a:r>
            <a:r>
              <a:rPr sz="3600" spc="-95" dirty="0">
                <a:latin typeface="Tahoma"/>
                <a:cs typeface="Tahoma"/>
              </a:rPr>
              <a:t>R,</a:t>
            </a:r>
            <a:r>
              <a:rPr sz="3600" spc="-140" dirty="0">
                <a:latin typeface="Tahoma"/>
                <a:cs typeface="Tahoma"/>
              </a:rPr>
              <a:t> </a:t>
            </a:r>
            <a:r>
              <a:rPr sz="3600" spc="30" dirty="0">
                <a:latin typeface="Tahoma"/>
                <a:cs typeface="Tahoma"/>
              </a:rPr>
              <a:t>Rstudio</a:t>
            </a:r>
            <a:r>
              <a:rPr sz="3600" spc="-125" dirty="0">
                <a:latin typeface="Tahoma"/>
                <a:cs typeface="Tahoma"/>
              </a:rPr>
              <a:t> </a:t>
            </a:r>
            <a:r>
              <a:rPr sz="3600" spc="55" dirty="0">
                <a:latin typeface="Tahoma"/>
                <a:cs typeface="Tahoma"/>
              </a:rPr>
              <a:t>and</a:t>
            </a:r>
            <a:r>
              <a:rPr sz="3600" spc="-125" dirty="0">
                <a:latin typeface="Tahoma"/>
                <a:cs typeface="Tahoma"/>
              </a:rPr>
              <a:t> </a:t>
            </a:r>
            <a:r>
              <a:rPr sz="3600" spc="15" dirty="0">
                <a:latin typeface="Tahoma"/>
                <a:cs typeface="Tahoma"/>
              </a:rPr>
              <a:t>tidyverse </a:t>
            </a:r>
            <a:r>
              <a:rPr sz="3600" spc="-1110" dirty="0">
                <a:latin typeface="Tahoma"/>
                <a:cs typeface="Tahoma"/>
              </a:rPr>
              <a:t> </a:t>
            </a:r>
            <a:r>
              <a:rPr sz="3600" spc="30" dirty="0">
                <a:latin typeface="Tahoma"/>
                <a:cs typeface="Tahoma"/>
              </a:rPr>
              <a:t>installed</a:t>
            </a:r>
            <a:r>
              <a:rPr sz="3600" spc="-130" dirty="0">
                <a:latin typeface="Tahoma"/>
                <a:cs typeface="Tahoma"/>
              </a:rPr>
              <a:t> </a:t>
            </a:r>
            <a:r>
              <a:rPr sz="3600" spc="85" dirty="0">
                <a:latin typeface="Tahoma"/>
                <a:cs typeface="Tahoma"/>
              </a:rPr>
              <a:t>on</a:t>
            </a:r>
            <a:r>
              <a:rPr sz="3600" spc="-130" dirty="0">
                <a:latin typeface="Tahoma"/>
                <a:cs typeface="Tahoma"/>
              </a:rPr>
              <a:t> </a:t>
            </a:r>
            <a:r>
              <a:rPr sz="3600" dirty="0">
                <a:latin typeface="Tahoma"/>
                <a:cs typeface="Tahoma"/>
              </a:rPr>
              <a:t>your</a:t>
            </a:r>
            <a:r>
              <a:rPr sz="3600" spc="-120" dirty="0">
                <a:latin typeface="Tahoma"/>
                <a:cs typeface="Tahoma"/>
              </a:rPr>
              <a:t> </a:t>
            </a:r>
            <a:r>
              <a:rPr sz="3600" spc="100" dirty="0">
                <a:latin typeface="Tahoma"/>
                <a:cs typeface="Tahoma"/>
              </a:rPr>
              <a:t>laptop</a:t>
            </a:r>
            <a:endParaRPr sz="3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ahoma"/>
              <a:buAutoNum type="arabicPeriod"/>
            </a:pPr>
            <a:endParaRPr sz="4850">
              <a:latin typeface="Tahoma"/>
              <a:cs typeface="Tahoma"/>
            </a:endParaRPr>
          </a:p>
          <a:p>
            <a:pPr marL="527050" marR="5080" indent="-514350">
              <a:lnSpc>
                <a:spcPts val="3900"/>
              </a:lnSpc>
              <a:buAutoNum type="arabicPeriod"/>
              <a:tabLst>
                <a:tab pos="527050" algn="l"/>
              </a:tabLst>
            </a:pPr>
            <a:r>
              <a:rPr sz="3600" spc="25" dirty="0">
                <a:latin typeface="Tahoma"/>
                <a:cs typeface="Tahoma"/>
              </a:rPr>
              <a:t>Work</a:t>
            </a:r>
            <a:r>
              <a:rPr sz="3600" spc="-130" dirty="0">
                <a:latin typeface="Tahoma"/>
                <a:cs typeface="Tahoma"/>
              </a:rPr>
              <a:t> </a:t>
            </a:r>
            <a:r>
              <a:rPr sz="3600" spc="25" dirty="0">
                <a:latin typeface="Tahoma"/>
                <a:cs typeface="Tahoma"/>
              </a:rPr>
              <a:t>through</a:t>
            </a:r>
            <a:r>
              <a:rPr sz="3600" spc="-135" dirty="0">
                <a:latin typeface="Tahoma"/>
                <a:cs typeface="Tahoma"/>
              </a:rPr>
              <a:t> </a:t>
            </a:r>
            <a:r>
              <a:rPr sz="3600" spc="55" dirty="0">
                <a:latin typeface="Tahoma"/>
                <a:cs typeface="Tahoma"/>
              </a:rPr>
              <a:t>online</a:t>
            </a:r>
            <a:r>
              <a:rPr sz="3600" spc="-130" dirty="0">
                <a:latin typeface="Tahoma"/>
                <a:cs typeface="Tahoma"/>
              </a:rPr>
              <a:t> </a:t>
            </a:r>
            <a:r>
              <a:rPr sz="3600" spc="10" dirty="0">
                <a:latin typeface="Tahoma"/>
                <a:cs typeface="Tahoma"/>
              </a:rPr>
              <a:t>tutorial</a:t>
            </a:r>
            <a:r>
              <a:rPr sz="3600" spc="-135" dirty="0">
                <a:latin typeface="Tahoma"/>
                <a:cs typeface="Tahoma"/>
              </a:rPr>
              <a:t> </a:t>
            </a:r>
            <a:r>
              <a:rPr sz="3600" spc="85" dirty="0">
                <a:latin typeface="Tahoma"/>
                <a:cs typeface="Tahoma"/>
              </a:rPr>
              <a:t>on</a:t>
            </a:r>
            <a:r>
              <a:rPr sz="3600" spc="-130" dirty="0">
                <a:latin typeface="Tahoma"/>
                <a:cs typeface="Tahoma"/>
              </a:rPr>
              <a:t> </a:t>
            </a:r>
            <a:r>
              <a:rPr sz="3600" spc="-100" dirty="0">
                <a:latin typeface="Tahoma"/>
                <a:cs typeface="Tahoma"/>
              </a:rPr>
              <a:t>R</a:t>
            </a:r>
            <a:r>
              <a:rPr sz="3600" spc="-130" dirty="0">
                <a:latin typeface="Tahoma"/>
                <a:cs typeface="Tahoma"/>
              </a:rPr>
              <a:t> </a:t>
            </a:r>
            <a:r>
              <a:rPr sz="3600" spc="55" dirty="0">
                <a:latin typeface="Tahoma"/>
                <a:cs typeface="Tahoma"/>
              </a:rPr>
              <a:t>programming </a:t>
            </a:r>
            <a:r>
              <a:rPr sz="3600" spc="-1110" dirty="0">
                <a:latin typeface="Tahoma"/>
                <a:cs typeface="Tahoma"/>
              </a:rPr>
              <a:t> </a:t>
            </a:r>
            <a:r>
              <a:rPr sz="3600" spc="-20" dirty="0">
                <a:latin typeface="Tahoma"/>
                <a:cs typeface="Tahoma"/>
              </a:rPr>
              <a:t>basics:</a:t>
            </a:r>
            <a:r>
              <a:rPr sz="3600" spc="-150" dirty="0">
                <a:solidFill>
                  <a:srgbClr val="954F72"/>
                </a:solidFill>
                <a:latin typeface="Tahoma"/>
                <a:cs typeface="Tahoma"/>
              </a:rPr>
              <a:t> </a:t>
            </a:r>
            <a:r>
              <a:rPr sz="3600" u="heavy" spc="10" dirty="0">
                <a:solidFill>
                  <a:srgbClr val="954F72"/>
                </a:solidFill>
                <a:uFill>
                  <a:solidFill>
                    <a:srgbClr val="954F72"/>
                  </a:solidFill>
                </a:uFill>
                <a:latin typeface="Tahoma"/>
                <a:cs typeface="Tahoma"/>
              </a:rPr>
              <a:t>https://rstudio.cloud/learn/primers/1.2</a:t>
            </a:r>
            <a:endParaRPr sz="3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ahoma"/>
              <a:buAutoNum type="arabicPeriod"/>
            </a:pPr>
            <a:endParaRPr sz="4450">
              <a:latin typeface="Tahoma"/>
              <a:cs typeface="Tahoma"/>
            </a:endParaRPr>
          </a:p>
          <a:p>
            <a:pPr marL="527050" indent="-514350">
              <a:lnSpc>
                <a:spcPct val="100000"/>
              </a:lnSpc>
              <a:buAutoNum type="arabicPeriod"/>
              <a:tabLst>
                <a:tab pos="527050" algn="l"/>
              </a:tabLst>
            </a:pPr>
            <a:r>
              <a:rPr sz="3600" spc="30" dirty="0">
                <a:latin typeface="Tahoma"/>
                <a:cs typeface="Tahoma"/>
              </a:rPr>
              <a:t>(complete</a:t>
            </a:r>
            <a:r>
              <a:rPr sz="3600" spc="-145" dirty="0">
                <a:latin typeface="Tahoma"/>
                <a:cs typeface="Tahoma"/>
              </a:rPr>
              <a:t> </a:t>
            </a:r>
            <a:r>
              <a:rPr sz="3600" spc="35" dirty="0">
                <a:latin typeface="Tahoma"/>
                <a:cs typeface="Tahoma"/>
              </a:rPr>
              <a:t>readings</a:t>
            </a:r>
            <a:r>
              <a:rPr sz="3600" spc="-140" dirty="0">
                <a:latin typeface="Tahoma"/>
                <a:cs typeface="Tahoma"/>
              </a:rPr>
              <a:t> </a:t>
            </a:r>
            <a:r>
              <a:rPr sz="3600" spc="-5" dirty="0">
                <a:latin typeface="Tahoma"/>
                <a:cs typeface="Tahoma"/>
              </a:rPr>
              <a:t>for</a:t>
            </a:r>
            <a:r>
              <a:rPr sz="3600" spc="-140" dirty="0">
                <a:latin typeface="Tahoma"/>
                <a:cs typeface="Tahoma"/>
              </a:rPr>
              <a:t> </a:t>
            </a:r>
            <a:r>
              <a:rPr sz="3600" spc="-25" dirty="0">
                <a:latin typeface="Tahoma"/>
                <a:cs typeface="Tahoma"/>
              </a:rPr>
              <a:t>today)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86517"/>
            <a:ext cx="49549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Acknowledgements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85607"/>
            <a:ext cx="9326245" cy="47193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1530985">
              <a:lnSpc>
                <a:spcPct val="99200"/>
              </a:lnSpc>
              <a:spcBef>
                <a:spcPts val="125"/>
              </a:spcBef>
            </a:pPr>
            <a:r>
              <a:rPr sz="2800" spc="60" dirty="0">
                <a:latin typeface="Tahoma"/>
                <a:cs typeface="Tahoma"/>
              </a:rPr>
              <a:t>Slide </a:t>
            </a:r>
            <a:r>
              <a:rPr sz="2800" spc="25" dirty="0">
                <a:latin typeface="Tahoma"/>
                <a:cs typeface="Tahoma"/>
              </a:rPr>
              <a:t>2 </a:t>
            </a:r>
            <a:r>
              <a:rPr sz="2800" spc="70" dirty="0">
                <a:latin typeface="Tahoma"/>
                <a:cs typeface="Tahoma"/>
              </a:rPr>
              <a:t>adapted </a:t>
            </a:r>
            <a:r>
              <a:rPr sz="2800" spc="-10" dirty="0">
                <a:latin typeface="Tahoma"/>
                <a:cs typeface="Tahoma"/>
              </a:rPr>
              <a:t>from 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0260BF"/>
                </a:solidFill>
                <a:latin typeface="Calibri"/>
                <a:cs typeface="Calibri"/>
              </a:rPr>
              <a:t>https://</a:t>
            </a:r>
            <a:r>
              <a:rPr sz="2800" spc="-15" dirty="0">
                <a:solidFill>
                  <a:srgbClr val="0260BF"/>
                </a:solidFill>
                <a:latin typeface="Calibri"/>
                <a:cs typeface="Calibri"/>
                <a:hlinkClick r:id="rId2"/>
              </a:rPr>
              <a:t>www.andrew.cmu.edu/user/achoulde/94842/ </a:t>
            </a:r>
            <a:r>
              <a:rPr sz="2800" spc="-620" dirty="0">
                <a:solidFill>
                  <a:srgbClr val="0260BF"/>
                </a:solidFill>
                <a:latin typeface="Calibri"/>
                <a:cs typeface="Calibri"/>
              </a:rPr>
              <a:t> </a:t>
            </a:r>
            <a:r>
              <a:rPr sz="2800" spc="55" dirty="0">
                <a:latin typeface="Tahoma"/>
                <a:cs typeface="Tahoma"/>
              </a:rPr>
              <a:t>by</a:t>
            </a:r>
            <a:r>
              <a:rPr sz="2800" spc="-110" dirty="0">
                <a:latin typeface="Tahoma"/>
                <a:cs typeface="Tahoma"/>
              </a:rPr>
              <a:t> </a:t>
            </a:r>
            <a:r>
              <a:rPr sz="2800" spc="285" dirty="0">
                <a:latin typeface="Tahoma"/>
                <a:cs typeface="Tahoma"/>
              </a:rPr>
              <a:t>CC</a:t>
            </a:r>
            <a:r>
              <a:rPr sz="2800" spc="-100" dirty="0">
                <a:latin typeface="Tahoma"/>
                <a:cs typeface="Tahoma"/>
              </a:rPr>
              <a:t> </a:t>
            </a:r>
            <a:r>
              <a:rPr sz="2800" spc="30" dirty="0">
                <a:latin typeface="Tahoma"/>
                <a:cs typeface="Tahoma"/>
              </a:rPr>
              <a:t>license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404"/>
              </a:spcBef>
            </a:pPr>
            <a:r>
              <a:rPr sz="2800" spc="40" dirty="0">
                <a:latin typeface="Tahoma"/>
                <a:cs typeface="Tahoma"/>
              </a:rPr>
              <a:t>Slides</a:t>
            </a:r>
            <a:r>
              <a:rPr sz="2800" spc="-12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3-11,</a:t>
            </a:r>
            <a:r>
              <a:rPr sz="2800" spc="-114" dirty="0">
                <a:latin typeface="Tahoma"/>
                <a:cs typeface="Tahoma"/>
              </a:rPr>
              <a:t> </a:t>
            </a:r>
            <a:r>
              <a:rPr sz="2800" spc="70" dirty="0">
                <a:latin typeface="Tahoma"/>
                <a:cs typeface="Tahoma"/>
              </a:rPr>
              <a:t>adapted</a:t>
            </a:r>
            <a:r>
              <a:rPr sz="2800" spc="-114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from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ts val="3279"/>
              </a:lnSpc>
              <a:spcBef>
                <a:spcPts val="145"/>
              </a:spcBef>
            </a:pPr>
            <a:r>
              <a:rPr sz="2800" spc="-15" dirty="0">
                <a:solidFill>
                  <a:srgbClr val="0260BF"/>
                </a:solidFill>
                <a:latin typeface="Calibri"/>
                <a:cs typeface="Calibri"/>
              </a:rPr>
              <a:t>https://github.com/rstudio-education/remaster-the-tidyverse/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279"/>
              </a:lnSpc>
            </a:pPr>
            <a:r>
              <a:rPr sz="2800" spc="30" dirty="0">
                <a:latin typeface="Tahoma"/>
                <a:cs typeface="Tahoma"/>
              </a:rPr>
              <a:t>By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285" dirty="0">
                <a:latin typeface="Tahoma"/>
                <a:cs typeface="Tahoma"/>
              </a:rPr>
              <a:t>CC</a:t>
            </a:r>
            <a:r>
              <a:rPr sz="2800" spc="-120" dirty="0">
                <a:latin typeface="Tahoma"/>
                <a:cs typeface="Tahoma"/>
              </a:rPr>
              <a:t> </a:t>
            </a:r>
            <a:r>
              <a:rPr sz="2800" spc="30" dirty="0">
                <a:latin typeface="Tahoma"/>
                <a:cs typeface="Tahoma"/>
              </a:rPr>
              <a:t>license</a:t>
            </a:r>
            <a:endParaRPr sz="2800">
              <a:latin typeface="Tahoma"/>
              <a:cs typeface="Tahoma"/>
            </a:endParaRPr>
          </a:p>
          <a:p>
            <a:pPr marL="12700" marR="5080">
              <a:lnSpc>
                <a:spcPct val="100699"/>
              </a:lnSpc>
              <a:spcBef>
                <a:spcPts val="3315"/>
              </a:spcBef>
            </a:pPr>
            <a:r>
              <a:rPr sz="2800" spc="60" dirty="0">
                <a:latin typeface="Tahoma"/>
                <a:cs typeface="Tahoma"/>
              </a:rPr>
              <a:t>Slide </a:t>
            </a:r>
            <a:r>
              <a:rPr sz="2800" spc="30" dirty="0">
                <a:latin typeface="Tahoma"/>
                <a:cs typeface="Tahoma"/>
              </a:rPr>
              <a:t>10 </a:t>
            </a:r>
            <a:r>
              <a:rPr sz="2800" spc="70" dirty="0">
                <a:latin typeface="Tahoma"/>
                <a:cs typeface="Tahoma"/>
              </a:rPr>
              <a:t>adapted </a:t>
            </a:r>
            <a:r>
              <a:rPr sz="2800" spc="-10" dirty="0">
                <a:latin typeface="Tahoma"/>
                <a:cs typeface="Tahoma"/>
              </a:rPr>
              <a:t>from 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u="heavy" spc="2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</a:rPr>
              <a:t>https://education.rstudio.com/blog/2020/07/teaching-the- </a:t>
            </a:r>
            <a:r>
              <a:rPr sz="2800" spc="-860" dirty="0">
                <a:solidFill>
                  <a:srgbClr val="0563C1"/>
                </a:solidFill>
                <a:latin typeface="Tahoma"/>
                <a:cs typeface="Tahoma"/>
              </a:rPr>
              <a:t> </a:t>
            </a:r>
            <a:r>
              <a:rPr sz="2800" u="heavy" spc="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</a:rPr>
              <a:t>tidyverse-in-2020-part-1-getting-started/</a:t>
            </a:r>
            <a:r>
              <a:rPr sz="2800" u="heavy" spc="-10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</a:rPr>
              <a:t> </a:t>
            </a:r>
            <a:r>
              <a:rPr sz="2800" u="heavy" spc="5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</a:rPr>
              <a:t>by</a:t>
            </a:r>
            <a:r>
              <a:rPr sz="2800" spc="-100" dirty="0">
                <a:solidFill>
                  <a:srgbClr val="0563C1"/>
                </a:solidFill>
                <a:latin typeface="Tahoma"/>
                <a:cs typeface="Tahoma"/>
              </a:rPr>
              <a:t> </a:t>
            </a:r>
            <a:r>
              <a:rPr sz="2800" spc="285" dirty="0">
                <a:latin typeface="Tahoma"/>
                <a:cs typeface="Tahoma"/>
              </a:rPr>
              <a:t>CC</a:t>
            </a:r>
            <a:r>
              <a:rPr sz="2800" spc="-95" dirty="0">
                <a:latin typeface="Tahoma"/>
                <a:cs typeface="Tahoma"/>
              </a:rPr>
              <a:t> </a:t>
            </a:r>
            <a:r>
              <a:rPr sz="2800" spc="30" dirty="0">
                <a:latin typeface="Tahoma"/>
                <a:cs typeface="Tahoma"/>
              </a:rPr>
              <a:t>license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86517"/>
            <a:ext cx="70440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Why</a:t>
            </a:r>
            <a:r>
              <a:rPr spc="-160" dirty="0"/>
              <a:t> </a:t>
            </a:r>
            <a:r>
              <a:rPr spc="-125" dirty="0"/>
              <a:t>R</a:t>
            </a:r>
            <a:r>
              <a:rPr spc="-155" dirty="0"/>
              <a:t> </a:t>
            </a:r>
            <a:r>
              <a:rPr spc="-5" dirty="0"/>
              <a:t>for</a:t>
            </a:r>
            <a:r>
              <a:rPr spc="-155" dirty="0"/>
              <a:t> </a:t>
            </a:r>
            <a:r>
              <a:rPr spc="30" dirty="0"/>
              <a:t>working</a:t>
            </a:r>
            <a:r>
              <a:rPr spc="-155" dirty="0"/>
              <a:t> </a:t>
            </a:r>
            <a:r>
              <a:rPr spc="-20" dirty="0"/>
              <a:t>with</a:t>
            </a:r>
            <a:r>
              <a:rPr spc="-155" dirty="0"/>
              <a:t> </a:t>
            </a:r>
            <a:r>
              <a:rPr spc="4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96932"/>
            <a:ext cx="7254240" cy="25825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30" dirty="0">
                <a:latin typeface="Tahoma"/>
                <a:cs typeface="Tahoma"/>
              </a:rPr>
              <a:t>Free</a:t>
            </a:r>
            <a:r>
              <a:rPr sz="2800" spc="-105" dirty="0">
                <a:latin typeface="Tahoma"/>
                <a:cs typeface="Tahoma"/>
              </a:rPr>
              <a:t> </a:t>
            </a:r>
            <a:r>
              <a:rPr sz="2800" spc="45" dirty="0">
                <a:latin typeface="Tahoma"/>
                <a:cs typeface="Tahoma"/>
              </a:rPr>
              <a:t>and</a:t>
            </a:r>
            <a:r>
              <a:rPr sz="2800" spc="-110" dirty="0">
                <a:latin typeface="Tahoma"/>
                <a:cs typeface="Tahoma"/>
              </a:rPr>
              <a:t> </a:t>
            </a:r>
            <a:r>
              <a:rPr sz="2800" spc="30" dirty="0">
                <a:latin typeface="Tahoma"/>
                <a:cs typeface="Tahoma"/>
              </a:rPr>
              <a:t>open-source</a:t>
            </a:r>
            <a:endParaRPr sz="28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35" dirty="0">
                <a:latin typeface="Tahoma"/>
                <a:cs typeface="Tahoma"/>
              </a:rPr>
              <a:t>Programming</a:t>
            </a:r>
            <a:r>
              <a:rPr sz="2800" spc="-114" dirty="0">
                <a:latin typeface="Tahoma"/>
                <a:cs typeface="Tahoma"/>
              </a:rPr>
              <a:t> </a:t>
            </a:r>
            <a:r>
              <a:rPr sz="2800" spc="45" dirty="0">
                <a:latin typeface="Tahoma"/>
                <a:cs typeface="Tahoma"/>
              </a:rPr>
              <a:t>language</a:t>
            </a:r>
            <a:r>
              <a:rPr sz="2800" spc="-105" dirty="0">
                <a:latin typeface="Tahoma"/>
                <a:cs typeface="Tahoma"/>
              </a:rPr>
              <a:t> </a:t>
            </a:r>
            <a:r>
              <a:rPr sz="2800" spc="-55" dirty="0">
                <a:latin typeface="Tahoma"/>
                <a:cs typeface="Tahoma"/>
              </a:rPr>
              <a:t>(not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point-and-click)</a:t>
            </a:r>
            <a:endParaRPr sz="28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35" dirty="0">
                <a:latin typeface="Tahoma"/>
                <a:cs typeface="Tahoma"/>
              </a:rPr>
              <a:t>Excellent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30" dirty="0">
                <a:latin typeface="Tahoma"/>
                <a:cs typeface="Tahoma"/>
              </a:rPr>
              <a:t>graphics</a:t>
            </a:r>
            <a:endParaRPr sz="28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Tahoma"/>
                <a:cs typeface="Tahoma"/>
              </a:rPr>
              <a:t>Easy</a:t>
            </a:r>
            <a:r>
              <a:rPr sz="2800" spc="-100" dirty="0">
                <a:latin typeface="Tahoma"/>
                <a:cs typeface="Tahoma"/>
              </a:rPr>
              <a:t> </a:t>
            </a:r>
            <a:r>
              <a:rPr sz="2800" spc="60" dirty="0">
                <a:latin typeface="Tahoma"/>
                <a:cs typeface="Tahoma"/>
              </a:rPr>
              <a:t>to</a:t>
            </a:r>
            <a:r>
              <a:rPr sz="2800" spc="-95" dirty="0">
                <a:latin typeface="Tahoma"/>
                <a:cs typeface="Tahoma"/>
              </a:rPr>
              <a:t> </a:t>
            </a:r>
            <a:r>
              <a:rPr sz="2800" spc="35" dirty="0">
                <a:latin typeface="Tahoma"/>
                <a:cs typeface="Tahoma"/>
              </a:rPr>
              <a:t>generate</a:t>
            </a:r>
            <a:r>
              <a:rPr sz="2800" spc="-9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with</a:t>
            </a:r>
            <a:r>
              <a:rPr sz="2800" spc="-90" dirty="0">
                <a:latin typeface="Tahoma"/>
                <a:cs typeface="Tahoma"/>
              </a:rPr>
              <a:t> </a:t>
            </a:r>
            <a:r>
              <a:rPr sz="2800" spc="50" dirty="0">
                <a:latin typeface="Tahoma"/>
                <a:cs typeface="Tahoma"/>
              </a:rPr>
              <a:t>reproducible</a:t>
            </a:r>
            <a:r>
              <a:rPr sz="2800" spc="-90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reports</a:t>
            </a:r>
            <a:endParaRPr sz="28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Tahoma"/>
                <a:cs typeface="Tahoma"/>
              </a:rPr>
              <a:t>Easy</a:t>
            </a:r>
            <a:r>
              <a:rPr sz="2800" spc="-110" dirty="0">
                <a:latin typeface="Tahoma"/>
                <a:cs typeface="Tahoma"/>
              </a:rPr>
              <a:t> </a:t>
            </a:r>
            <a:r>
              <a:rPr sz="2800" spc="60" dirty="0">
                <a:latin typeface="Tahoma"/>
                <a:cs typeface="Tahoma"/>
              </a:rPr>
              <a:t>to</a:t>
            </a:r>
            <a:r>
              <a:rPr sz="2800" spc="-100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integrate</a:t>
            </a:r>
            <a:r>
              <a:rPr sz="2800" spc="-10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with</a:t>
            </a:r>
            <a:r>
              <a:rPr sz="2800" spc="-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other</a:t>
            </a:r>
            <a:r>
              <a:rPr sz="2800" spc="-110" dirty="0">
                <a:latin typeface="Tahoma"/>
                <a:cs typeface="Tahoma"/>
              </a:rPr>
              <a:t> </a:t>
            </a:r>
            <a:r>
              <a:rPr sz="2800" spc="45" dirty="0">
                <a:latin typeface="Tahoma"/>
                <a:cs typeface="Tahoma"/>
              </a:rPr>
              <a:t>tools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79380" y="6332220"/>
            <a:ext cx="2158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260BF"/>
                </a:solidFill>
                <a:latin typeface="Calibri"/>
                <a:cs typeface="Calibri"/>
              </a:rPr>
              <a:t>CC</a:t>
            </a:r>
            <a:r>
              <a:rPr sz="1800" spc="-20" dirty="0">
                <a:solidFill>
                  <a:srgbClr val="0260B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260BF"/>
                </a:solidFill>
                <a:latin typeface="Calibri"/>
                <a:cs typeface="Calibri"/>
              </a:rPr>
              <a:t>by</a:t>
            </a:r>
            <a:r>
              <a:rPr sz="1800" spc="-20" dirty="0">
                <a:solidFill>
                  <a:srgbClr val="0260B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260BF"/>
                </a:solidFill>
                <a:latin typeface="Calibri"/>
                <a:cs typeface="Calibri"/>
              </a:rPr>
              <a:t>A.</a:t>
            </a:r>
            <a:r>
              <a:rPr sz="1800" spc="-30" dirty="0">
                <a:solidFill>
                  <a:srgbClr val="0260B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260BF"/>
                </a:solidFill>
                <a:latin typeface="Calibri"/>
                <a:cs typeface="Calibri"/>
              </a:rPr>
              <a:t>Chouldechova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657" y="304800"/>
            <a:ext cx="11696343" cy="523443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302347" y="6373614"/>
            <a:ext cx="16281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CC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G.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Grolemund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03577" y="990837"/>
            <a:ext cx="6582409" cy="5434965"/>
            <a:chOff x="2603577" y="990837"/>
            <a:chExt cx="6582409" cy="54349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5327" y="990837"/>
              <a:ext cx="6490384" cy="540295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635327" y="1461178"/>
              <a:ext cx="3216910" cy="2526030"/>
            </a:xfrm>
            <a:custGeom>
              <a:avLst/>
              <a:gdLst/>
              <a:ahLst/>
              <a:cxnLst/>
              <a:rect l="l" t="t" r="r" b="b"/>
              <a:pathLst>
                <a:path w="3216910" h="2526029">
                  <a:moveTo>
                    <a:pt x="0" y="0"/>
                  </a:moveTo>
                  <a:lnTo>
                    <a:pt x="3216832" y="0"/>
                  </a:lnTo>
                  <a:lnTo>
                    <a:pt x="3216832" y="2525606"/>
                  </a:lnTo>
                  <a:lnTo>
                    <a:pt x="0" y="2525606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45399" y="4039786"/>
              <a:ext cx="3216910" cy="2354580"/>
            </a:xfrm>
            <a:custGeom>
              <a:avLst/>
              <a:gdLst/>
              <a:ahLst/>
              <a:cxnLst/>
              <a:rect l="l" t="t" r="r" b="b"/>
              <a:pathLst>
                <a:path w="3216910" h="2354579">
                  <a:moveTo>
                    <a:pt x="0" y="0"/>
                  </a:moveTo>
                  <a:lnTo>
                    <a:pt x="3216832" y="0"/>
                  </a:lnTo>
                  <a:lnTo>
                    <a:pt x="3216832" y="2354005"/>
                  </a:lnTo>
                  <a:lnTo>
                    <a:pt x="0" y="2354005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53672" y="1385540"/>
              <a:ext cx="3172460" cy="1794510"/>
            </a:xfrm>
            <a:custGeom>
              <a:avLst/>
              <a:gdLst/>
              <a:ahLst/>
              <a:cxnLst/>
              <a:rect l="l" t="t" r="r" b="b"/>
              <a:pathLst>
                <a:path w="3172459" h="1794510">
                  <a:moveTo>
                    <a:pt x="0" y="0"/>
                  </a:moveTo>
                  <a:lnTo>
                    <a:pt x="3172040" y="0"/>
                  </a:lnTo>
                  <a:lnTo>
                    <a:pt x="3172040" y="1794086"/>
                  </a:lnTo>
                  <a:lnTo>
                    <a:pt x="0" y="1794086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37239" y="3255262"/>
              <a:ext cx="3216910" cy="3138805"/>
            </a:xfrm>
            <a:custGeom>
              <a:avLst/>
              <a:gdLst/>
              <a:ahLst/>
              <a:cxnLst/>
              <a:rect l="l" t="t" r="r" b="b"/>
              <a:pathLst>
                <a:path w="3216909" h="3138804">
                  <a:moveTo>
                    <a:pt x="0" y="0"/>
                  </a:moveTo>
                  <a:lnTo>
                    <a:pt x="3216832" y="0"/>
                  </a:lnTo>
                  <a:lnTo>
                    <a:pt x="3216832" y="3138527"/>
                  </a:lnTo>
                  <a:lnTo>
                    <a:pt x="0" y="3138527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44501" y="1460217"/>
            <a:ext cx="1857375" cy="147828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4299"/>
              </a:lnSpc>
              <a:spcBef>
                <a:spcPts val="15"/>
              </a:spcBef>
            </a:pPr>
            <a:r>
              <a:rPr sz="2300" u="sng" spc="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Source</a:t>
            </a:r>
            <a:r>
              <a:rPr sz="2300" spc="40" dirty="0">
                <a:solidFill>
                  <a:srgbClr val="FF0000"/>
                </a:solidFill>
                <a:latin typeface="Tahoma"/>
                <a:cs typeface="Tahoma"/>
              </a:rPr>
              <a:t>: </a:t>
            </a:r>
            <a:r>
              <a:rPr sz="2300" spc="95" dirty="0">
                <a:solidFill>
                  <a:srgbClr val="FF0000"/>
                </a:solidFill>
                <a:latin typeface="Tahoma"/>
                <a:cs typeface="Tahoma"/>
              </a:rPr>
              <a:t>edit </a:t>
            </a:r>
            <a:r>
              <a:rPr sz="2300" spc="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300" spc="45" dirty="0">
                <a:solidFill>
                  <a:srgbClr val="FF0000"/>
                </a:solidFill>
                <a:latin typeface="Tahoma"/>
                <a:cs typeface="Tahoma"/>
              </a:rPr>
              <a:t>file </a:t>
            </a:r>
            <a:r>
              <a:rPr sz="2300" spc="35" dirty="0">
                <a:solidFill>
                  <a:srgbClr val="FF0000"/>
                </a:solidFill>
                <a:latin typeface="Tahoma"/>
                <a:cs typeface="Tahoma"/>
              </a:rPr>
              <a:t>that </a:t>
            </a:r>
            <a:r>
              <a:rPr sz="2300" spc="80" dirty="0">
                <a:solidFill>
                  <a:srgbClr val="FF0000"/>
                </a:solidFill>
                <a:latin typeface="Tahoma"/>
                <a:cs typeface="Tahoma"/>
              </a:rPr>
              <a:t>you </a:t>
            </a:r>
            <a:r>
              <a:rPr sz="2300" spc="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300" spc="60" dirty="0">
                <a:solidFill>
                  <a:srgbClr val="FF0000"/>
                </a:solidFill>
                <a:latin typeface="Tahoma"/>
                <a:cs typeface="Tahoma"/>
              </a:rPr>
              <a:t>can</a:t>
            </a:r>
            <a:r>
              <a:rPr sz="2300" spc="-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300" spc="20" dirty="0">
                <a:solidFill>
                  <a:srgbClr val="FF0000"/>
                </a:solidFill>
                <a:latin typeface="Tahoma"/>
                <a:cs typeface="Tahoma"/>
              </a:rPr>
              <a:t>run</a:t>
            </a:r>
            <a:r>
              <a:rPr sz="2300" spc="-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300" spc="70" dirty="0">
                <a:solidFill>
                  <a:srgbClr val="FF0000"/>
                </a:solidFill>
                <a:latin typeface="Tahoma"/>
                <a:cs typeface="Tahoma"/>
              </a:rPr>
              <a:t>again </a:t>
            </a:r>
            <a:r>
              <a:rPr sz="2300" spc="-7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300" spc="-10" dirty="0">
                <a:solidFill>
                  <a:srgbClr val="FF0000"/>
                </a:solidFill>
                <a:latin typeface="Tahoma"/>
                <a:cs typeface="Tahoma"/>
              </a:rPr>
              <a:t>later.</a:t>
            </a:r>
            <a:endParaRPr sz="23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501" y="4430997"/>
            <a:ext cx="1885950" cy="184658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ct val="104500"/>
              </a:lnSpc>
              <a:spcBef>
                <a:spcPts val="10"/>
              </a:spcBef>
            </a:pPr>
            <a:r>
              <a:rPr sz="2300" u="sng" spc="90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Tahoma"/>
                <a:cs typeface="Tahoma"/>
              </a:rPr>
              <a:t>Console</a:t>
            </a:r>
            <a:r>
              <a:rPr sz="2300" spc="90" dirty="0">
                <a:solidFill>
                  <a:srgbClr val="00B050"/>
                </a:solidFill>
                <a:latin typeface="Tahoma"/>
                <a:cs typeface="Tahoma"/>
              </a:rPr>
              <a:t>: </a:t>
            </a:r>
            <a:r>
              <a:rPr sz="2300" spc="95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2300" spc="70" dirty="0">
                <a:solidFill>
                  <a:srgbClr val="00B050"/>
                </a:solidFill>
                <a:latin typeface="Tahoma"/>
                <a:cs typeface="Tahoma"/>
              </a:rPr>
              <a:t>type/paste </a:t>
            </a:r>
            <a:r>
              <a:rPr sz="2300" spc="75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2300" spc="95" dirty="0">
                <a:solidFill>
                  <a:srgbClr val="00B050"/>
                </a:solidFill>
                <a:latin typeface="Tahoma"/>
                <a:cs typeface="Tahoma"/>
              </a:rPr>
              <a:t>commands</a:t>
            </a:r>
            <a:r>
              <a:rPr sz="2300" spc="-125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2300" spc="100" dirty="0">
                <a:solidFill>
                  <a:srgbClr val="00B050"/>
                </a:solidFill>
                <a:latin typeface="Tahoma"/>
                <a:cs typeface="Tahoma"/>
              </a:rPr>
              <a:t>to </a:t>
            </a:r>
            <a:r>
              <a:rPr sz="2300" spc="-705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2300" spc="110" dirty="0">
                <a:solidFill>
                  <a:srgbClr val="00B050"/>
                </a:solidFill>
                <a:latin typeface="Tahoma"/>
                <a:cs typeface="Tahoma"/>
              </a:rPr>
              <a:t>get </a:t>
            </a:r>
            <a:r>
              <a:rPr sz="2300" spc="85" dirty="0">
                <a:solidFill>
                  <a:srgbClr val="00B050"/>
                </a:solidFill>
                <a:latin typeface="Tahoma"/>
                <a:cs typeface="Tahoma"/>
              </a:rPr>
              <a:t>output </a:t>
            </a:r>
            <a:r>
              <a:rPr sz="2300" spc="90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2300" spc="45" dirty="0">
                <a:solidFill>
                  <a:srgbClr val="00B050"/>
                </a:solidFill>
                <a:latin typeface="Tahoma"/>
                <a:cs typeface="Tahoma"/>
              </a:rPr>
              <a:t>from</a:t>
            </a:r>
            <a:r>
              <a:rPr sz="2300" spc="-65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00B050"/>
                </a:solidFill>
                <a:latin typeface="Tahoma"/>
                <a:cs typeface="Tahoma"/>
              </a:rPr>
              <a:t>R</a:t>
            </a:r>
            <a:endParaRPr sz="23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34322" y="1275551"/>
            <a:ext cx="2682875" cy="147828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4299"/>
              </a:lnSpc>
              <a:spcBef>
                <a:spcPts val="15"/>
              </a:spcBef>
            </a:pPr>
            <a:r>
              <a:rPr sz="2300" u="sng" spc="175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Tahoma"/>
                <a:cs typeface="Tahoma"/>
              </a:rPr>
              <a:t>W</a:t>
            </a:r>
            <a:r>
              <a:rPr sz="2300" u="sng" spc="135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Tahoma"/>
                <a:cs typeface="Tahoma"/>
              </a:rPr>
              <a:t>o</a:t>
            </a:r>
            <a:r>
              <a:rPr sz="2300" u="sng" spc="-35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Tahoma"/>
                <a:cs typeface="Tahoma"/>
              </a:rPr>
              <a:t>r</a:t>
            </a:r>
            <a:r>
              <a:rPr sz="2300" u="sng" spc="15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Tahoma"/>
                <a:cs typeface="Tahoma"/>
              </a:rPr>
              <a:t>k</a:t>
            </a:r>
            <a:r>
              <a:rPr sz="2300" u="sng" spc="-5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Tahoma"/>
                <a:cs typeface="Tahoma"/>
              </a:rPr>
              <a:t>s</a:t>
            </a:r>
            <a:r>
              <a:rPr sz="2300" u="sng" spc="190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Tahoma"/>
                <a:cs typeface="Tahoma"/>
              </a:rPr>
              <a:t>p</a:t>
            </a:r>
            <a:r>
              <a:rPr sz="2300" u="sng" spc="35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Tahoma"/>
                <a:cs typeface="Tahoma"/>
              </a:rPr>
              <a:t>a</a:t>
            </a:r>
            <a:r>
              <a:rPr sz="2300" u="sng" spc="100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Tahoma"/>
                <a:cs typeface="Tahoma"/>
              </a:rPr>
              <a:t>c</a:t>
            </a:r>
            <a:r>
              <a:rPr sz="2300" u="sng" spc="120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Tahoma"/>
                <a:cs typeface="Tahoma"/>
              </a:rPr>
              <a:t>e</a:t>
            </a:r>
            <a:r>
              <a:rPr sz="2300" u="sng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Tahoma"/>
                <a:cs typeface="Tahoma"/>
              </a:rPr>
              <a:t>/</a:t>
            </a:r>
            <a:r>
              <a:rPr sz="2300" u="sng" spc="175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Tahoma"/>
                <a:cs typeface="Tahoma"/>
              </a:rPr>
              <a:t>H</a:t>
            </a:r>
            <a:r>
              <a:rPr sz="2300" u="sng" spc="45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Tahoma"/>
                <a:cs typeface="Tahoma"/>
              </a:rPr>
              <a:t>i</a:t>
            </a:r>
            <a:r>
              <a:rPr sz="2300" u="sng" spc="-5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Tahoma"/>
                <a:cs typeface="Tahoma"/>
              </a:rPr>
              <a:t>s</a:t>
            </a:r>
            <a:r>
              <a:rPr sz="2300" u="sng" spc="25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Tahoma"/>
                <a:cs typeface="Tahoma"/>
              </a:rPr>
              <a:t>t</a:t>
            </a:r>
            <a:r>
              <a:rPr sz="2300" u="sng" spc="170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Tahoma"/>
                <a:cs typeface="Tahoma"/>
              </a:rPr>
              <a:t>o</a:t>
            </a:r>
            <a:r>
              <a:rPr sz="2300" u="sng" spc="-35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Tahoma"/>
                <a:cs typeface="Tahoma"/>
              </a:rPr>
              <a:t>r</a:t>
            </a:r>
            <a:r>
              <a:rPr sz="2300" u="sng" spc="5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Tahoma"/>
                <a:cs typeface="Tahoma"/>
              </a:rPr>
              <a:t>y</a:t>
            </a:r>
            <a:r>
              <a:rPr sz="2300" spc="-135" dirty="0">
                <a:solidFill>
                  <a:srgbClr val="FFC000"/>
                </a:solidFill>
                <a:latin typeface="Tahoma"/>
                <a:cs typeface="Tahoma"/>
              </a:rPr>
              <a:t>:  </a:t>
            </a:r>
            <a:r>
              <a:rPr sz="2300" spc="80" dirty="0">
                <a:solidFill>
                  <a:srgbClr val="FFC000"/>
                </a:solidFill>
                <a:latin typeface="Tahoma"/>
                <a:cs typeface="Tahoma"/>
              </a:rPr>
              <a:t>see </a:t>
            </a:r>
            <a:r>
              <a:rPr sz="2300" spc="25" dirty="0">
                <a:solidFill>
                  <a:srgbClr val="FFC000"/>
                </a:solidFill>
                <a:latin typeface="Tahoma"/>
                <a:cs typeface="Tahoma"/>
              </a:rPr>
              <a:t>list </a:t>
            </a:r>
            <a:r>
              <a:rPr sz="2300" spc="75" dirty="0">
                <a:solidFill>
                  <a:srgbClr val="FFC000"/>
                </a:solidFill>
                <a:latin typeface="Tahoma"/>
                <a:cs typeface="Tahoma"/>
              </a:rPr>
              <a:t>of </a:t>
            </a:r>
            <a:r>
              <a:rPr sz="2300" spc="50" dirty="0">
                <a:solidFill>
                  <a:srgbClr val="FFC000"/>
                </a:solidFill>
                <a:latin typeface="Tahoma"/>
                <a:cs typeface="Tahoma"/>
              </a:rPr>
              <a:t>variables </a:t>
            </a:r>
            <a:r>
              <a:rPr sz="2300" spc="-705" dirty="0">
                <a:solidFill>
                  <a:srgbClr val="FFC000"/>
                </a:solidFill>
                <a:latin typeface="Tahoma"/>
                <a:cs typeface="Tahoma"/>
              </a:rPr>
              <a:t> </a:t>
            </a:r>
            <a:r>
              <a:rPr sz="2300" spc="95" dirty="0">
                <a:solidFill>
                  <a:srgbClr val="FFC000"/>
                </a:solidFill>
                <a:latin typeface="Tahoma"/>
                <a:cs typeface="Tahoma"/>
              </a:rPr>
              <a:t>and </a:t>
            </a:r>
            <a:r>
              <a:rPr sz="2300" spc="65" dirty="0">
                <a:solidFill>
                  <a:srgbClr val="FFC000"/>
                </a:solidFill>
                <a:latin typeface="Tahoma"/>
                <a:cs typeface="Tahoma"/>
              </a:rPr>
              <a:t>previous </a:t>
            </a:r>
            <a:r>
              <a:rPr sz="2300" spc="70" dirty="0">
                <a:solidFill>
                  <a:srgbClr val="FFC000"/>
                </a:solidFill>
                <a:latin typeface="Tahoma"/>
                <a:cs typeface="Tahoma"/>
              </a:rPr>
              <a:t> </a:t>
            </a:r>
            <a:r>
              <a:rPr sz="2300" spc="95" dirty="0">
                <a:solidFill>
                  <a:srgbClr val="FFC000"/>
                </a:solidFill>
                <a:latin typeface="Tahoma"/>
                <a:cs typeface="Tahoma"/>
              </a:rPr>
              <a:t>commands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67983" y="3985822"/>
            <a:ext cx="2670175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2900"/>
              </a:lnSpc>
              <a:spcBef>
                <a:spcPts val="100"/>
              </a:spcBef>
            </a:pPr>
            <a:r>
              <a:rPr sz="2300" u="sng" spc="65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</a:rPr>
              <a:t>Files/Plots/Package </a:t>
            </a:r>
            <a:r>
              <a:rPr sz="2300" spc="-705" dirty="0">
                <a:solidFill>
                  <a:srgbClr val="7030A0"/>
                </a:solidFill>
                <a:latin typeface="Tahoma"/>
                <a:cs typeface="Tahoma"/>
              </a:rPr>
              <a:t> </a:t>
            </a:r>
            <a:r>
              <a:rPr sz="2300" u="sng" spc="90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</a:rPr>
              <a:t>s/Help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44501" y="189710"/>
            <a:ext cx="9345930" cy="500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spc="70" dirty="0"/>
              <a:t>Rstudio</a:t>
            </a:r>
            <a:r>
              <a:rPr sz="3100" spc="-75" dirty="0"/>
              <a:t> </a:t>
            </a:r>
            <a:r>
              <a:rPr sz="3100" spc="50" dirty="0"/>
              <a:t>Integrated</a:t>
            </a:r>
            <a:r>
              <a:rPr sz="3100" spc="-80" dirty="0"/>
              <a:t> </a:t>
            </a:r>
            <a:r>
              <a:rPr sz="3100" spc="120" dirty="0"/>
              <a:t>Development</a:t>
            </a:r>
            <a:r>
              <a:rPr sz="3100" spc="-80" dirty="0"/>
              <a:t> </a:t>
            </a:r>
            <a:r>
              <a:rPr sz="3100" spc="65" dirty="0"/>
              <a:t>Environment</a:t>
            </a:r>
            <a:r>
              <a:rPr sz="3100" spc="-75" dirty="0"/>
              <a:t> </a:t>
            </a:r>
            <a:r>
              <a:rPr sz="3100" spc="-120" dirty="0"/>
              <a:t>(IDE)</a:t>
            </a:r>
            <a:endParaRPr sz="3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328" y="72571"/>
            <a:ext cx="11339284" cy="66765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181" y="0"/>
            <a:ext cx="11698584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" y="12700"/>
            <a:ext cx="12115800" cy="6819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450" y="1079500"/>
            <a:ext cx="10966450" cy="4241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86517"/>
            <a:ext cx="24022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Tidyverse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7541" y="2012632"/>
            <a:ext cx="5996940" cy="19888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34"/>
              </a:spcBef>
            </a:pPr>
            <a:r>
              <a:rPr sz="2800" i="1" spc="-35" dirty="0">
                <a:latin typeface="Arial"/>
                <a:cs typeface="Arial"/>
              </a:rPr>
              <a:t>The</a:t>
            </a:r>
            <a:r>
              <a:rPr sz="2800" i="1" spc="-5" dirty="0">
                <a:latin typeface="Arial"/>
                <a:cs typeface="Arial"/>
              </a:rPr>
              <a:t> </a:t>
            </a:r>
            <a:r>
              <a:rPr sz="2800" i="1" u="heavy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tidyverse</a:t>
            </a:r>
            <a:r>
              <a:rPr sz="2800" i="1" spc="-5" dirty="0">
                <a:solidFill>
                  <a:srgbClr val="0563C1"/>
                </a:solidFill>
                <a:latin typeface="Arial"/>
                <a:cs typeface="Arial"/>
              </a:rPr>
              <a:t> </a:t>
            </a:r>
            <a:r>
              <a:rPr sz="2800" i="1" spc="-80" dirty="0">
                <a:latin typeface="Arial"/>
                <a:cs typeface="Arial"/>
              </a:rPr>
              <a:t>is</a:t>
            </a:r>
            <a:r>
              <a:rPr sz="2800" i="1" spc="-15" dirty="0">
                <a:latin typeface="Arial"/>
                <a:cs typeface="Arial"/>
              </a:rPr>
              <a:t> </a:t>
            </a:r>
            <a:r>
              <a:rPr sz="2800" i="1" spc="-55" dirty="0">
                <a:latin typeface="Arial"/>
                <a:cs typeface="Arial"/>
              </a:rPr>
              <a:t>an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i="1" spc="60" dirty="0">
                <a:latin typeface="Arial"/>
                <a:cs typeface="Arial"/>
              </a:rPr>
              <a:t>opinionated </a:t>
            </a:r>
            <a:r>
              <a:rPr sz="2800" i="1" spc="65" dirty="0">
                <a:latin typeface="Arial"/>
                <a:cs typeface="Arial"/>
              </a:rPr>
              <a:t> </a:t>
            </a:r>
            <a:r>
              <a:rPr sz="2800" i="1" spc="25" dirty="0">
                <a:latin typeface="Arial"/>
                <a:cs typeface="Arial"/>
              </a:rPr>
              <a:t>co</a:t>
            </a:r>
            <a:r>
              <a:rPr sz="2800" i="1" spc="45" dirty="0">
                <a:latin typeface="Arial"/>
                <a:cs typeface="Arial"/>
              </a:rPr>
              <a:t>ll</a:t>
            </a:r>
            <a:r>
              <a:rPr sz="2800" i="1" dirty="0">
                <a:latin typeface="Arial"/>
                <a:cs typeface="Arial"/>
              </a:rPr>
              <a:t>e</a:t>
            </a:r>
            <a:r>
              <a:rPr sz="2800" i="1" spc="65" dirty="0">
                <a:latin typeface="Arial"/>
                <a:cs typeface="Arial"/>
              </a:rPr>
              <a:t>c</a:t>
            </a:r>
            <a:r>
              <a:rPr sz="2800" i="1" spc="25" dirty="0">
                <a:latin typeface="Arial"/>
                <a:cs typeface="Arial"/>
              </a:rPr>
              <a:t>t</a:t>
            </a:r>
            <a:r>
              <a:rPr sz="2800" i="1" spc="45" dirty="0">
                <a:latin typeface="Arial"/>
                <a:cs typeface="Arial"/>
              </a:rPr>
              <a:t>i</a:t>
            </a:r>
            <a:r>
              <a:rPr sz="2800" i="1" spc="100" dirty="0">
                <a:latin typeface="Arial"/>
                <a:cs typeface="Arial"/>
              </a:rPr>
              <a:t>o</a:t>
            </a:r>
            <a:r>
              <a:rPr sz="2800" i="1" spc="-5" dirty="0">
                <a:latin typeface="Arial"/>
                <a:cs typeface="Arial"/>
              </a:rPr>
              <a:t>n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i="1" spc="100" dirty="0">
                <a:latin typeface="Arial"/>
                <a:cs typeface="Arial"/>
              </a:rPr>
              <a:t>o</a:t>
            </a:r>
            <a:r>
              <a:rPr sz="2800" i="1" spc="50" dirty="0">
                <a:latin typeface="Arial"/>
                <a:cs typeface="Arial"/>
              </a:rPr>
              <a:t>f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i="1" spc="-365" dirty="0">
                <a:latin typeface="Arial"/>
                <a:cs typeface="Arial"/>
              </a:rPr>
              <a:t>R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i="1" spc="150" dirty="0">
                <a:latin typeface="Arial"/>
                <a:cs typeface="Arial"/>
              </a:rPr>
              <a:t>p</a:t>
            </a:r>
            <a:r>
              <a:rPr sz="2800" i="1" spc="-110" dirty="0">
                <a:latin typeface="Arial"/>
                <a:cs typeface="Arial"/>
              </a:rPr>
              <a:t>a</a:t>
            </a:r>
            <a:r>
              <a:rPr sz="2800" i="1" spc="-70" dirty="0">
                <a:latin typeface="Arial"/>
                <a:cs typeface="Arial"/>
              </a:rPr>
              <a:t>ck</a:t>
            </a:r>
            <a:r>
              <a:rPr sz="2800" i="1" spc="-80" dirty="0">
                <a:latin typeface="Arial"/>
                <a:cs typeface="Arial"/>
              </a:rPr>
              <a:t>a</a:t>
            </a:r>
            <a:r>
              <a:rPr sz="2800" i="1" spc="150" dirty="0">
                <a:latin typeface="Arial"/>
                <a:cs typeface="Arial"/>
              </a:rPr>
              <a:t>g</a:t>
            </a:r>
            <a:r>
              <a:rPr sz="2800" i="1" dirty="0">
                <a:latin typeface="Arial"/>
                <a:cs typeface="Arial"/>
              </a:rPr>
              <a:t>e</a:t>
            </a:r>
            <a:r>
              <a:rPr sz="2800" i="1" spc="-210" dirty="0">
                <a:latin typeface="Arial"/>
                <a:cs typeface="Arial"/>
              </a:rPr>
              <a:t>s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i="1" spc="150" dirty="0">
                <a:latin typeface="Arial"/>
                <a:cs typeface="Arial"/>
              </a:rPr>
              <a:t>d</a:t>
            </a:r>
            <a:r>
              <a:rPr sz="2800" i="1" dirty="0">
                <a:latin typeface="Arial"/>
                <a:cs typeface="Arial"/>
              </a:rPr>
              <a:t>e</a:t>
            </a:r>
            <a:r>
              <a:rPr sz="2800" i="1" spc="-220" dirty="0">
                <a:latin typeface="Arial"/>
                <a:cs typeface="Arial"/>
              </a:rPr>
              <a:t>s</a:t>
            </a:r>
            <a:r>
              <a:rPr sz="2800" i="1" spc="45" dirty="0">
                <a:latin typeface="Arial"/>
                <a:cs typeface="Arial"/>
              </a:rPr>
              <a:t>i</a:t>
            </a:r>
            <a:r>
              <a:rPr sz="2800" i="1" spc="150" dirty="0">
                <a:latin typeface="Arial"/>
                <a:cs typeface="Arial"/>
              </a:rPr>
              <a:t>g</a:t>
            </a:r>
            <a:r>
              <a:rPr sz="2800" i="1" dirty="0">
                <a:latin typeface="Arial"/>
                <a:cs typeface="Arial"/>
              </a:rPr>
              <a:t>ne</a:t>
            </a:r>
            <a:r>
              <a:rPr sz="2800" i="1" spc="150" dirty="0">
                <a:latin typeface="Arial"/>
                <a:cs typeface="Arial"/>
              </a:rPr>
              <a:t>d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i="1" spc="40" dirty="0">
                <a:latin typeface="Arial"/>
                <a:cs typeface="Arial"/>
              </a:rPr>
              <a:t>f</a:t>
            </a:r>
            <a:r>
              <a:rPr sz="2800" i="1" spc="100" dirty="0">
                <a:latin typeface="Arial"/>
                <a:cs typeface="Arial"/>
              </a:rPr>
              <a:t>o</a:t>
            </a:r>
            <a:r>
              <a:rPr sz="2800" i="1" spc="-5" dirty="0">
                <a:latin typeface="Arial"/>
                <a:cs typeface="Arial"/>
              </a:rPr>
              <a:t>r  </a:t>
            </a:r>
            <a:r>
              <a:rPr sz="2800" i="1" spc="20" dirty="0">
                <a:latin typeface="Arial"/>
                <a:cs typeface="Arial"/>
              </a:rPr>
              <a:t>data</a:t>
            </a:r>
            <a:r>
              <a:rPr sz="2800" i="1" spc="-20" dirty="0">
                <a:latin typeface="Arial"/>
                <a:cs typeface="Arial"/>
              </a:rPr>
              <a:t> </a:t>
            </a:r>
            <a:r>
              <a:rPr sz="2800" i="1" spc="-35" dirty="0">
                <a:latin typeface="Arial"/>
                <a:cs typeface="Arial"/>
              </a:rPr>
              <a:t>science.</a:t>
            </a:r>
            <a:r>
              <a:rPr sz="2800" i="1" spc="-15" dirty="0">
                <a:latin typeface="Arial"/>
                <a:cs typeface="Arial"/>
              </a:rPr>
              <a:t> </a:t>
            </a:r>
            <a:r>
              <a:rPr sz="2800" i="1" spc="50" dirty="0">
                <a:latin typeface="Arial"/>
                <a:cs typeface="Arial"/>
              </a:rPr>
              <a:t>All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i="1" spc="-30" dirty="0">
                <a:latin typeface="Arial"/>
                <a:cs typeface="Arial"/>
              </a:rPr>
              <a:t>packages</a:t>
            </a:r>
            <a:r>
              <a:rPr sz="2800" i="1" spc="-20" dirty="0">
                <a:latin typeface="Arial"/>
                <a:cs typeface="Arial"/>
              </a:rPr>
              <a:t> </a:t>
            </a:r>
            <a:r>
              <a:rPr sz="2800" i="1" spc="-80" dirty="0">
                <a:latin typeface="Arial"/>
                <a:cs typeface="Arial"/>
              </a:rPr>
              <a:t>share</a:t>
            </a:r>
            <a:r>
              <a:rPr sz="2800" i="1" spc="-5" dirty="0">
                <a:latin typeface="Arial"/>
                <a:cs typeface="Arial"/>
              </a:rPr>
              <a:t> </a:t>
            </a:r>
            <a:r>
              <a:rPr sz="2800" i="1" spc="-55" dirty="0">
                <a:latin typeface="Arial"/>
                <a:cs typeface="Arial"/>
              </a:rPr>
              <a:t>an </a:t>
            </a:r>
            <a:r>
              <a:rPr sz="2800" i="1" spc="-50" dirty="0">
                <a:latin typeface="Arial"/>
                <a:cs typeface="Arial"/>
              </a:rPr>
              <a:t> </a:t>
            </a:r>
            <a:r>
              <a:rPr sz="2800" i="1" spc="35" dirty="0">
                <a:latin typeface="Arial"/>
                <a:cs typeface="Arial"/>
              </a:rPr>
              <a:t>underlying </a:t>
            </a:r>
            <a:r>
              <a:rPr sz="2800" i="1" spc="20" dirty="0">
                <a:latin typeface="Arial"/>
                <a:cs typeface="Arial"/>
              </a:rPr>
              <a:t>design </a:t>
            </a:r>
            <a:r>
              <a:rPr sz="2800" i="1" spc="5" dirty="0">
                <a:latin typeface="Arial"/>
                <a:cs typeface="Arial"/>
              </a:rPr>
              <a:t>philosophy, </a:t>
            </a:r>
            <a:r>
              <a:rPr sz="2800" i="1" spc="10" dirty="0">
                <a:latin typeface="Arial"/>
                <a:cs typeface="Arial"/>
              </a:rPr>
              <a:t> </a:t>
            </a:r>
            <a:r>
              <a:rPr sz="2800" i="1" spc="-30" dirty="0">
                <a:latin typeface="Arial"/>
                <a:cs typeface="Arial"/>
              </a:rPr>
              <a:t>grammar,</a:t>
            </a:r>
            <a:r>
              <a:rPr sz="2800" i="1" spc="-15" dirty="0">
                <a:latin typeface="Arial"/>
                <a:cs typeface="Arial"/>
              </a:rPr>
              <a:t> </a:t>
            </a:r>
            <a:r>
              <a:rPr sz="2800" i="1" spc="10" dirty="0">
                <a:latin typeface="Arial"/>
                <a:cs typeface="Arial"/>
              </a:rPr>
              <a:t>and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i="1" spc="20" dirty="0">
                <a:latin typeface="Arial"/>
                <a:cs typeface="Arial"/>
              </a:rPr>
              <a:t>data</a:t>
            </a:r>
            <a:r>
              <a:rPr sz="2800" i="1" spc="-15" dirty="0">
                <a:latin typeface="Arial"/>
                <a:cs typeface="Arial"/>
              </a:rPr>
              <a:t> </a:t>
            </a:r>
            <a:r>
              <a:rPr sz="2800" i="1" spc="-25" dirty="0">
                <a:latin typeface="Arial"/>
                <a:cs typeface="Arial"/>
              </a:rPr>
              <a:t>structures.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870" y="1780392"/>
            <a:ext cx="4461009" cy="50776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260B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297</Words>
  <Application>Microsoft Macintosh PowerPoint</Application>
  <PresentationFormat>Widescreen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MT</vt:lpstr>
      <vt:lpstr>Calibri</vt:lpstr>
      <vt:lpstr>Tahoma</vt:lpstr>
      <vt:lpstr>Office Theme</vt:lpstr>
      <vt:lpstr>Getting Started with R</vt:lpstr>
      <vt:lpstr>Why R for working with data</vt:lpstr>
      <vt:lpstr>PowerPoint Presentation</vt:lpstr>
      <vt:lpstr>Rstudio Integrated Development Environment (IDE)</vt:lpstr>
      <vt:lpstr>PowerPoint Presentation</vt:lpstr>
      <vt:lpstr>PowerPoint Presentation</vt:lpstr>
      <vt:lpstr>PowerPoint Presentation</vt:lpstr>
      <vt:lpstr>PowerPoint Presentation</vt:lpstr>
      <vt:lpstr>Tidyverse</vt:lpstr>
      <vt:lpstr>PowerPoint Presentation</vt:lpstr>
      <vt:lpstr>PowerPoint Presentation</vt:lpstr>
      <vt:lpstr>PowerPoint Presentation</vt:lpstr>
      <vt:lpstr>Anatomy of an R help file</vt:lpstr>
      <vt:lpstr>Getting help</vt:lpstr>
      <vt:lpstr>Today</vt:lpstr>
      <vt:lpstr>Acknowledgements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R</dc:title>
  <dc:subject/>
  <dc:creator/>
  <cp:keywords/>
  <dc:description/>
  <cp:lastModifiedBy>Geller, Jason</cp:lastModifiedBy>
  <cp:revision>1</cp:revision>
  <dcterms:created xsi:type="dcterms:W3CDTF">2022-07-10T17:31:58Z</dcterms:created>
  <dcterms:modified xsi:type="dcterms:W3CDTF">2022-07-10T17:33:54Z</dcterms:modified>
  <cp:category/>
</cp:coreProperties>
</file>