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2C74B6-34E5-42AE-8BE6-3790F1AAC49D}">
  <a:tblStyle styleId="{0A2C74B6-34E5-42AE-8BE6-3790F1AAC49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6D080D4-2CD4-40FB-898D-E7E06AA99F8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64b7920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64b7920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64b7920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64b7920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64b7920b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64b7920b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64b7920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64b7920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64b7920b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64b7920b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64b7920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64b7920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l"/>
              <a:t>Εργασία Κατανεμημένων Συστημάτων</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l"/>
              <a:t>Θέμα:</a:t>
            </a:r>
            <a:r>
              <a:rPr lang="el"/>
              <a:t> Σύστημα Δήλωσης Φόρου Μεταβίβασης Ακινήτου</a:t>
            </a:r>
            <a:endParaRPr/>
          </a:p>
        </p:txBody>
      </p:sp>
      <p:sp>
        <p:nvSpPr>
          <p:cNvPr id="69" name="Google Shape;69;p13"/>
          <p:cNvSpPr txBox="1"/>
          <p:nvPr>
            <p:ph idx="1" type="subTitle"/>
          </p:nvPr>
        </p:nvSpPr>
        <p:spPr>
          <a:xfrm>
            <a:off x="460950" y="3984030"/>
            <a:ext cx="8222100" cy="432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i="1" lang="el" sz="1100"/>
              <a:t>Ομάδα 46, Γιοργκέν Τσάνι (22105), Χριστίνα Σκαρμούτσου (22096), Αλκίνοος Γεωργής (22015)</a:t>
            </a:r>
            <a:endParaRPr i="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l"/>
              <a:t>C4 Diagram</a:t>
            </a:r>
            <a:endParaRPr/>
          </a:p>
        </p:txBody>
      </p:sp>
      <p:pic>
        <p:nvPicPr>
          <p:cNvPr id="75" name="Google Shape;75;p14"/>
          <p:cNvPicPr preferRelativeResize="0"/>
          <p:nvPr/>
        </p:nvPicPr>
        <p:blipFill>
          <a:blip r:embed="rId3">
            <a:alphaModFix/>
          </a:blip>
          <a:stretch>
            <a:fillRect/>
          </a:stretch>
        </p:blipFill>
        <p:spPr>
          <a:xfrm>
            <a:off x="911025" y="171300"/>
            <a:ext cx="7321960" cy="4392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1381125" y="416400"/>
            <a:ext cx="5734050" cy="353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l"/>
              <a:t>API Endpoints</a:t>
            </a:r>
            <a:endParaRPr/>
          </a:p>
        </p:txBody>
      </p:sp>
      <p:graphicFrame>
        <p:nvGraphicFramePr>
          <p:cNvPr id="87" name="Google Shape;87;p16"/>
          <p:cNvGraphicFramePr/>
          <p:nvPr/>
        </p:nvGraphicFramePr>
        <p:xfrm>
          <a:off x="161800" y="180675"/>
          <a:ext cx="3000000" cy="3000000"/>
        </p:xfrm>
        <a:graphic>
          <a:graphicData uri="http://schemas.openxmlformats.org/drawingml/2006/table">
            <a:tbl>
              <a:tblPr>
                <a:noFill/>
                <a:tableStyleId>{0A2C74B6-34E5-42AE-8BE6-3790F1AAC49D}</a:tableStyleId>
              </a:tblPr>
              <a:tblGrid>
                <a:gridCol w="460350"/>
                <a:gridCol w="1410200"/>
                <a:gridCol w="901225"/>
              </a:tblGrid>
              <a:tr h="323850">
                <a:tc>
                  <a:txBody>
                    <a:bodyPr/>
                    <a:lstStyle/>
                    <a:p>
                      <a:pPr indent="0" lvl="0" marL="13309" rtl="0" algn="l">
                        <a:spcBef>
                          <a:spcPts val="0"/>
                        </a:spcBef>
                        <a:spcAft>
                          <a:spcPts val="0"/>
                        </a:spcAft>
                        <a:buNone/>
                      </a:pPr>
                      <a:r>
                        <a:rPr b="1" lang="el" sz="900"/>
                        <a:t>METHOD</a:t>
                      </a:r>
                      <a:endParaRPr b="1" sz="900"/>
                    </a:p>
                  </a:txBody>
                  <a:tcPr marT="63500" marB="63500" marR="63500" marL="63500">
                    <a:solidFill>
                      <a:schemeClr val="dk1"/>
                    </a:solidFill>
                  </a:tcPr>
                </a:tc>
                <a:tc>
                  <a:txBody>
                    <a:bodyPr/>
                    <a:lstStyle/>
                    <a:p>
                      <a:pPr indent="0" lvl="0" marL="13309" rtl="0" algn="l">
                        <a:spcBef>
                          <a:spcPts val="0"/>
                        </a:spcBef>
                        <a:spcAft>
                          <a:spcPts val="0"/>
                        </a:spcAft>
                        <a:buNone/>
                      </a:pPr>
                      <a:r>
                        <a:rPr b="1" lang="el" sz="900"/>
                        <a:t>URL</a:t>
                      </a:r>
                      <a:endParaRPr b="1" sz="900"/>
                    </a:p>
                  </a:txBody>
                  <a:tcPr marT="63500" marB="63500" marR="63500" marL="63500">
                    <a:solidFill>
                      <a:schemeClr val="dk1"/>
                    </a:solidFill>
                  </a:tcPr>
                </a:tc>
                <a:tc>
                  <a:txBody>
                    <a:bodyPr/>
                    <a:lstStyle/>
                    <a:p>
                      <a:pPr indent="0" lvl="0" marL="0" rtl="0" algn="l">
                        <a:lnSpc>
                          <a:spcPct val="115000"/>
                        </a:lnSpc>
                        <a:spcBef>
                          <a:spcPts val="0"/>
                        </a:spcBef>
                        <a:spcAft>
                          <a:spcPts val="0"/>
                        </a:spcAft>
                        <a:buNone/>
                      </a:pPr>
                      <a:r>
                        <a:rPr b="1" lang="el" sz="900"/>
                        <a:t>ROLE</a:t>
                      </a:r>
                      <a:endParaRPr b="1" sz="900"/>
                    </a:p>
                  </a:txBody>
                  <a:tcPr marT="63500" marB="63500" marR="63500" marL="63500">
                    <a:solidFill>
                      <a:schemeClr val="dk1"/>
                    </a:solidFill>
                  </a:tcPr>
                </a:tc>
              </a:tr>
              <a:tr h="516700">
                <a:tc>
                  <a:txBody>
                    <a:bodyPr/>
                    <a:lstStyle/>
                    <a:p>
                      <a:pPr indent="0" lvl="0" marL="13309" rtl="0" algn="l">
                        <a:spcBef>
                          <a:spcPts val="0"/>
                        </a:spcBef>
                        <a:spcAft>
                          <a:spcPts val="0"/>
                        </a:spcAft>
                        <a:buNone/>
                      </a:pPr>
                      <a:r>
                        <a:rPr lang="el" sz="900"/>
                        <a:t>POST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/api/auth/signin </a:t>
                      </a:r>
                      <a:endParaRPr sz="900"/>
                    </a:p>
                  </a:txBody>
                  <a:tcPr marT="63500" marB="63500" marR="63500" marL="63500">
                    <a:solidFill>
                      <a:srgbClr val="C9DAF8"/>
                    </a:solidFill>
                  </a:tcPr>
                </a:tc>
                <a:tc>
                  <a:txBody>
                    <a:bodyPr/>
                    <a:lstStyle/>
                    <a:p>
                      <a:pPr indent="0" lvl="0" marL="0" rtl="0" algn="l">
                        <a:lnSpc>
                          <a:spcPct val="115000"/>
                        </a:lnSpc>
                        <a:spcBef>
                          <a:spcPts val="0"/>
                        </a:spcBef>
                        <a:spcAft>
                          <a:spcPts val="0"/>
                        </a:spcAft>
                        <a:buNone/>
                      </a:pPr>
                      <a:r>
                        <a:t/>
                      </a:r>
                      <a:endParaRPr sz="900"/>
                    </a:p>
                  </a:txBody>
                  <a:tcPr marT="63500" marB="63500" marR="63500" marL="63500">
                    <a:solidFill>
                      <a:srgbClr val="C9DAF8"/>
                    </a:solidFill>
                  </a:tcPr>
                </a:tc>
              </a:tr>
              <a:tr h="1057275">
                <a:tc>
                  <a:txBody>
                    <a:bodyPr/>
                    <a:lstStyle/>
                    <a:p>
                      <a:pPr indent="0" lvl="0" marL="13309" rtl="0" algn="l">
                        <a:spcBef>
                          <a:spcPts val="0"/>
                        </a:spcBef>
                        <a:spcAft>
                          <a:spcPts val="0"/>
                        </a:spcAft>
                        <a:buNone/>
                      </a:pPr>
                      <a:r>
                        <a:rPr lang="el" sz="900"/>
                        <a:t>POST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/api/admin/user </a:t>
                      </a:r>
                      <a:endParaRPr sz="900"/>
                    </a:p>
                  </a:txBody>
                  <a:tcPr marT="63500" marB="63500" marR="63500" marL="63500">
                    <a:solidFill>
                      <a:srgbClr val="C9DAF8"/>
                    </a:solidFill>
                  </a:tcPr>
                </a:tc>
                <a:tc>
                  <a:txBody>
                    <a:bodyPr/>
                    <a:lstStyle/>
                    <a:p>
                      <a:pPr indent="0" lvl="0" marL="13850" rtl="0" algn="l">
                        <a:spcBef>
                          <a:spcPts val="0"/>
                        </a:spcBef>
                        <a:spcAft>
                          <a:spcPts val="0"/>
                        </a:spcAft>
                        <a:buNone/>
                      </a:pPr>
                      <a:r>
                        <a:rPr lang="el" sz="900"/>
                        <a:t>Admin</a:t>
                      </a:r>
                      <a:endParaRPr sz="900"/>
                    </a:p>
                  </a:txBody>
                  <a:tcPr marT="63500" marB="63500" marR="63500" marL="63500">
                    <a:solidFill>
                      <a:srgbClr val="C9DAF8"/>
                    </a:solidFill>
                  </a:tcPr>
                </a:tc>
              </a:tr>
              <a:tr h="361950">
                <a:tc>
                  <a:txBody>
                    <a:bodyPr/>
                    <a:lstStyle/>
                    <a:p>
                      <a:pPr indent="0" lvl="0" marL="13309" rtl="0" algn="l">
                        <a:spcBef>
                          <a:spcPts val="0"/>
                        </a:spcBef>
                        <a:spcAft>
                          <a:spcPts val="0"/>
                        </a:spcAft>
                        <a:buNone/>
                      </a:pPr>
                      <a:r>
                        <a:rPr lang="el" sz="900"/>
                        <a:t>GET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/api/admin/user/{id} </a:t>
                      </a:r>
                      <a:endParaRPr sz="900"/>
                    </a:p>
                  </a:txBody>
                  <a:tcPr marT="63500" marB="63500" marR="63500" marL="63500">
                    <a:solidFill>
                      <a:srgbClr val="C9DAF8"/>
                    </a:solidFill>
                  </a:tcPr>
                </a:tc>
                <a:tc>
                  <a:txBody>
                    <a:bodyPr/>
                    <a:lstStyle/>
                    <a:p>
                      <a:pPr indent="0" lvl="0" marL="13850" rtl="0" algn="l">
                        <a:spcBef>
                          <a:spcPts val="0"/>
                        </a:spcBef>
                        <a:spcAft>
                          <a:spcPts val="0"/>
                        </a:spcAft>
                        <a:buNone/>
                      </a:pPr>
                      <a:r>
                        <a:rPr lang="el" sz="900"/>
                        <a:t>Admin</a:t>
                      </a:r>
                      <a:endParaRPr sz="900"/>
                    </a:p>
                  </a:txBody>
                  <a:tcPr marT="63500" marB="63500" marR="63500" marL="63500">
                    <a:solidFill>
                      <a:srgbClr val="C9DAF8"/>
                    </a:solidFill>
                  </a:tcPr>
                </a:tc>
              </a:tr>
              <a:tr h="571500">
                <a:tc>
                  <a:txBody>
                    <a:bodyPr/>
                    <a:lstStyle/>
                    <a:p>
                      <a:pPr indent="0" lvl="0" marL="13309" rtl="0" algn="l">
                        <a:spcBef>
                          <a:spcPts val="0"/>
                        </a:spcBef>
                        <a:spcAft>
                          <a:spcPts val="0"/>
                        </a:spcAft>
                        <a:buNone/>
                      </a:pPr>
                      <a:r>
                        <a:rPr lang="el" sz="900"/>
                        <a:t>GET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/api/admin/user </a:t>
                      </a:r>
                      <a:endParaRPr sz="900"/>
                    </a:p>
                  </a:txBody>
                  <a:tcPr marT="63500" marB="63500" marR="63500" marL="63500">
                    <a:solidFill>
                      <a:srgbClr val="C9DAF8"/>
                    </a:solidFill>
                  </a:tcPr>
                </a:tc>
                <a:tc>
                  <a:txBody>
                    <a:bodyPr/>
                    <a:lstStyle/>
                    <a:p>
                      <a:pPr indent="0" lvl="0" marL="13850" rtl="0" algn="l">
                        <a:spcBef>
                          <a:spcPts val="0"/>
                        </a:spcBef>
                        <a:spcAft>
                          <a:spcPts val="0"/>
                        </a:spcAft>
                        <a:buNone/>
                      </a:pPr>
                      <a:r>
                        <a:rPr lang="el" sz="900"/>
                        <a:t>Admin</a:t>
                      </a:r>
                      <a:endParaRPr sz="900"/>
                    </a:p>
                  </a:txBody>
                  <a:tcPr marT="63500" marB="63500" marR="63500" marL="63500">
                    <a:solidFill>
                      <a:srgbClr val="C9DAF8"/>
                    </a:solidFill>
                  </a:tcPr>
                </a:tc>
              </a:tr>
              <a:tr h="12700">
                <a:tc>
                  <a:txBody>
                    <a:bodyPr/>
                    <a:lstStyle/>
                    <a:p>
                      <a:pPr indent="0" lvl="0" marL="13309" rtl="0" algn="l">
                        <a:spcBef>
                          <a:spcPts val="0"/>
                        </a:spcBef>
                        <a:spcAft>
                          <a:spcPts val="0"/>
                        </a:spcAft>
                        <a:buNone/>
                      </a:pPr>
                      <a:r>
                        <a:rPr lang="el" sz="900"/>
                        <a:t>DELETE</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/api/admin/user/{id} </a:t>
                      </a:r>
                      <a:endParaRPr sz="900"/>
                    </a:p>
                  </a:txBody>
                  <a:tcPr marT="63500" marB="63500" marR="63500" marL="63500">
                    <a:solidFill>
                      <a:srgbClr val="C9DAF8"/>
                    </a:solidFill>
                  </a:tcPr>
                </a:tc>
                <a:tc>
                  <a:txBody>
                    <a:bodyPr/>
                    <a:lstStyle/>
                    <a:p>
                      <a:pPr indent="0" lvl="0" marL="13850" rtl="0" algn="l">
                        <a:spcBef>
                          <a:spcPts val="0"/>
                        </a:spcBef>
                        <a:spcAft>
                          <a:spcPts val="0"/>
                        </a:spcAft>
                        <a:buNone/>
                      </a:pPr>
                      <a:r>
                        <a:rPr lang="el" sz="900"/>
                        <a:t>Admin</a:t>
                      </a:r>
                      <a:endParaRPr sz="900"/>
                    </a:p>
                  </a:txBody>
                  <a:tcPr marT="63500" marB="63500" marR="63500" marL="63500">
                    <a:solidFill>
                      <a:srgbClr val="C9DAF8"/>
                    </a:solidFill>
                  </a:tcPr>
                </a:tc>
              </a:tr>
              <a:tr h="419100">
                <a:tc>
                  <a:txBody>
                    <a:bodyPr/>
                    <a:lstStyle/>
                    <a:p>
                      <a:pPr indent="0" lvl="0" marL="13309" rtl="0" algn="l">
                        <a:spcBef>
                          <a:spcPts val="0"/>
                        </a:spcBef>
                        <a:spcAft>
                          <a:spcPts val="0"/>
                        </a:spcAft>
                        <a:buNone/>
                      </a:pPr>
                      <a:r>
                        <a:rPr lang="el" sz="900"/>
                        <a:t>PUT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/api/admin/user/{id} </a:t>
                      </a:r>
                      <a:endParaRPr sz="900"/>
                    </a:p>
                  </a:txBody>
                  <a:tcPr marT="63500" marB="63500" marR="63500" marL="63500">
                    <a:solidFill>
                      <a:srgbClr val="C9DAF8"/>
                    </a:solidFill>
                  </a:tcPr>
                </a:tc>
                <a:tc>
                  <a:txBody>
                    <a:bodyPr/>
                    <a:lstStyle/>
                    <a:p>
                      <a:pPr indent="0" lvl="0" marL="13850" rtl="0" algn="l">
                        <a:spcBef>
                          <a:spcPts val="0"/>
                        </a:spcBef>
                        <a:spcAft>
                          <a:spcPts val="0"/>
                        </a:spcAft>
                        <a:buNone/>
                      </a:pPr>
                      <a:r>
                        <a:rPr lang="el" sz="900"/>
                        <a:t>Admin</a:t>
                      </a:r>
                      <a:endParaRPr sz="900"/>
                    </a:p>
                  </a:txBody>
                  <a:tcPr marT="63500" marB="63500" marR="63500" marL="63500">
                    <a:solidFill>
                      <a:srgbClr val="C9DAF8"/>
                    </a:solidFill>
                  </a:tcPr>
                </a:tc>
              </a:tr>
              <a:tr h="12700">
                <a:tc>
                  <a:txBody>
                    <a:bodyPr/>
                    <a:lstStyle/>
                    <a:p>
                      <a:pPr indent="0" lvl="0" marL="13309" rtl="0" algn="l">
                        <a:spcBef>
                          <a:spcPts val="0"/>
                        </a:spcBef>
                        <a:spcAft>
                          <a:spcPts val="0"/>
                        </a:spcAft>
                        <a:buNone/>
                      </a:pPr>
                      <a:r>
                        <a:rPr lang="el" sz="900"/>
                        <a:t>POST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/api/admin/user/{id} </a:t>
                      </a:r>
                      <a:endParaRPr sz="900"/>
                    </a:p>
                  </a:txBody>
                  <a:tcPr marT="63500" marB="63500" marR="63500" marL="63500">
                    <a:solidFill>
                      <a:srgbClr val="C9DAF8"/>
                    </a:solidFill>
                  </a:tcPr>
                </a:tc>
                <a:tc>
                  <a:txBody>
                    <a:bodyPr/>
                    <a:lstStyle/>
                    <a:p>
                      <a:pPr indent="0" lvl="0" marL="13850" rtl="0" algn="l">
                        <a:spcBef>
                          <a:spcPts val="0"/>
                        </a:spcBef>
                        <a:spcAft>
                          <a:spcPts val="0"/>
                        </a:spcAft>
                        <a:buNone/>
                      </a:pPr>
                      <a:r>
                        <a:rPr lang="el" sz="900"/>
                        <a:t>Admin </a:t>
                      </a:r>
                      <a:endParaRPr sz="900"/>
                    </a:p>
                  </a:txBody>
                  <a:tcPr marT="63500" marB="63500" marR="63500" marL="63500">
                    <a:solidFill>
                      <a:srgbClr val="C9DAF8"/>
                    </a:solidFill>
                  </a:tcPr>
                </a:tc>
              </a:tr>
            </a:tbl>
          </a:graphicData>
        </a:graphic>
      </p:graphicFrame>
      <p:graphicFrame>
        <p:nvGraphicFramePr>
          <p:cNvPr id="88" name="Google Shape;88;p16"/>
          <p:cNvGraphicFramePr/>
          <p:nvPr/>
        </p:nvGraphicFramePr>
        <p:xfrm>
          <a:off x="3186113" y="180675"/>
          <a:ext cx="3000000" cy="3000000"/>
        </p:xfrm>
        <a:graphic>
          <a:graphicData uri="http://schemas.openxmlformats.org/drawingml/2006/table">
            <a:tbl>
              <a:tblPr>
                <a:noFill/>
                <a:tableStyleId>{0A2C74B6-34E5-42AE-8BE6-3790F1AAC49D}</a:tableStyleId>
              </a:tblPr>
              <a:tblGrid>
                <a:gridCol w="455625"/>
                <a:gridCol w="1188850"/>
                <a:gridCol w="1127300"/>
              </a:tblGrid>
              <a:tr h="687350">
                <a:tc>
                  <a:txBody>
                    <a:bodyPr/>
                    <a:lstStyle/>
                    <a:p>
                      <a:pPr indent="0" lvl="0" marL="13309" rtl="0" algn="l">
                        <a:spcBef>
                          <a:spcPts val="0"/>
                        </a:spcBef>
                        <a:spcAft>
                          <a:spcPts val="0"/>
                        </a:spcAft>
                        <a:buNone/>
                      </a:pPr>
                      <a:r>
                        <a:rPr lang="el" sz="900"/>
                        <a:t>POST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/api/person </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 &amp;  </a:t>
                      </a:r>
                      <a:endParaRPr sz="900"/>
                    </a:p>
                    <a:p>
                      <a:pPr indent="0" lvl="0" marL="19330" rtl="0" algn="l">
                        <a:spcBef>
                          <a:spcPts val="0"/>
                        </a:spcBef>
                        <a:spcAft>
                          <a:spcPts val="0"/>
                        </a:spcAft>
                        <a:buNone/>
                      </a:pPr>
                      <a:r>
                        <a:rPr lang="el" sz="900"/>
                        <a:t>Citizen</a:t>
                      </a:r>
                      <a:endParaRPr sz="900"/>
                    </a:p>
                  </a:txBody>
                  <a:tcPr marT="63500" marB="63500" marR="63500" marL="63500">
                    <a:solidFill>
                      <a:srgbClr val="C9DAF8"/>
                    </a:solidFill>
                  </a:tcPr>
                </a:tc>
              </a:tr>
              <a:tr h="529425">
                <a:tc>
                  <a:txBody>
                    <a:bodyPr/>
                    <a:lstStyle/>
                    <a:p>
                      <a:pPr indent="0" lvl="0" marL="13309" rtl="0" algn="l">
                        <a:spcBef>
                          <a:spcPts val="0"/>
                        </a:spcBef>
                        <a:spcAft>
                          <a:spcPts val="0"/>
                        </a:spcAft>
                        <a:buNone/>
                      </a:pPr>
                      <a:r>
                        <a:rPr lang="el" sz="900"/>
                        <a:t>GET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/api/person/{tin}</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a:t>
                      </a:r>
                      <a:endParaRPr sz="900"/>
                    </a:p>
                  </a:txBody>
                  <a:tcPr marT="63500" marB="63500" marR="63500" marL="63500">
                    <a:solidFill>
                      <a:srgbClr val="C9DAF8"/>
                    </a:solidFill>
                  </a:tcPr>
                </a:tc>
              </a:tr>
              <a:tr h="253875">
                <a:tc>
                  <a:txBody>
                    <a:bodyPr/>
                    <a:lstStyle/>
                    <a:p>
                      <a:pPr indent="0" lvl="0" marL="13309" rtl="0" algn="l">
                        <a:spcBef>
                          <a:spcPts val="0"/>
                        </a:spcBef>
                        <a:spcAft>
                          <a:spcPts val="0"/>
                        </a:spcAft>
                        <a:buNone/>
                      </a:pPr>
                      <a:r>
                        <a:rPr lang="el" sz="900"/>
                        <a:t>GET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/api/person </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 </a:t>
                      </a:r>
                      <a:endParaRPr sz="900"/>
                    </a:p>
                  </a:txBody>
                  <a:tcPr marT="63500" marB="63500" marR="63500" marL="63500">
                    <a:solidFill>
                      <a:srgbClr val="C9DAF8"/>
                    </a:solidFill>
                  </a:tcPr>
                </a:tc>
              </a:tr>
              <a:tr h="631600">
                <a:tc>
                  <a:txBody>
                    <a:bodyPr/>
                    <a:lstStyle/>
                    <a:p>
                      <a:pPr indent="0" lvl="0" marL="13309" rtl="0" algn="l">
                        <a:spcBef>
                          <a:spcPts val="0"/>
                        </a:spcBef>
                        <a:spcAft>
                          <a:spcPts val="0"/>
                        </a:spcAft>
                        <a:buNone/>
                      </a:pPr>
                      <a:r>
                        <a:rPr lang="el" sz="900"/>
                        <a:t>POST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/api/declaration </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a:t>
                      </a:r>
                      <a:endParaRPr sz="900"/>
                    </a:p>
                  </a:txBody>
                  <a:tcPr marT="63500" marB="63500" marR="63500" marL="63500">
                    <a:solidFill>
                      <a:srgbClr val="C9DAF8"/>
                    </a:solidFill>
                  </a:tcPr>
                </a:tc>
              </a:tr>
              <a:tr h="513950">
                <a:tc>
                  <a:txBody>
                    <a:bodyPr/>
                    <a:lstStyle/>
                    <a:p>
                      <a:pPr indent="0" lvl="0" marL="13309" rtl="0" algn="l">
                        <a:spcBef>
                          <a:spcPts val="0"/>
                        </a:spcBef>
                        <a:spcAft>
                          <a:spcPts val="0"/>
                        </a:spcAft>
                        <a:buNone/>
                      </a:pPr>
                      <a:r>
                        <a:rPr lang="el" sz="900"/>
                        <a:t>GET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/api/declaration</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 &amp;  </a:t>
                      </a:r>
                      <a:endParaRPr sz="900"/>
                    </a:p>
                    <a:p>
                      <a:pPr indent="0" lvl="0" marL="19330" rtl="0" algn="l">
                        <a:spcBef>
                          <a:spcPts val="0"/>
                        </a:spcBef>
                        <a:spcAft>
                          <a:spcPts val="0"/>
                        </a:spcAft>
                        <a:buNone/>
                      </a:pPr>
                      <a:r>
                        <a:rPr lang="el" sz="900"/>
                        <a:t>Citizen</a:t>
                      </a:r>
                      <a:endParaRPr sz="900"/>
                    </a:p>
                  </a:txBody>
                  <a:tcPr marT="63500" marB="63500" marR="63500" marL="63500">
                    <a:solidFill>
                      <a:srgbClr val="C9DAF8"/>
                    </a:solidFill>
                  </a:tcPr>
                </a:tc>
              </a:tr>
              <a:tr h="513950">
                <a:tc>
                  <a:txBody>
                    <a:bodyPr/>
                    <a:lstStyle/>
                    <a:p>
                      <a:pPr indent="0" lvl="0" marL="13309" rtl="0" algn="l">
                        <a:spcBef>
                          <a:spcPts val="0"/>
                        </a:spcBef>
                        <a:spcAft>
                          <a:spcPts val="0"/>
                        </a:spcAft>
                        <a:buNone/>
                      </a:pPr>
                      <a:r>
                        <a:rPr lang="el" sz="900"/>
                        <a:t>GET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/api/declaration/{id}</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 &amp;  </a:t>
                      </a:r>
                      <a:endParaRPr sz="900"/>
                    </a:p>
                    <a:p>
                      <a:pPr indent="0" lvl="0" marL="19330" rtl="0" algn="l">
                        <a:spcBef>
                          <a:spcPts val="0"/>
                        </a:spcBef>
                        <a:spcAft>
                          <a:spcPts val="0"/>
                        </a:spcAft>
                        <a:buNone/>
                      </a:pPr>
                      <a:r>
                        <a:rPr lang="el" sz="900"/>
                        <a:t>Citizen</a:t>
                      </a:r>
                      <a:endParaRPr sz="900"/>
                    </a:p>
                  </a:txBody>
                  <a:tcPr marT="63500" marB="63500" marR="63500" marL="63500">
                    <a:solidFill>
                      <a:srgbClr val="C9DAF8"/>
                    </a:solidFill>
                  </a:tcPr>
                </a:tc>
              </a:tr>
              <a:tr h="837650">
                <a:tc>
                  <a:txBody>
                    <a:bodyPr/>
                    <a:lstStyle/>
                    <a:p>
                      <a:pPr indent="0" lvl="0" marL="13309" rtl="0" algn="l">
                        <a:spcBef>
                          <a:spcPts val="0"/>
                        </a:spcBef>
                        <a:spcAft>
                          <a:spcPts val="0"/>
                        </a:spcAft>
                        <a:buNone/>
                      </a:pPr>
                      <a:r>
                        <a:rPr lang="el" sz="900"/>
                        <a:t>GET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/declaration/role/{role}</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 &amp;  </a:t>
                      </a:r>
                      <a:endParaRPr sz="900"/>
                    </a:p>
                    <a:p>
                      <a:pPr indent="0" lvl="0" marL="19330" rtl="0" algn="l">
                        <a:spcBef>
                          <a:spcPts val="0"/>
                        </a:spcBef>
                        <a:spcAft>
                          <a:spcPts val="0"/>
                        </a:spcAft>
                        <a:buNone/>
                      </a:pPr>
                      <a:r>
                        <a:rPr lang="el" sz="900"/>
                        <a:t>Citizen</a:t>
                      </a:r>
                      <a:endParaRPr sz="900"/>
                    </a:p>
                  </a:txBody>
                  <a:tcPr marT="63500" marB="63500" marR="63500" marL="63500">
                    <a:solidFill>
                      <a:srgbClr val="C9DAF8"/>
                    </a:solidFill>
                  </a:tcPr>
                </a:tc>
              </a:tr>
            </a:tbl>
          </a:graphicData>
        </a:graphic>
      </p:graphicFrame>
      <p:graphicFrame>
        <p:nvGraphicFramePr>
          <p:cNvPr id="89" name="Google Shape;89;p16"/>
          <p:cNvGraphicFramePr/>
          <p:nvPr/>
        </p:nvGraphicFramePr>
        <p:xfrm>
          <a:off x="6210450" y="180675"/>
          <a:ext cx="3000000" cy="3000000"/>
        </p:xfrm>
        <a:graphic>
          <a:graphicData uri="http://schemas.openxmlformats.org/drawingml/2006/table">
            <a:tbl>
              <a:tblPr>
                <a:noFill/>
                <a:tableStyleId>{0A2C74B6-34E5-42AE-8BE6-3790F1AAC49D}</a:tableStyleId>
              </a:tblPr>
              <a:tblGrid>
                <a:gridCol w="450925"/>
                <a:gridCol w="1537375"/>
                <a:gridCol w="783475"/>
              </a:tblGrid>
              <a:tr h="190500">
                <a:tc>
                  <a:txBody>
                    <a:bodyPr/>
                    <a:lstStyle/>
                    <a:p>
                      <a:pPr indent="0" lvl="0" marL="13309" rtl="0" algn="l">
                        <a:spcBef>
                          <a:spcPts val="0"/>
                        </a:spcBef>
                        <a:spcAft>
                          <a:spcPts val="0"/>
                        </a:spcAft>
                        <a:buNone/>
                      </a:pPr>
                      <a:r>
                        <a:rPr lang="el" sz="900"/>
                        <a:t>POST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/api/declaration/accept/{id}</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 &amp;  </a:t>
                      </a:r>
                      <a:endParaRPr sz="900"/>
                    </a:p>
                    <a:p>
                      <a:pPr indent="0" lvl="0" marL="19330" rtl="0" algn="l">
                        <a:spcBef>
                          <a:spcPts val="0"/>
                        </a:spcBef>
                        <a:spcAft>
                          <a:spcPts val="0"/>
                        </a:spcAft>
                        <a:buNone/>
                      </a:pPr>
                      <a:r>
                        <a:rPr lang="el" sz="900"/>
                        <a:t>Citizen</a:t>
                      </a:r>
                      <a:endParaRPr sz="900"/>
                    </a:p>
                  </a:txBody>
                  <a:tcPr marT="63500" marB="63500" marR="63500" marL="63500">
                    <a:solidFill>
                      <a:srgbClr val="C9DAF8"/>
                    </a:solidFill>
                  </a:tcPr>
                </a:tc>
              </a:tr>
              <a:tr h="190500">
                <a:tc>
                  <a:txBody>
                    <a:bodyPr/>
                    <a:lstStyle/>
                    <a:p>
                      <a:pPr indent="0" lvl="0" marL="13309" rtl="0" algn="l">
                        <a:spcBef>
                          <a:spcPts val="0"/>
                        </a:spcBef>
                        <a:spcAft>
                          <a:spcPts val="0"/>
                        </a:spcAft>
                        <a:buNone/>
                      </a:pPr>
                      <a:r>
                        <a:rPr lang="el" sz="900"/>
                        <a:t>POST</a:t>
                      </a:r>
                      <a:endParaRPr sz="900"/>
                    </a:p>
                  </a:txBody>
                  <a:tcPr marT="63500" marB="63500" marR="63500" marL="63500">
                    <a:solidFill>
                      <a:srgbClr val="C9DAF8"/>
                    </a:solidFill>
                  </a:tcPr>
                </a:tc>
                <a:tc>
                  <a:txBody>
                    <a:bodyPr/>
                    <a:lstStyle/>
                    <a:p>
                      <a:pPr indent="0" lvl="0" marL="13309" rtl="0" algn="l">
                        <a:spcBef>
                          <a:spcPts val="0"/>
                        </a:spcBef>
                        <a:spcAft>
                          <a:spcPts val="0"/>
                        </a:spcAft>
                        <a:buNone/>
                      </a:pPr>
                      <a:r>
                        <a:rPr lang="el" sz="900"/>
                        <a:t>/declaration/complete/{id} </a:t>
                      </a:r>
                      <a:endParaRPr sz="900"/>
                    </a:p>
                  </a:txBody>
                  <a:tcPr marT="63500" marB="63500" marR="63500" marL="63500">
                    <a:solidFill>
                      <a:srgbClr val="C9DAF8"/>
                    </a:solidFill>
                  </a:tcPr>
                </a:tc>
                <a:tc>
                  <a:txBody>
                    <a:bodyPr/>
                    <a:lstStyle/>
                    <a:p>
                      <a:pPr indent="0" lvl="0" marL="22797" rtl="0" algn="l">
                        <a:spcBef>
                          <a:spcPts val="0"/>
                        </a:spcBef>
                        <a:spcAft>
                          <a:spcPts val="0"/>
                        </a:spcAft>
                        <a:buNone/>
                      </a:pPr>
                      <a:r>
                        <a:rPr lang="el" sz="900"/>
                        <a:t>Notary </a:t>
                      </a:r>
                      <a:endParaRPr sz="900"/>
                    </a:p>
                  </a:txBody>
                  <a:tcPr marT="63500" marB="63500" marR="63500" marL="63500">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l"/>
              <a:t>Backend &amp; Frontend Implementation</a:t>
            </a:r>
            <a:endParaRPr/>
          </a:p>
        </p:txBody>
      </p:sp>
      <p:pic>
        <p:nvPicPr>
          <p:cNvPr id="95" name="Google Shape;95;p17"/>
          <p:cNvPicPr preferRelativeResize="0"/>
          <p:nvPr/>
        </p:nvPicPr>
        <p:blipFill>
          <a:blip r:embed="rId3">
            <a:alphaModFix/>
          </a:blip>
          <a:stretch>
            <a:fillRect/>
          </a:stretch>
        </p:blipFill>
        <p:spPr>
          <a:xfrm>
            <a:off x="4634125" y="213700"/>
            <a:ext cx="4392026" cy="4392026"/>
          </a:xfrm>
          <a:prstGeom prst="rect">
            <a:avLst/>
          </a:prstGeom>
          <a:noFill/>
          <a:ln>
            <a:noFill/>
          </a:ln>
        </p:spPr>
      </p:pic>
      <p:pic>
        <p:nvPicPr>
          <p:cNvPr id="96" name="Google Shape;96;p17"/>
          <p:cNvPicPr preferRelativeResize="0"/>
          <p:nvPr/>
        </p:nvPicPr>
        <p:blipFill>
          <a:blip r:embed="rId4">
            <a:alphaModFix/>
          </a:blip>
          <a:stretch>
            <a:fillRect/>
          </a:stretch>
        </p:blipFill>
        <p:spPr>
          <a:xfrm>
            <a:off x="179975" y="213700"/>
            <a:ext cx="4392026" cy="4392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l"/>
              <a:t>Λίστα ρόλων και λειτουργίες</a:t>
            </a:r>
            <a:endParaRPr/>
          </a:p>
        </p:txBody>
      </p:sp>
      <p:graphicFrame>
        <p:nvGraphicFramePr>
          <p:cNvPr id="102" name="Google Shape;102;p18"/>
          <p:cNvGraphicFramePr/>
          <p:nvPr/>
        </p:nvGraphicFramePr>
        <p:xfrm>
          <a:off x="952500" y="540025"/>
          <a:ext cx="3000000" cy="3000000"/>
        </p:xfrm>
        <a:graphic>
          <a:graphicData uri="http://schemas.openxmlformats.org/drawingml/2006/table">
            <a:tbl>
              <a:tblPr>
                <a:noFill/>
                <a:tableStyleId>{B6D080D4-2CD4-40FB-898D-E7E06AA99F8D}</a:tableStyleId>
              </a:tblPr>
              <a:tblGrid>
                <a:gridCol w="3619500"/>
                <a:gridCol w="3619500"/>
              </a:tblGrid>
              <a:tr h="381000">
                <a:tc>
                  <a:txBody>
                    <a:bodyPr/>
                    <a:lstStyle/>
                    <a:p>
                      <a:pPr indent="0" lvl="0" marL="0" rtl="0" algn="l">
                        <a:spcBef>
                          <a:spcPts val="0"/>
                        </a:spcBef>
                        <a:spcAft>
                          <a:spcPts val="0"/>
                        </a:spcAft>
                        <a:buNone/>
                      </a:pPr>
                      <a:r>
                        <a:rPr b="1" lang="el"/>
                        <a:t>Ρόλος</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b="1" lang="el"/>
                        <a:t>Λειτουργία</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4A86E8"/>
                    </a:solidFill>
                  </a:tcPr>
                </a:tc>
              </a:tr>
              <a:tr h="381000">
                <a:tc>
                  <a:txBody>
                    <a:bodyPr/>
                    <a:lstStyle/>
                    <a:p>
                      <a:pPr indent="0" lvl="0" marL="0" rtl="0" algn="l">
                        <a:spcBef>
                          <a:spcPts val="0"/>
                        </a:spcBef>
                        <a:spcAft>
                          <a:spcPts val="0"/>
                        </a:spcAft>
                        <a:buNone/>
                      </a:pPr>
                      <a:r>
                        <a:rPr lang="el"/>
                        <a:t>Administrator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l"/>
                        <a:t>Διαχείριση Χρηστών</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81000">
                <a:tc rowSpan="3">
                  <a:txBody>
                    <a:bodyPr/>
                    <a:lstStyle/>
                    <a:p>
                      <a:pPr indent="0" lvl="0" marL="0" rtl="0" algn="l">
                        <a:spcBef>
                          <a:spcPts val="0"/>
                        </a:spcBef>
                        <a:spcAft>
                          <a:spcPts val="0"/>
                        </a:spcAft>
                        <a:buNone/>
                      </a:pPr>
                      <a:r>
                        <a:rPr lang="el"/>
                        <a:t>Notary</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l"/>
                        <a:t>Δημιουργία/Ολοκλήρωση Δηλώσεων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81000">
                <a:tc vMerge="1"/>
                <a:tc>
                  <a:txBody>
                    <a:bodyPr/>
                    <a:lstStyle/>
                    <a:p>
                      <a:pPr indent="0" lvl="0" marL="0" rtl="0" algn="l">
                        <a:spcBef>
                          <a:spcPts val="0"/>
                        </a:spcBef>
                        <a:spcAft>
                          <a:spcPts val="0"/>
                        </a:spcAft>
                        <a:buNone/>
                      </a:pPr>
                      <a:r>
                        <a:rPr lang="el"/>
                        <a:t>Πληρωμή Φόρου</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81000">
                <a:tc vMerge="1"/>
                <a:tc>
                  <a:txBody>
                    <a:bodyPr/>
                    <a:lstStyle/>
                    <a:p>
                      <a:pPr indent="0" lvl="0" marL="0" rtl="0" algn="l">
                        <a:spcBef>
                          <a:spcPts val="0"/>
                        </a:spcBef>
                        <a:spcAft>
                          <a:spcPts val="0"/>
                        </a:spcAft>
                        <a:buNone/>
                      </a:pPr>
                      <a:r>
                        <a:rPr lang="el"/>
                        <a:t>Αποδοχή Δήλωσης</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81000">
                <a:tc rowSpan="2">
                  <a:txBody>
                    <a:bodyPr/>
                    <a:lstStyle/>
                    <a:p>
                      <a:pPr indent="0" lvl="0" marL="0" rtl="0" algn="l">
                        <a:spcBef>
                          <a:spcPts val="0"/>
                        </a:spcBef>
                        <a:spcAft>
                          <a:spcPts val="0"/>
                        </a:spcAft>
                        <a:buNone/>
                      </a:pPr>
                      <a:r>
                        <a:rPr lang="el"/>
                        <a:t>Citizen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l"/>
                        <a:t>Πληρωμή Φόρου</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81000">
                <a:tc vMerge="1"/>
                <a:tc>
                  <a:txBody>
                    <a:bodyPr/>
                    <a:lstStyle/>
                    <a:p>
                      <a:pPr indent="0" lvl="0" marL="0" rtl="0" algn="l">
                        <a:spcBef>
                          <a:spcPts val="0"/>
                        </a:spcBef>
                        <a:spcAft>
                          <a:spcPts val="0"/>
                        </a:spcAft>
                        <a:buNone/>
                      </a:pPr>
                      <a:r>
                        <a:rPr lang="el"/>
                        <a:t>Αποδοχή Δήλωσης</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725175" y="0"/>
            <a:ext cx="36180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100">
                <a:latin typeface="Roboto"/>
                <a:ea typeface="Roboto"/>
                <a:cs typeface="Roboto"/>
                <a:sym typeface="Roboto"/>
              </a:rPr>
              <a:t>1.</a:t>
            </a:r>
            <a:r>
              <a:rPr lang="el" sz="1100">
                <a:latin typeface="Roboto"/>
                <a:ea typeface="Roboto"/>
                <a:cs typeface="Roboto"/>
                <a:sym typeface="Roboto"/>
              </a:rPr>
              <a:t> </a:t>
            </a:r>
            <a:r>
              <a:rPr lang="el" sz="1100">
                <a:latin typeface="Roboto"/>
                <a:ea typeface="Roboto"/>
                <a:cs typeface="Roboto"/>
                <a:sym typeface="Roboto"/>
              </a:rPr>
              <a:t>Ο συμβολαιογράφος όταν θα συμπληρώνει την δήλωση που δημιουργεί, θα δίνει τα στοιχεία του ακινήτου και αυτόματα στο σύστημα, κατά την υποβολή στο backend, θα δημιουργεί ένα entry σε έναν πίνακα Ακινήτων στην βάση, η οποία θα μπορεί να επαναχρησιμοποιηθεί.</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2.</a:t>
            </a:r>
            <a:r>
              <a:rPr lang="el" sz="1100">
                <a:latin typeface="Roboto"/>
                <a:ea typeface="Roboto"/>
                <a:cs typeface="Roboto"/>
                <a:sym typeface="Roboto"/>
              </a:rPr>
              <a:t> Θα υπάρχει σύστημα υπολογισμού του φόρου το οποίο πιθανότατα να μην συμπίπτει με την πραγματικότητα, καθώς κανείς στην ομάδα δεν είναι οικείος με την διαδικασία αυτή.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3.</a:t>
            </a:r>
            <a:r>
              <a:rPr lang="el" sz="1100">
                <a:latin typeface="Roboto"/>
                <a:ea typeface="Roboto"/>
                <a:cs typeface="Roboto"/>
                <a:sym typeface="Roboto"/>
              </a:rPr>
              <a:t> Θεωρούμε ότι η πληρωμή “γίνεται” εκτός από το σύστημα μας. </a:t>
            </a:r>
            <a:r>
              <a:rPr lang="el" sz="1100">
                <a:latin typeface="Roboto"/>
                <a:ea typeface="Roboto"/>
                <a:cs typeface="Roboto"/>
                <a:sym typeface="Roboto"/>
              </a:rPr>
              <a:t>Εμφανίζεται</a:t>
            </a:r>
            <a:r>
              <a:rPr lang="el" sz="1100">
                <a:latin typeface="Roboto"/>
                <a:ea typeface="Roboto"/>
                <a:cs typeface="Roboto"/>
                <a:sym typeface="Roboto"/>
              </a:rPr>
              <a:t> μόνο το ποσό του φόρου σε κάθε δήλωση και όχι αν έγινε πληρωμή του.</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4.</a:t>
            </a:r>
            <a:r>
              <a:rPr lang="el" sz="1100">
                <a:latin typeface="Roboto"/>
                <a:ea typeface="Roboto"/>
                <a:cs typeface="Roboto"/>
                <a:sym typeface="Roboto"/>
              </a:rPr>
              <a:t> Ο συμβολαιογράφος, όταν θα χρειαστεί να ανεβάσει το συμβόλαιο που έχει φτιάξει, θα ανεβάζει τον κωδικό του συμβολαίου που “υπάρχει” σε κάποιο άλλο σύστημα. </a:t>
            </a:r>
            <a:endParaRPr sz="1100">
              <a:latin typeface="Roboto"/>
              <a:ea typeface="Roboto"/>
              <a:cs typeface="Roboto"/>
              <a:sym typeface="Roboto"/>
            </a:endParaRPr>
          </a:p>
          <a:p>
            <a:pPr indent="0" lvl="0" marL="0" rtl="0" algn="l">
              <a:spcBef>
                <a:spcPts val="0"/>
              </a:spcBef>
              <a:spcAft>
                <a:spcPts val="0"/>
              </a:spcAft>
              <a:buNone/>
            </a:pPr>
            <a:r>
              <a:rPr lang="el" sz="1100">
                <a:latin typeface="Roboto"/>
                <a:ea typeface="Roboto"/>
                <a:cs typeface="Roboto"/>
                <a:sym typeface="Roboto"/>
              </a:rPr>
              <a:t>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5.</a:t>
            </a:r>
            <a:r>
              <a:rPr lang="el" sz="1100">
                <a:latin typeface="Roboto"/>
                <a:ea typeface="Roboto"/>
                <a:cs typeface="Roboto"/>
                <a:sym typeface="Roboto"/>
              </a:rPr>
              <a:t> Οι χρήστες θα περνάνε από διαδικασία Account Sign Up για να συμπληρώσουν τα στοιχεία τους.</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6.</a:t>
            </a:r>
            <a:r>
              <a:rPr lang="el" sz="1100">
                <a:latin typeface="Roboto"/>
                <a:ea typeface="Roboto"/>
                <a:cs typeface="Roboto"/>
                <a:sym typeface="Roboto"/>
              </a:rPr>
              <a:t> Οι συμβολαιογράφοι μπορούν να συμμετάσχουν </a:t>
            </a:r>
            <a:r>
              <a:rPr b="1" lang="el" sz="1100">
                <a:latin typeface="Roboto"/>
                <a:ea typeface="Roboto"/>
                <a:cs typeface="Roboto"/>
                <a:sym typeface="Roboto"/>
              </a:rPr>
              <a:t>και</a:t>
            </a:r>
            <a:r>
              <a:rPr lang="el" sz="1100">
                <a:latin typeface="Roboto"/>
                <a:ea typeface="Roboto"/>
                <a:cs typeface="Roboto"/>
                <a:sym typeface="Roboto"/>
              </a:rPr>
              <a:t> ως αγοραστές ή πωλητές κάποιου ακινήτου.</a:t>
            </a:r>
            <a:endParaRPr sz="1100">
              <a:latin typeface="Roboto"/>
              <a:ea typeface="Roboto"/>
              <a:cs typeface="Roboto"/>
              <a:sym typeface="Roboto"/>
            </a:endParaRPr>
          </a:p>
        </p:txBody>
      </p:sp>
      <p:sp>
        <p:nvSpPr>
          <p:cNvPr id="108" name="Google Shape;108;p19"/>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l"/>
              <a:t>Παραδοχές</a:t>
            </a:r>
            <a:endParaRPr/>
          </a:p>
        </p:txBody>
      </p:sp>
      <p:sp>
        <p:nvSpPr>
          <p:cNvPr id="109" name="Google Shape;109;p19"/>
          <p:cNvSpPr txBox="1"/>
          <p:nvPr/>
        </p:nvSpPr>
        <p:spPr>
          <a:xfrm>
            <a:off x="4702775" y="0"/>
            <a:ext cx="35742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100">
                <a:latin typeface="Roboto"/>
                <a:ea typeface="Roboto"/>
                <a:cs typeface="Roboto"/>
                <a:sym typeface="Roboto"/>
              </a:rPr>
              <a:t>7. </a:t>
            </a:r>
            <a:r>
              <a:rPr lang="el" sz="1100">
                <a:latin typeface="Roboto"/>
                <a:ea typeface="Roboto"/>
                <a:cs typeface="Roboto"/>
                <a:sym typeface="Roboto"/>
              </a:rPr>
              <a:t>Το backend και η βάση είναι deployed στο Google Cloud, μέσω των App Engine και SQL υπηρεσιών αντίστοιχα. Το frontend είναι deployed στο Netlify.</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8.</a:t>
            </a:r>
            <a:r>
              <a:rPr lang="el" sz="1100">
                <a:latin typeface="Roboto"/>
                <a:ea typeface="Roboto"/>
                <a:cs typeface="Roboto"/>
                <a:sym typeface="Roboto"/>
              </a:rPr>
              <a:t> Σελίδες/Routing: Εάν κάποιος χρήστης προσπαθήσει να κάνει access τις σελίδες /admin, /account/new, /declarations χωρίς να έχει κάνει login, θα γίνεται αυτόματα redirected στο homepage. Τα routes κάνουνε simulate ένα traditional page, όμως είναι ακόμη ένα SPA</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9.</a:t>
            </a:r>
            <a:r>
              <a:rPr lang="el" sz="1100">
                <a:latin typeface="Roboto"/>
                <a:ea typeface="Roboto"/>
                <a:cs typeface="Roboto"/>
                <a:sym typeface="Roboto"/>
              </a:rPr>
              <a:t> Session Storage και JWT: Ελέγχουμε εάν οι χρήστες έχουν τα δικαιώματα που χρειάζονται για να δουν κάποια σελίδα μέσω JWT που δίνεται από το Backend και αποθηκεύεται στο sessionStorage του browser</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b="1" lang="el" sz="1100">
                <a:latin typeface="Roboto"/>
                <a:ea typeface="Roboto"/>
                <a:cs typeface="Roboto"/>
                <a:sym typeface="Roboto"/>
              </a:rPr>
              <a:t>10.</a:t>
            </a:r>
            <a:r>
              <a:rPr lang="el" sz="1100">
                <a:latin typeface="Roboto"/>
                <a:ea typeface="Roboto"/>
                <a:cs typeface="Roboto"/>
                <a:sym typeface="Roboto"/>
              </a:rPr>
              <a:t> Η επιλογή του sessionStorage ήταν για να διευκολύνει το testing κατά το development και δεν το αλλάξαμε, αλλά μπορεί εύκολα να γίνει αυτή η αλλαγή, καθώς δεν θα ήταν σωστό να λειτουργήσει η εφαρμογή με δεδομένα μόνο στο sessionStorage.</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