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90" r:id="rId3"/>
    <p:sldId id="446" r:id="rId4"/>
    <p:sldId id="396" r:id="rId5"/>
    <p:sldId id="397" r:id="rId6"/>
    <p:sldId id="398" r:id="rId7"/>
    <p:sldId id="399" r:id="rId8"/>
    <p:sldId id="400" r:id="rId9"/>
    <p:sldId id="401" r:id="rId10"/>
    <p:sldId id="402" r:id="rId11"/>
    <p:sldId id="403" r:id="rId12"/>
    <p:sldId id="404" r:id="rId13"/>
    <p:sldId id="405" r:id="rId14"/>
    <p:sldId id="442" r:id="rId15"/>
    <p:sldId id="388" r:id="rId16"/>
    <p:sldId id="389" r:id="rId17"/>
  </p:sldIdLst>
  <p:sldSz cx="12195175" cy="6859588"/>
  <p:notesSz cx="6858000" cy="9144000"/>
  <p:defaultText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7" autoAdjust="0"/>
    <p:restoredTop sz="83265" autoAdjust="0"/>
  </p:normalViewPr>
  <p:slideViewPr>
    <p:cSldViewPr showGuides="1">
      <p:cViewPr varScale="1">
        <p:scale>
          <a:sx n="101" d="100"/>
          <a:sy n="101" d="100"/>
        </p:scale>
        <p:origin x="520" y="192"/>
      </p:cViewPr>
      <p:guideLst>
        <p:guide orient="horz" pos="2161"/>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5E5F9-7C68-440D-8F93-DD9A6ECD879E}" type="datetimeFigureOut">
              <a:rPr lang="de-DE" smtClean="0"/>
              <a:t>08.05.24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3BDED-7A90-4264-A83B-2E080B95BFE9}" type="slidenum">
              <a:rPr lang="de-DE" smtClean="0"/>
              <a:t>‹#›</a:t>
            </a:fld>
            <a:endParaRPr lang="de-DE"/>
          </a:p>
        </p:txBody>
      </p:sp>
    </p:spTree>
    <p:extLst>
      <p:ext uri="{BB962C8B-B14F-4D97-AF65-F5344CB8AC3E}">
        <p14:creationId xmlns:p14="http://schemas.microsoft.com/office/powerpoint/2010/main" val="3313416903"/>
      </p:ext>
    </p:extLst>
  </p:cSld>
  <p:clrMap bg1="lt1" tx1="dk1" bg2="lt2" tx2="dk2" accent1="accent1" accent2="accent2" accent3="accent3" accent4="accent4" accent5="accent5" accent6="accent6" hlink="hlink" folHlink="folHlink"/>
  <p:notesStyle>
    <a:lvl1pPr marL="0" algn="l" defTabSz="914305" rtl="0" eaLnBrk="1" latinLnBrk="0" hangingPunct="1">
      <a:defRPr sz="1200" kern="1200">
        <a:solidFill>
          <a:schemeClr val="tx1"/>
        </a:solidFill>
        <a:latin typeface="+mn-lt"/>
        <a:ea typeface="+mn-ea"/>
        <a:cs typeface="+mn-cs"/>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1" algn="l" defTabSz="914305" rtl="0" eaLnBrk="1" latinLnBrk="0" hangingPunct="1">
      <a:defRPr sz="1200" kern="1200">
        <a:solidFill>
          <a:schemeClr val="tx1"/>
        </a:solidFill>
        <a:latin typeface="+mn-lt"/>
        <a:ea typeface="+mn-ea"/>
        <a:cs typeface="+mn-cs"/>
      </a:defRPr>
    </a:lvl6pPr>
    <a:lvl7pPr marL="2742914" algn="l" defTabSz="914305" rtl="0" eaLnBrk="1" latinLnBrk="0" hangingPunct="1">
      <a:defRPr sz="1200" kern="1200">
        <a:solidFill>
          <a:schemeClr val="tx1"/>
        </a:solidFill>
        <a:latin typeface="+mn-lt"/>
        <a:ea typeface="+mn-ea"/>
        <a:cs typeface="+mn-cs"/>
      </a:defRPr>
    </a:lvl7pPr>
    <a:lvl8pPr marL="3200066" algn="l" defTabSz="914305" rtl="0" eaLnBrk="1" latinLnBrk="0" hangingPunct="1">
      <a:defRPr sz="1200" kern="1200">
        <a:solidFill>
          <a:schemeClr val="tx1"/>
        </a:solidFill>
        <a:latin typeface="+mn-lt"/>
        <a:ea typeface="+mn-ea"/>
        <a:cs typeface="+mn-cs"/>
      </a:defRPr>
    </a:lvl8pPr>
    <a:lvl9pPr marL="3657219"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2</a:t>
            </a:fld>
            <a:endParaRPr lang="de-DE"/>
          </a:p>
        </p:txBody>
      </p:sp>
    </p:spTree>
    <p:extLst>
      <p:ext uri="{BB962C8B-B14F-4D97-AF65-F5344CB8AC3E}">
        <p14:creationId xmlns:p14="http://schemas.microsoft.com/office/powerpoint/2010/main" val="418806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Read this study description.</a:t>
            </a:r>
          </a:p>
          <a:p>
            <a:r>
              <a:rPr lang="en-GB" dirty="0"/>
              <a:t>Before we start answering the questions asked in the second bullet point, it’s always handy to know what are your IVs, DVs and H0.</a:t>
            </a:r>
          </a:p>
          <a:p>
            <a:pPr marL="228600" indent="-228600">
              <a:buAutoNum type="arabicParenR"/>
            </a:pPr>
            <a:r>
              <a:rPr lang="en-GB" dirty="0"/>
              <a:t>IV Time is regarded as </a:t>
            </a:r>
            <a:r>
              <a:rPr lang="en-GB" dirty="0" err="1"/>
              <a:t>categotrical</a:t>
            </a:r>
            <a:r>
              <a:rPr lang="en-GB" dirty="0"/>
              <a:t> because each month is seen as one category, but we see it as ordinal because the third session follows the 2</a:t>
            </a:r>
            <a:r>
              <a:rPr lang="en-GB" baseline="30000" dirty="0"/>
              <a:t>nd</a:t>
            </a:r>
            <a:r>
              <a:rPr lang="en-GB" dirty="0"/>
              <a:t> one etc</a:t>
            </a:r>
          </a:p>
          <a:p>
            <a:pPr marL="228600" indent="-228600">
              <a:buAutoNum type="arabicParenR"/>
            </a:pPr>
            <a:r>
              <a:rPr lang="en-GB" dirty="0"/>
              <a:t>DV = correct prepositions –&gt; cat or continuous? It depends how we go about this info: there is more than one possibility, but If we go ahead with absolute frequencies, then we are with continuous scale because we have the pool of answers available (30 prep are available to be produces correctly) and </a:t>
            </a:r>
            <a:r>
              <a:rPr lang="en-GB" dirty="0" err="1"/>
              <a:t>eacht</a:t>
            </a:r>
            <a:r>
              <a:rPr lang="en-GB" dirty="0"/>
              <a:t> </a:t>
            </a:r>
            <a:r>
              <a:rPr lang="en-GB" dirty="0" err="1"/>
              <a:t>ime</a:t>
            </a:r>
            <a:r>
              <a:rPr lang="en-GB" dirty="0"/>
              <a:t> we counted the prep (40, 15, etc), so here we can treat it as continuous.</a:t>
            </a:r>
          </a:p>
          <a:p>
            <a:pPr marL="228600" indent="-228600">
              <a:buAutoNum type="arabicParenR"/>
            </a:pPr>
            <a:r>
              <a:rPr lang="en-GB" dirty="0"/>
              <a:t>H0= </a:t>
            </a:r>
          </a:p>
          <a:p>
            <a:pPr marL="228600" indent="-228600">
              <a:buAutoNum type="arabicParenR"/>
            </a:pPr>
            <a:r>
              <a:rPr lang="en-GB" dirty="0"/>
              <a:t>Given those pieces of info, which test would be appropriate in this case? (DV = ABSOLUTE FREQ </a:t>
            </a:r>
            <a:r>
              <a:rPr lang="en-GB" dirty="0">
                <a:sym typeface="Wingdings" pitchFamily="2" charset="2"/>
              </a:rPr>
              <a:t> chi square! Not even needed to follow the chart)</a:t>
            </a:r>
          </a:p>
        </p:txBody>
      </p:sp>
      <p:sp>
        <p:nvSpPr>
          <p:cNvPr id="4" name="Slide Number Placeholder 3"/>
          <p:cNvSpPr>
            <a:spLocks noGrp="1"/>
          </p:cNvSpPr>
          <p:nvPr>
            <p:ph type="sldNum" sz="quarter" idx="5"/>
          </p:nvPr>
        </p:nvSpPr>
        <p:spPr/>
        <p:txBody>
          <a:bodyPr/>
          <a:lstStyle/>
          <a:p>
            <a:fld id="{DE23BDED-7A90-4264-A83B-2E080B95BFE9}" type="slidenum">
              <a:rPr lang="de-DE" smtClean="0"/>
              <a:t>15</a:t>
            </a:fld>
            <a:endParaRPr lang="de-DE"/>
          </a:p>
        </p:txBody>
      </p:sp>
    </p:spTree>
    <p:extLst>
      <p:ext uri="{BB962C8B-B14F-4D97-AF65-F5344CB8AC3E}">
        <p14:creationId xmlns:p14="http://schemas.microsoft.com/office/powerpoint/2010/main" val="47171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trike="sngStrike" dirty="0"/>
              <a:t>In </a:t>
            </a:r>
            <a:r>
              <a:rPr lang="en-GB" strike="sngStrike" dirty="0" err="1"/>
              <a:t>Jasp</a:t>
            </a:r>
            <a:r>
              <a:rPr lang="en-GB" strike="sngStrike" dirty="0"/>
              <a:t> you would be able to produce a line chart, but you read it in the same way ( you could produce this in excel)</a:t>
            </a:r>
          </a:p>
          <a:p>
            <a:r>
              <a:rPr lang="en-GB" dirty="0"/>
              <a:t>So what have they found here? </a:t>
            </a:r>
            <a:r>
              <a:rPr lang="en-GB" dirty="0">
                <a:sym typeface="Wingdings" pitchFamily="2" charset="2"/>
              </a:rPr>
              <a:t> The hypo is about: is there change? The answer is yes: there are numerical differences between the various sessions (expected values differ from the observed ones, and the chi square tell us that these numerical differences are statistically significant, so we can reject the null hypo (with 99.7% confidence) that we can accept the alternative hypo, so it means that there is significant change over time.</a:t>
            </a:r>
          </a:p>
          <a:p>
            <a:r>
              <a:rPr lang="en-GB" dirty="0">
                <a:sym typeface="Wingdings" pitchFamily="2" charset="2"/>
              </a:rPr>
              <a:t>(Translate statistics into English !)</a:t>
            </a:r>
          </a:p>
          <a:p>
            <a:r>
              <a:rPr lang="en-GB" dirty="0">
                <a:sym typeface="Wingdings" pitchFamily="2" charset="2"/>
              </a:rPr>
              <a:t>If you want to report the results, you can say (click and read) : 3 = df</a:t>
            </a:r>
          </a:p>
          <a:p>
            <a:endParaRPr lang="en-GB" dirty="0">
              <a:sym typeface="Wingdings" pitchFamily="2" charset="2"/>
            </a:endParaRPr>
          </a:p>
          <a:p>
            <a:r>
              <a:rPr lang="en-GB" dirty="0">
                <a:sym typeface="Wingdings" pitchFamily="2" charset="2"/>
              </a:rPr>
              <a:t>Any Q about this example or about this procedure of extracting the info and interpreting the outcome?</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16</a:t>
            </a:fld>
            <a:endParaRPr lang="de-DE"/>
          </a:p>
        </p:txBody>
      </p:sp>
    </p:spTree>
    <p:extLst>
      <p:ext uri="{BB962C8B-B14F-4D97-AF65-F5344CB8AC3E}">
        <p14:creationId xmlns:p14="http://schemas.microsoft.com/office/powerpoint/2010/main" val="21248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3</a:t>
            </a:fld>
            <a:endParaRPr lang="de-DE"/>
          </a:p>
        </p:txBody>
      </p:sp>
    </p:spTree>
    <p:extLst>
      <p:ext uri="{BB962C8B-B14F-4D97-AF65-F5344CB8AC3E}">
        <p14:creationId xmlns:p14="http://schemas.microsoft.com/office/powerpoint/2010/main" val="117188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read and try to extract the info and see which test would work</a:t>
            </a:r>
          </a:p>
          <a:p>
            <a:r>
              <a:rPr lang="en-GB" dirty="0"/>
              <a:t>Self-paced reading is when you see one word at a time on the screen, and you have to press the button when you want to see the next word, so as a participant you </a:t>
            </a:r>
            <a:r>
              <a:rPr lang="en-GB" dirty="0" err="1"/>
              <a:t>naviguate</a:t>
            </a:r>
            <a:r>
              <a:rPr lang="en-GB" dirty="0"/>
              <a:t> yourself how quickly you want to read the sentence. And here participants read ambiguous and non-ambiguous sentences.</a:t>
            </a:r>
          </a:p>
          <a:p>
            <a:pPr marL="228600" indent="-228600">
              <a:buAutoNum type="arabicParenR"/>
            </a:pPr>
            <a:r>
              <a:rPr lang="en-GB" dirty="0"/>
              <a:t>IV: indeed categorical, and ordinal or nominal? nominal because we cannot do more that just state what these two categories are (you cannot rank them or anything)</a:t>
            </a:r>
          </a:p>
          <a:p>
            <a:pPr marL="228600" indent="-228600">
              <a:buAutoNum type="arabicParenR"/>
            </a:pPr>
            <a:r>
              <a:rPr lang="en-GB" dirty="0"/>
              <a:t>DV</a:t>
            </a:r>
          </a:p>
          <a:p>
            <a:pPr marL="228600" indent="-228600">
              <a:buAutoNum type="arabicParenR"/>
            </a:pPr>
            <a:r>
              <a:rPr lang="en-GB" dirty="0"/>
              <a:t>Design: only one group with two different experimental conditions, so within (each participants read both types of sentences) </a:t>
            </a:r>
            <a:r>
              <a:rPr lang="en-GB" dirty="0">
                <a:sym typeface="Wingdings" pitchFamily="2" charset="2"/>
              </a:rPr>
              <a:t> I know that one </a:t>
            </a:r>
            <a:r>
              <a:rPr lang="en-GB" dirty="0" err="1">
                <a:sym typeface="Wingdings" pitchFamily="2" charset="2"/>
              </a:rPr>
              <a:t>coulds</a:t>
            </a:r>
            <a:r>
              <a:rPr lang="en-GB" dirty="0">
                <a:sym typeface="Wingdings" pitchFamily="2" charset="2"/>
              </a:rPr>
              <a:t> have understood from the exercise that we had different participants for each conditions, but here it is implied that it is just one group of participants</a:t>
            </a:r>
          </a:p>
          <a:p>
            <a:pPr marL="228600" indent="-228600">
              <a:buAutoNum type="arabicParenR"/>
            </a:pPr>
            <a:r>
              <a:rPr lang="en-GB" dirty="0">
                <a:sym typeface="Wingdings" pitchFamily="2" charset="2"/>
              </a:rPr>
              <a:t>H0</a:t>
            </a:r>
          </a:p>
          <a:p>
            <a:pPr marL="228600" indent="-228600">
              <a:buAutoNum type="arabicParenR"/>
            </a:pPr>
            <a:r>
              <a:rPr lang="en-GB" dirty="0">
                <a:sym typeface="Wingdings" pitchFamily="2" charset="2"/>
              </a:rPr>
              <a:t>Which stat test? Why? (take them through </a:t>
            </a:r>
            <a:r>
              <a:rPr lang="en-GB" dirty="0" err="1">
                <a:sym typeface="Wingdings" pitchFamily="2" charset="2"/>
              </a:rPr>
              <a:t>thr</a:t>
            </a:r>
            <a:r>
              <a:rPr lang="en-GB" dirty="0">
                <a:sym typeface="Wingdings" pitchFamily="2" charset="2"/>
              </a:rPr>
              <a:t> chart if they don’t know)</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4</a:t>
            </a:fld>
            <a:endParaRPr lang="de-DE"/>
          </a:p>
        </p:txBody>
      </p:sp>
    </p:spTree>
    <p:extLst>
      <p:ext uri="{BB962C8B-B14F-4D97-AF65-F5344CB8AC3E}">
        <p14:creationId xmlns:p14="http://schemas.microsoft.com/office/powerpoint/2010/main" val="1272110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does this all mean?</a:t>
            </a:r>
            <a:br>
              <a:rPr lang="en-GB" dirty="0"/>
            </a:br>
            <a:r>
              <a:rPr lang="en-GB" dirty="0"/>
              <a:t>(if they don’t react</a:t>
            </a:r>
            <a:r>
              <a:rPr lang="en-GB" dirty="0">
                <a:sym typeface="Wingdings" pitchFamily="2" charset="2"/>
              </a:rPr>
              <a:t>: )</a:t>
            </a:r>
            <a:endParaRPr lang="en-GB" dirty="0"/>
          </a:p>
          <a:p>
            <a:r>
              <a:rPr lang="en-GB" dirty="0"/>
              <a:t>Let’s start by looking at the mean values: if you were to verbalise this, what would you say? </a:t>
            </a:r>
            <a:r>
              <a:rPr lang="en-GB" dirty="0">
                <a:sym typeface="Wingdings" pitchFamily="2" charset="2"/>
              </a:rPr>
              <a:t> difference of about 400 </a:t>
            </a:r>
            <a:r>
              <a:rPr lang="en-GB" dirty="0" err="1">
                <a:sym typeface="Wingdings" pitchFamily="2" charset="2"/>
              </a:rPr>
              <a:t>ms</a:t>
            </a:r>
            <a:r>
              <a:rPr lang="en-GB" dirty="0">
                <a:sym typeface="Wingdings" pitchFamily="2" charset="2"/>
              </a:rPr>
              <a:t>. </a:t>
            </a:r>
            <a:r>
              <a:rPr lang="en-GB" b="1" dirty="0">
                <a:sym typeface="Wingdings" pitchFamily="2" charset="2"/>
              </a:rPr>
              <a:t>Q?</a:t>
            </a:r>
            <a:r>
              <a:rPr lang="en-GB" dirty="0">
                <a:sym typeface="Wingdings" pitchFamily="2" charset="2"/>
              </a:rPr>
              <a:t> Is this </a:t>
            </a:r>
            <a:r>
              <a:rPr lang="en-GB" dirty="0" err="1">
                <a:sym typeface="Wingdings" pitchFamily="2" charset="2"/>
              </a:rPr>
              <a:t>smth</a:t>
            </a:r>
            <a:r>
              <a:rPr lang="en-GB" dirty="0">
                <a:sym typeface="Wingdings" pitchFamily="2" charset="2"/>
              </a:rPr>
              <a:t> you would expect? (yes!)</a:t>
            </a:r>
          </a:p>
          <a:p>
            <a:r>
              <a:rPr lang="en-GB" dirty="0">
                <a:sym typeface="Wingdings" pitchFamily="2" charset="2"/>
              </a:rPr>
              <a:t>The same piece of info is visualised in the graph. </a:t>
            </a:r>
            <a:r>
              <a:rPr lang="en-GB" b="1" dirty="0">
                <a:sym typeface="Wingdings" pitchFamily="2" charset="2"/>
              </a:rPr>
              <a:t>Q? </a:t>
            </a:r>
            <a:r>
              <a:rPr lang="en-GB" dirty="0">
                <a:sym typeface="Wingdings" pitchFamily="2" charset="2"/>
              </a:rPr>
              <a:t>What kind of graph is this? (box plot)  </a:t>
            </a:r>
            <a:r>
              <a:rPr lang="en-GB" b="1" dirty="0">
                <a:sym typeface="Wingdings" pitchFamily="2" charset="2"/>
              </a:rPr>
              <a:t>Q? </a:t>
            </a:r>
            <a:r>
              <a:rPr lang="en-GB" dirty="0">
                <a:sym typeface="Wingdings" pitchFamily="2" charset="2"/>
              </a:rPr>
              <a:t>Thick line in the middle, is this the info about the mean?  no, info about the median, which tells us about what?  not the same type of average as mean, but about the “middle score”, if you wish, so half of the data is above and half of the data is below this value. Bottom whisker captures 25% of the data, below box 25% of the data, etc. So the median is higher for ambiguous than for non-ambiguous sentences, and this also speaks to the information that we have about the mean (in the case of a normal distribution, mean and median align)</a:t>
            </a:r>
          </a:p>
          <a:p>
            <a:r>
              <a:rPr lang="en-GB" dirty="0">
                <a:sym typeface="Wingdings" pitchFamily="2" charset="2"/>
              </a:rPr>
              <a:t>mean difference we see in the table. </a:t>
            </a:r>
          </a:p>
          <a:p>
            <a:r>
              <a:rPr lang="en-GB" dirty="0">
                <a:sym typeface="Wingdings" pitchFamily="2" charset="2"/>
              </a:rPr>
              <a:t>To know if this numerical difference in our sample is also representative for the whole population, we look at the p-value. So, what does this mean in this case?  There is a difference.</a:t>
            </a:r>
          </a:p>
          <a:p>
            <a:endParaRPr lang="en-GB" dirty="0">
              <a:sym typeface="Wingdings" pitchFamily="2" charset="2"/>
            </a:endParaRPr>
          </a:p>
          <a:p>
            <a:r>
              <a:rPr lang="en-GB" dirty="0">
                <a:sym typeface="Wingdings" pitchFamily="2" charset="2"/>
              </a:rPr>
              <a:t>! do not report a p-value </a:t>
            </a:r>
            <a:r>
              <a:rPr lang="en-GB" b="1" dirty="0">
                <a:sym typeface="Wingdings" pitchFamily="2" charset="2"/>
              </a:rPr>
              <a:t>of</a:t>
            </a:r>
            <a:r>
              <a:rPr lang="en-GB" dirty="0">
                <a:sym typeface="Wingdings" pitchFamily="2" charset="2"/>
              </a:rPr>
              <a:t> .000 but </a:t>
            </a:r>
            <a:r>
              <a:rPr lang="en-GB" b="1" dirty="0">
                <a:sym typeface="Wingdings" pitchFamily="2" charset="2"/>
              </a:rPr>
              <a:t>smaller</a:t>
            </a:r>
            <a:r>
              <a:rPr lang="en-GB" dirty="0">
                <a:sym typeface="Wingdings" pitchFamily="2" charset="2"/>
              </a:rPr>
              <a:t> than .001</a:t>
            </a:r>
          </a:p>
          <a:p>
            <a:endParaRPr lang="en-GB" dirty="0">
              <a:sym typeface="Wingdings" pitchFamily="2" charset="2"/>
            </a:endParaRPr>
          </a:p>
          <a:p>
            <a:r>
              <a:rPr lang="en-GB" dirty="0">
                <a:sym typeface="Wingdings" pitchFamily="2" charset="2"/>
              </a:rPr>
              <a:t>Go to example 7</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5</a:t>
            </a:fld>
            <a:endParaRPr lang="de-DE"/>
          </a:p>
        </p:txBody>
      </p:sp>
    </p:spTree>
    <p:extLst>
      <p:ext uri="{BB962C8B-B14F-4D97-AF65-F5344CB8AC3E}">
        <p14:creationId xmlns:p14="http://schemas.microsoft.com/office/powerpoint/2010/main" val="222879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at home</a:t>
            </a:r>
          </a:p>
        </p:txBody>
      </p:sp>
      <p:sp>
        <p:nvSpPr>
          <p:cNvPr id="4" name="Slide Number Placeholder 3"/>
          <p:cNvSpPr>
            <a:spLocks noGrp="1"/>
          </p:cNvSpPr>
          <p:nvPr>
            <p:ph type="sldNum" sz="quarter" idx="5"/>
          </p:nvPr>
        </p:nvSpPr>
        <p:spPr/>
        <p:txBody>
          <a:bodyPr/>
          <a:lstStyle/>
          <a:p>
            <a:fld id="{DE23BDED-7A90-4264-A83B-2E080B95BFE9}" type="slidenum">
              <a:rPr lang="de-DE" smtClean="0"/>
              <a:t>6</a:t>
            </a:fld>
            <a:endParaRPr lang="de-DE"/>
          </a:p>
        </p:txBody>
      </p:sp>
    </p:spTree>
    <p:extLst>
      <p:ext uri="{BB962C8B-B14F-4D97-AF65-F5344CB8AC3E}">
        <p14:creationId xmlns:p14="http://schemas.microsoft.com/office/powerpoint/2010/main" val="391410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7</a:t>
            </a:fld>
            <a:endParaRPr lang="de-DE"/>
          </a:p>
        </p:txBody>
      </p:sp>
    </p:spTree>
    <p:extLst>
      <p:ext uri="{BB962C8B-B14F-4D97-AF65-F5344CB8AC3E}">
        <p14:creationId xmlns:p14="http://schemas.microsoft.com/office/powerpoint/2010/main" val="174528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would be your hypothesis?</a:t>
            </a:r>
          </a:p>
          <a:p>
            <a:r>
              <a:rPr lang="en-GB" dirty="0"/>
              <a:t>IV: length of stay could be continuous, but here, we grouped participants, so categorical (4 categories)</a:t>
            </a:r>
          </a:p>
          <a:p>
            <a:r>
              <a:rPr lang="en-GB" dirty="0"/>
              <a:t>DV: continuous, interval (not ratio because there is no absolute zero here)</a:t>
            </a:r>
          </a:p>
          <a:p>
            <a:r>
              <a:rPr lang="en-GB" dirty="0"/>
              <a:t>Why couldn’t we use a t-test here?</a:t>
            </a:r>
          </a:p>
        </p:txBody>
      </p:sp>
      <p:sp>
        <p:nvSpPr>
          <p:cNvPr id="4" name="Slide Number Placeholder 3"/>
          <p:cNvSpPr>
            <a:spLocks noGrp="1"/>
          </p:cNvSpPr>
          <p:nvPr>
            <p:ph type="sldNum" sz="quarter" idx="5"/>
          </p:nvPr>
        </p:nvSpPr>
        <p:spPr/>
        <p:txBody>
          <a:bodyPr/>
          <a:lstStyle/>
          <a:p>
            <a:fld id="{DE23BDED-7A90-4264-A83B-2E080B95BFE9}" type="slidenum">
              <a:rPr lang="de-DE" smtClean="0"/>
              <a:t>8</a:t>
            </a:fld>
            <a:endParaRPr lang="de-DE"/>
          </a:p>
        </p:txBody>
      </p:sp>
    </p:spTree>
    <p:extLst>
      <p:ext uri="{BB962C8B-B14F-4D97-AF65-F5344CB8AC3E}">
        <p14:creationId xmlns:p14="http://schemas.microsoft.com/office/powerpoint/2010/main" val="2663664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Interpretation of output + </a:t>
            </a:r>
            <a:r>
              <a:rPr lang="en-GB" b="1" dirty="0"/>
              <a:t>Q?</a:t>
            </a:r>
            <a:r>
              <a:rPr lang="en-GB" b="0" dirty="0"/>
              <a:t> Why do we need the Tukey table?</a:t>
            </a:r>
            <a:endParaRPr lang="en-GB" dirty="0"/>
          </a:p>
          <a:p>
            <a:r>
              <a:rPr lang="en-GB" dirty="0"/>
              <a:t>2 of these conditions do not make a difference in </a:t>
            </a:r>
            <a:r>
              <a:rPr lang="en-GB" dirty="0" err="1"/>
              <a:t>voc</a:t>
            </a:r>
            <a:r>
              <a:rPr lang="en-GB" dirty="0"/>
              <a:t> </a:t>
            </a:r>
            <a:r>
              <a:rPr lang="en-GB" dirty="0" err="1"/>
              <a:t>dvlpt</a:t>
            </a:r>
            <a:r>
              <a:rPr lang="en-GB" dirty="0"/>
              <a:t>: 3-6 months &amp; some weeks and 3-6  months &amp; &lt;&amp; </a:t>
            </a:r>
            <a:r>
              <a:rPr lang="en-GB" dirty="0" err="1"/>
              <a:t>mohts</a:t>
            </a:r>
            <a:endParaRPr lang="en-GB" dirty="0"/>
          </a:p>
          <a:p>
            <a:r>
              <a:rPr lang="en-GB" dirty="0"/>
              <a:t>Does this make sense to you?</a:t>
            </a:r>
          </a:p>
          <a:p>
            <a:r>
              <a:rPr lang="en-GB" dirty="0"/>
              <a:t>Do you remember what these little whiskers tell you?</a:t>
            </a:r>
          </a:p>
          <a:p>
            <a:r>
              <a:rPr lang="en-GB" dirty="0"/>
              <a:t>(If time: annotation: DF1 =  </a:t>
            </a:r>
            <a:r>
              <a:rPr lang="en-GB" dirty="0" err="1"/>
              <a:t>nbr</a:t>
            </a:r>
            <a:r>
              <a:rPr lang="en-GB" dirty="0"/>
              <a:t> of groups -1, DF2 = </a:t>
            </a:r>
            <a:r>
              <a:rPr lang="en-GB" dirty="0" err="1"/>
              <a:t>nbr</a:t>
            </a:r>
            <a:r>
              <a:rPr lang="en-GB" dirty="0"/>
              <a:t> of groups – </a:t>
            </a:r>
            <a:r>
              <a:rPr lang="en-GB" dirty="0" err="1"/>
              <a:t>nbr</a:t>
            </a:r>
            <a:r>
              <a:rPr lang="en-GB" dirty="0"/>
              <a:t> </a:t>
            </a:r>
            <a:r>
              <a:rPr lang="en-GB"/>
              <a:t>of participants)</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9</a:t>
            </a:fld>
            <a:endParaRPr lang="de-DE"/>
          </a:p>
        </p:txBody>
      </p:sp>
    </p:spTree>
    <p:extLst>
      <p:ext uri="{BB962C8B-B14F-4D97-AF65-F5344CB8AC3E}">
        <p14:creationId xmlns:p14="http://schemas.microsoft.com/office/powerpoint/2010/main" val="117649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05" rtl="0" eaLnBrk="1" fontAlgn="auto" latinLnBrk="0" hangingPunct="1">
              <a:lnSpc>
                <a:spcPct val="100000"/>
              </a:lnSpc>
              <a:spcBef>
                <a:spcPts val="0"/>
              </a:spcBef>
              <a:spcAft>
                <a:spcPts val="0"/>
              </a:spcAft>
              <a:buClrTx/>
              <a:buSzTx/>
              <a:buFontTx/>
              <a:buNone/>
              <a:tabLst/>
              <a:defRPr/>
            </a:pPr>
            <a:r>
              <a:rPr lang="en-GB" dirty="0"/>
              <a:t>One more piece of info: these designs we’ve looked at so far have one DV and one IV variable, but you can imagine that in research, we usually work with situations that are more complex, maybe with more than one factor, and this within versus between subject situation can be more complex, sometimes we can have a mixed design. When could that be the case? So when could I have both a within and a between subject design in the same experiment?</a:t>
            </a:r>
          </a:p>
          <a:p>
            <a:r>
              <a:rPr lang="en-GB" dirty="0"/>
              <a:t>(You need to have more than one IV: mono-bi-multilinguals = btw subject element, but if each of these three groups would read both the ambiguous and unambiguous sentences, this would be within subject) </a:t>
            </a:r>
            <a:r>
              <a:rPr lang="en-GB" dirty="0">
                <a:sym typeface="Wingdings" pitchFamily="2" charset="2"/>
              </a:rPr>
              <a:t> So in the term paper you might have </a:t>
            </a:r>
            <a:r>
              <a:rPr lang="en-GB" dirty="0" err="1">
                <a:sym typeface="Wingdings" pitchFamily="2" charset="2"/>
              </a:rPr>
              <a:t>smth</a:t>
            </a:r>
            <a:r>
              <a:rPr lang="en-GB" dirty="0">
                <a:sym typeface="Wingdings" pitchFamily="2" charset="2"/>
              </a:rPr>
              <a:t> sightly more complex than the examples we have seen today.</a:t>
            </a:r>
            <a:endParaRPr lang="en-GB" dirty="0"/>
          </a:p>
        </p:txBody>
      </p:sp>
      <p:sp>
        <p:nvSpPr>
          <p:cNvPr id="4" name="Slide Number Placeholder 3"/>
          <p:cNvSpPr>
            <a:spLocks noGrp="1"/>
          </p:cNvSpPr>
          <p:nvPr>
            <p:ph type="sldNum" sz="quarter" idx="5"/>
          </p:nvPr>
        </p:nvSpPr>
        <p:spPr/>
        <p:txBody>
          <a:bodyPr/>
          <a:lstStyle/>
          <a:p>
            <a:fld id="{DE23BDED-7A90-4264-A83B-2E080B95BFE9}" type="slidenum">
              <a:rPr lang="de-DE" smtClean="0"/>
              <a:t>14</a:t>
            </a:fld>
            <a:endParaRPr lang="de-DE"/>
          </a:p>
        </p:txBody>
      </p:sp>
    </p:spTree>
    <p:extLst>
      <p:ext uri="{BB962C8B-B14F-4D97-AF65-F5344CB8AC3E}">
        <p14:creationId xmlns:p14="http://schemas.microsoft.com/office/powerpoint/2010/main" val="2142464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Formatvorlage des Untertitelmasters durch Klicken bearbeiten</a:t>
            </a:r>
            <a:endParaRPr lang="de-DE" dirty="0"/>
          </a:p>
        </p:txBody>
      </p:sp>
      <p:sp>
        <p:nvSpPr>
          <p:cNvPr id="5" name="Fußzeilenplatzhalter 4"/>
          <p:cNvSpPr>
            <a:spLocks noGrp="1"/>
          </p:cNvSpPr>
          <p:nvPr>
            <p:ph type="ftr" sz="quarter" idx="11"/>
          </p:nvPr>
        </p:nvSpPr>
        <p:spPr>
          <a:xfrm>
            <a:off x="1378800" y="6562169"/>
            <a:ext cx="8038801" cy="252001"/>
          </a:xfrm>
          <a:prstGeom prst="rect">
            <a:avLst/>
          </a:prstGeom>
        </p:spPr>
        <p:txBody>
          <a:bodyPr/>
          <a:lstStyle>
            <a:lvl1pPr>
              <a:defRPr>
                <a:solidFill>
                  <a:srgbClr val="003056">
                    <a:alpha val="50000"/>
                  </a:srgbClr>
                </a:solidFill>
              </a:defRPr>
            </a:lvl1pPr>
          </a:lstStyle>
          <a:p>
            <a:r>
              <a:rPr lang="de-DE"/>
              <a:t>ANG 302               Quantitative Research in Linguistics                      Dr. Pernelle Lorette                                      FSS 2024</a:t>
            </a:r>
            <a:endParaRPr lang="de-DE" dirty="0"/>
          </a:p>
        </p:txBody>
      </p:sp>
      <p:sp>
        <p:nvSpPr>
          <p:cNvPr id="6" name="Foliennummernplatzhalter 5"/>
          <p:cNvSpPr>
            <a:spLocks noGrp="1"/>
          </p:cNvSpPr>
          <p:nvPr>
            <p:ph type="sldNum" sz="quarter" idx="12"/>
          </p:nvPr>
        </p:nvSpPr>
        <p:spPr>
          <a:xfrm>
            <a:off x="9417601" y="6562169"/>
            <a:ext cx="1406313" cy="180042"/>
          </a:xfrm>
          <a:prstGeom prst="rect">
            <a:avLst/>
          </a:prstGeom>
        </p:spPr>
        <p:txBody>
          <a:bodyPr/>
          <a:lstStyle/>
          <a:p>
            <a:fld id="{FC0CC166-4E39-43B8-AB91-BDD1C4C9E224}" type="slidenum">
              <a:rPr lang="de-DE" smtClean="0"/>
              <a:t>‹#›</a:t>
            </a:fld>
            <a:endParaRPr lang="de-DE"/>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55" b="41150"/>
          <a:stretch/>
        </p:blipFill>
        <p:spPr>
          <a:xfrm>
            <a:off x="0" y="2178000"/>
            <a:ext cx="12193200" cy="3690000"/>
          </a:xfrm>
          <a:prstGeom prst="rect">
            <a:avLst/>
          </a:prstGeom>
        </p:spPr>
      </p:pic>
    </p:spTree>
    <p:extLst>
      <p:ext uri="{BB962C8B-B14F-4D97-AF65-F5344CB8AC3E}">
        <p14:creationId xmlns:p14="http://schemas.microsoft.com/office/powerpoint/2010/main" val="176007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Fußzeilenplatzhalter 4"/>
          <p:cNvSpPr>
            <a:spLocks noGrp="1"/>
          </p:cNvSpPr>
          <p:nvPr>
            <p:ph type="ftr" sz="quarter" idx="11"/>
          </p:nvPr>
        </p:nvSpPr>
        <p:spPr>
          <a:xfrm>
            <a:off x="1371261" y="6562169"/>
            <a:ext cx="8038801" cy="252001"/>
          </a:xfrm>
          <a:prstGeom prst="rect">
            <a:avLst/>
          </a:prstGeom>
        </p:spPr>
        <p:txBody>
          <a:bodyPr/>
          <a:lstStyle/>
          <a:p>
            <a:r>
              <a:rPr lang="de-DE"/>
              <a:t>ANG 302               Quantitative Research in Linguistics                      Dr. Pernelle Lorette                                      FSS 2024</a:t>
            </a:r>
            <a:endParaRPr lang="de-DE" dirty="0"/>
          </a:p>
        </p:txBody>
      </p:sp>
      <p:sp>
        <p:nvSpPr>
          <p:cNvPr id="6" name="Foliennummernplatzhalter 5"/>
          <p:cNvSpPr>
            <a:spLocks noGrp="1"/>
          </p:cNvSpPr>
          <p:nvPr>
            <p:ph type="sldNum" sz="quarter" idx="12"/>
          </p:nvPr>
        </p:nvSpPr>
        <p:spPr>
          <a:xfrm>
            <a:off x="9417601" y="6562169"/>
            <a:ext cx="1406313" cy="180042"/>
          </a:xfrm>
          <a:prstGeom prst="rect">
            <a:avLst/>
          </a:prstGeom>
        </p:spPr>
        <p:txBody>
          <a:bodyPr/>
          <a:lstStyle/>
          <a:p>
            <a:fld id="{FC0CC166-4E39-43B8-AB91-BDD1C4C9E224}" type="slidenum">
              <a:rPr lang="de-DE" smtClean="0"/>
              <a:t>‹#›</a:t>
            </a:fld>
            <a:endParaRPr lang="de-DE" dirty="0"/>
          </a:p>
        </p:txBody>
      </p:sp>
    </p:spTree>
    <p:extLst>
      <p:ext uri="{BB962C8B-B14F-4D97-AF65-F5344CB8AC3E}">
        <p14:creationId xmlns:p14="http://schemas.microsoft.com/office/powerpoint/2010/main" val="22744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1378800" y="612000"/>
            <a:ext cx="7307503" cy="468108"/>
          </a:xfrm>
        </p:spPr>
        <p:txBody>
          <a:bodyPr/>
          <a:lstStyle/>
          <a:p>
            <a:r>
              <a:rPr lang="de-DE"/>
              <a:t>Titelmasterformat durch Klicken bearbeiten</a:t>
            </a:r>
            <a:endParaRPr lang="de-DE" dirty="0"/>
          </a:p>
        </p:txBody>
      </p:sp>
      <p:sp>
        <p:nvSpPr>
          <p:cNvPr id="3" name="Untertitel 2"/>
          <p:cNvSpPr>
            <a:spLocks noGrp="1"/>
          </p:cNvSpPr>
          <p:nvPr>
            <p:ph type="subTitle" idx="1"/>
          </p:nvPr>
        </p:nvSpPr>
        <p:spPr>
          <a:xfrm>
            <a:off x="1378800" y="1080000"/>
            <a:ext cx="73075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a:xfrm>
            <a:off x="1378800" y="6314401"/>
            <a:ext cx="2845541" cy="180042"/>
          </a:xfrm>
          <a:prstGeom prst="rect">
            <a:avLst/>
          </a:prstGeom>
        </p:spPr>
        <p:txBody>
          <a:bodyPr/>
          <a:lstStyle/>
          <a:p>
            <a:endParaRPr lang="de-DE"/>
          </a:p>
        </p:txBody>
      </p:sp>
      <p:sp>
        <p:nvSpPr>
          <p:cNvPr id="5" name="Fußzeilenplatzhalter 4"/>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endParaRPr lang="de-DE" dirty="0"/>
          </a:p>
        </p:txBody>
      </p:sp>
      <p:sp>
        <p:nvSpPr>
          <p:cNvPr id="6" name="Foliennummernplatzhalter 5"/>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dirty="0"/>
          </a:p>
        </p:txBody>
      </p:sp>
      <p:sp>
        <p:nvSpPr>
          <p:cNvPr id="10" name="Bildplatzhalter 2"/>
          <p:cNvSpPr>
            <a:spLocks noGrp="1"/>
          </p:cNvSpPr>
          <p:nvPr>
            <p:ph type="pic" idx="13"/>
          </p:nvPr>
        </p:nvSpPr>
        <p:spPr>
          <a:xfrm>
            <a:off x="1378800" y="2178000"/>
            <a:ext cx="943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48866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3588" y="2713213"/>
            <a:ext cx="10368000" cy="468108"/>
          </a:xfrm>
        </p:spPr>
        <p:txBody>
          <a:bodyPr/>
          <a:lstStyle>
            <a:lvl1pPr algn="ctr">
              <a:defRPr/>
            </a:lvl1pPr>
          </a:lstStyle>
          <a:p>
            <a:r>
              <a:rPr lang="de-DE" dirty="0"/>
              <a:t>Titelmasterformat durch Klicken bearbeiten</a:t>
            </a:r>
            <a:br>
              <a:rPr lang="de-DE" dirty="0"/>
            </a:br>
            <a:endParaRPr lang="de-DE" dirty="0"/>
          </a:p>
        </p:txBody>
      </p:sp>
      <p:sp>
        <p:nvSpPr>
          <p:cNvPr id="3" name="Untertitel 2"/>
          <p:cNvSpPr>
            <a:spLocks noGrp="1"/>
          </p:cNvSpPr>
          <p:nvPr>
            <p:ph type="subTitle" idx="1"/>
          </p:nvPr>
        </p:nvSpPr>
        <p:spPr>
          <a:xfrm>
            <a:off x="1831588" y="3569886"/>
            <a:ext cx="8532000" cy="396092"/>
          </a:xfrm>
        </p:spPr>
        <p:txBody>
          <a:bodyPr/>
          <a:lstStyle>
            <a:lvl1pPr marL="0" indent="0" algn="ctr">
              <a:buNone/>
              <a:defRPr>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a:xfrm>
            <a:off x="1378800" y="6314401"/>
            <a:ext cx="2845541" cy="180042"/>
          </a:xfrm>
          <a:prstGeom prst="rect">
            <a:avLst/>
          </a:prstGeom>
        </p:spPr>
        <p:txBody>
          <a:bodyPr/>
          <a:lstStyle/>
          <a:p>
            <a:endParaRPr lang="de-DE"/>
          </a:p>
        </p:txBody>
      </p:sp>
      <p:sp>
        <p:nvSpPr>
          <p:cNvPr id="5" name="Fußzeilenplatzhalter 4"/>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p>
        </p:txBody>
      </p:sp>
      <p:sp>
        <p:nvSpPr>
          <p:cNvPr id="6" name="Foliennummernplatzhalter 5"/>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Textplatzhalter 2"/>
          <p:cNvSpPr>
            <a:spLocks noGrp="1"/>
          </p:cNvSpPr>
          <p:nvPr>
            <p:ph type="body" idx="1"/>
          </p:nvPr>
        </p:nvSpPr>
        <p:spPr>
          <a:xfrm>
            <a:off x="13788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1378800" y="2548067"/>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332400" y="2178001"/>
            <a:ext cx="44820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332400" y="2547278"/>
            <a:ext cx="4482000" cy="3312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a:xfrm>
            <a:off x="1378800" y="6314401"/>
            <a:ext cx="2845541" cy="180042"/>
          </a:xfrm>
          <a:prstGeom prst="rect">
            <a:avLst/>
          </a:prstGeom>
        </p:spPr>
        <p:txBody>
          <a:bodyPr/>
          <a:lstStyle/>
          <a:p>
            <a:endParaRPr lang="de-DE"/>
          </a:p>
        </p:txBody>
      </p:sp>
      <p:sp>
        <p:nvSpPr>
          <p:cNvPr id="8" name="Fußzeilenplatzhalter 7"/>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p>
        </p:txBody>
      </p:sp>
      <p:sp>
        <p:nvSpPr>
          <p:cNvPr id="9" name="Foliennummernplatzhalter 8"/>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4482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a:xfrm>
            <a:off x="1378800" y="6314401"/>
            <a:ext cx="2845541" cy="180042"/>
          </a:xfrm>
          <a:prstGeom prst="rect">
            <a:avLst/>
          </a:prstGeom>
        </p:spPr>
        <p:txBody>
          <a:bodyPr/>
          <a:lstStyle/>
          <a:p>
            <a:endParaRPr lang="de-DE"/>
          </a:p>
        </p:txBody>
      </p:sp>
      <p:sp>
        <p:nvSpPr>
          <p:cNvPr id="6" name="Fußzeilenplatzhalter 5"/>
          <p:cNvSpPr>
            <a:spLocks noGrp="1"/>
          </p:cNvSpPr>
          <p:nvPr>
            <p:ph type="ftr" sz="quarter" idx="11"/>
          </p:nvPr>
        </p:nvSpPr>
        <p:spPr>
          <a:xfrm>
            <a:off x="1378800" y="6062400"/>
            <a:ext cx="3861805" cy="180042"/>
          </a:xfrm>
          <a:prstGeom prst="rect">
            <a:avLst/>
          </a:prstGeom>
        </p:spPr>
        <p:txBody>
          <a:bodyPr/>
          <a:lstStyle/>
          <a:p>
            <a:r>
              <a:rPr lang="de-DE"/>
              <a:t>ANG 302               Quantitative Research in Linguistics                      Dr. Pernelle Lorette                                      FSS 2024</a:t>
            </a:r>
          </a:p>
        </p:txBody>
      </p:sp>
      <p:sp>
        <p:nvSpPr>
          <p:cNvPr id="7" name="Foliennummernplatzhalter 6"/>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32400" y="2178000"/>
            <a:ext cx="4482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426859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378800" y="2178000"/>
            <a:ext cx="6228000" cy="3690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a:xfrm>
            <a:off x="1378800" y="6314401"/>
            <a:ext cx="2845541" cy="180042"/>
          </a:xfrm>
          <a:prstGeom prst="rect">
            <a:avLst/>
          </a:prstGeom>
        </p:spPr>
        <p:txBody>
          <a:bodyPr/>
          <a:lstStyle/>
          <a:p>
            <a:endParaRPr lang="de-DE"/>
          </a:p>
        </p:txBody>
      </p:sp>
      <p:sp>
        <p:nvSpPr>
          <p:cNvPr id="6" name="Fußzeilenplatzhalter 5"/>
          <p:cNvSpPr>
            <a:spLocks noGrp="1"/>
          </p:cNvSpPr>
          <p:nvPr>
            <p:ph type="ftr" sz="quarter" idx="11"/>
          </p:nvPr>
        </p:nvSpPr>
        <p:spPr>
          <a:xfrm>
            <a:off x="1378800" y="6062399"/>
            <a:ext cx="8038801" cy="252001"/>
          </a:xfrm>
          <a:prstGeom prst="rect">
            <a:avLst/>
          </a:prstGeom>
        </p:spPr>
        <p:txBody>
          <a:bodyPr/>
          <a:lstStyle/>
          <a:p>
            <a:r>
              <a:rPr lang="de-DE"/>
              <a:t>ANG 302               Quantitative Research in Linguistics                      Dr. Pernelle Lorette                                      FSS 2024</a:t>
            </a:r>
            <a:endParaRPr lang="de-DE" dirty="0"/>
          </a:p>
        </p:txBody>
      </p:sp>
      <p:sp>
        <p:nvSpPr>
          <p:cNvPr id="7" name="Foliennummernplatzhalter 6"/>
          <p:cNvSpPr>
            <a:spLocks noGrp="1"/>
          </p:cNvSpPr>
          <p:nvPr>
            <p:ph type="sldNum" sz="quarter" idx="12"/>
          </p:nvPr>
        </p:nvSpPr>
        <p:spPr>
          <a:xfrm>
            <a:off x="9417601" y="6314401"/>
            <a:ext cx="1406313" cy="180042"/>
          </a:xfrm>
          <a:prstGeom prst="rect">
            <a:avLst/>
          </a:prstGeom>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8082225" y="2178000"/>
            <a:ext cx="2736000" cy="36900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354936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27189" y="115916"/>
            <a:ext cx="9411033" cy="523996"/>
          </a:xfrm>
        </p:spPr>
        <p:txBody>
          <a:bodyPr/>
          <a:lstStyle/>
          <a:p>
            <a:r>
              <a:rPr lang="de-DE"/>
              <a:t>Titelmasterformat durch Klicken bearbeiten</a:t>
            </a:r>
          </a:p>
        </p:txBody>
      </p:sp>
      <p:sp>
        <p:nvSpPr>
          <p:cNvPr id="3" name="Textplatzhalter 2"/>
          <p:cNvSpPr>
            <a:spLocks noGrp="1"/>
          </p:cNvSpPr>
          <p:nvPr>
            <p:ph type="body" sz="half" idx="1"/>
          </p:nvPr>
        </p:nvSpPr>
        <p:spPr>
          <a:xfrm>
            <a:off x="719854" y="944782"/>
            <a:ext cx="5322686" cy="51828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6245795" y="944782"/>
            <a:ext cx="5324803" cy="251518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6245795" y="3612399"/>
            <a:ext cx="5324803" cy="251518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6"/>
          <p:cNvSpPr>
            <a:spLocks noGrp="1" noChangeArrowheads="1"/>
          </p:cNvSpPr>
          <p:nvPr>
            <p:ph type="sldNum" sz="quarter" idx="10"/>
          </p:nvPr>
        </p:nvSpPr>
        <p:spPr>
          <a:xfrm>
            <a:off x="11748443" y="6492792"/>
            <a:ext cx="446732" cy="274701"/>
          </a:xfrm>
          <a:prstGeom prst="rect">
            <a:avLst/>
          </a:prstGeom>
          <a:ln/>
        </p:spPr>
        <p:txBody>
          <a:bodyPr/>
          <a:lstStyle>
            <a:lvl1pPr>
              <a:defRPr sz="1000"/>
            </a:lvl1pPr>
          </a:lstStyle>
          <a:p>
            <a:pPr>
              <a:defRPr/>
            </a:pPr>
            <a:fld id="{295E4477-1E0B-4A2D-93E2-F366F637A262}" type="slidenum">
              <a:rPr lang="en-GB" smtClean="0"/>
              <a:pPr>
                <a:defRPr/>
              </a:pPr>
              <a:t>‹#›</a:t>
            </a:fld>
            <a:endParaRPr lang="en-GB"/>
          </a:p>
        </p:txBody>
      </p:sp>
    </p:spTree>
    <p:extLst>
      <p:ext uri="{BB962C8B-B14F-4D97-AF65-F5344CB8AC3E}">
        <p14:creationId xmlns:p14="http://schemas.microsoft.com/office/powerpoint/2010/main" val="1587576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78800" y="612001"/>
            <a:ext cx="6457681" cy="1248289"/>
          </a:xfrm>
          <a:prstGeom prst="rect">
            <a:avLst/>
          </a:prstGeom>
        </p:spPr>
        <p:txBody>
          <a:bodyPr vert="horz" lIns="0" tIns="0" rIns="0" bIns="0" rtlCol="0" anchor="t">
            <a:noAutofit/>
          </a:bodyPr>
          <a:lstStyle/>
          <a:p>
            <a:r>
              <a:rPr lang="de-DE" dirty="0"/>
              <a:t>Titelmasterformat durch Klicken bearbeiten</a:t>
            </a:r>
          </a:p>
        </p:txBody>
      </p:sp>
      <p:sp>
        <p:nvSpPr>
          <p:cNvPr id="3" name="Textplatzhalter 2"/>
          <p:cNvSpPr>
            <a:spLocks noGrp="1"/>
          </p:cNvSpPr>
          <p:nvPr>
            <p:ph type="body" idx="1"/>
          </p:nvPr>
        </p:nvSpPr>
        <p:spPr>
          <a:xfrm>
            <a:off x="1378800" y="1860290"/>
            <a:ext cx="9432000" cy="4202110"/>
          </a:xfrm>
          <a:prstGeom prst="rect">
            <a:avLst/>
          </a:prstGeom>
        </p:spPr>
        <p:txBody>
          <a:bodyPr vert="horz" lIns="0" tIns="0" rIns="0" bIns="0" rtlCol="0" anchor="t">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3"/>
          </p:nvPr>
        </p:nvSpPr>
        <p:spPr>
          <a:xfrm>
            <a:off x="1365291" y="6634128"/>
            <a:ext cx="8038801" cy="180042"/>
          </a:xfrm>
          <a:prstGeom prst="rect">
            <a:avLst/>
          </a:prstGeom>
        </p:spPr>
        <p:txBody>
          <a:bodyPr vert="horz" lIns="0" tIns="0" rIns="0" bIns="0" rtlCol="0" anchor="t">
            <a:noAutofit/>
          </a:bodyPr>
          <a:lstStyle>
            <a:lvl1pPr algn="l">
              <a:defRPr sz="1200">
                <a:solidFill>
                  <a:srgbClr val="003056">
                    <a:alpha val="50000"/>
                  </a:srgbClr>
                </a:solidFill>
              </a:defRPr>
            </a:lvl1pPr>
          </a:lstStyle>
          <a:p>
            <a:r>
              <a:rPr lang="de-DE"/>
              <a:t>ANG 302               Quantitative Research in Linguistics                      Dr. Pernelle Lorette                                      FSS 2024</a:t>
            </a:r>
            <a:endParaRPr lang="de-DE" dirty="0"/>
          </a:p>
        </p:txBody>
      </p:sp>
      <p:sp>
        <p:nvSpPr>
          <p:cNvPr id="6" name="Foliennummernplatzhalter 5"/>
          <p:cNvSpPr>
            <a:spLocks noGrp="1"/>
          </p:cNvSpPr>
          <p:nvPr>
            <p:ph type="sldNum" sz="quarter" idx="4"/>
          </p:nvPr>
        </p:nvSpPr>
        <p:spPr>
          <a:xfrm>
            <a:off x="9417601" y="6634128"/>
            <a:ext cx="1406313" cy="180042"/>
          </a:xfrm>
          <a:prstGeom prst="rect">
            <a:avLst/>
          </a:prstGeom>
        </p:spPr>
        <p:txBody>
          <a:bodyPr vert="horz" lIns="0" tIns="0" rIns="0" bIns="0" rtlCol="0" anchor="t">
            <a:noAutofit/>
          </a:bodyPr>
          <a:lstStyle>
            <a:lvl1pPr algn="r">
              <a:defRPr sz="1600">
                <a:solidFill>
                  <a:srgbClr val="003056"/>
                </a:solidFill>
              </a:defRPr>
            </a:lvl1pPr>
          </a:lstStyle>
          <a:p>
            <a:fld id="{FC0CC166-4E39-43B8-AB91-BDD1C4C9E224}" type="slidenum">
              <a:rPr lang="de-DE" smtClean="0"/>
              <a:pPr/>
              <a:t>‹#›</a:t>
            </a:fld>
            <a:endParaRPr lang="de-DE" dirty="0"/>
          </a:p>
        </p:txBody>
      </p:sp>
      <p:pic>
        <p:nvPicPr>
          <p:cNvPr id="7" name="Grafik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752341" y="291145"/>
            <a:ext cx="2736832" cy="1152000"/>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 id="2147483663" r:id="rId8"/>
  </p:sldLayoutIdLst>
  <p:hf hdr="0" dt="0"/>
  <p:txStyles>
    <p:titleStyle>
      <a:lvl1pPr algn="l" defTabSz="914305" rtl="0" eaLnBrk="1" latinLnBrk="0" hangingPunct="1">
        <a:spcBef>
          <a:spcPct val="0"/>
        </a:spcBef>
        <a:buNone/>
        <a:defRPr sz="3000" b="1" kern="1200" baseline="0">
          <a:solidFill>
            <a:srgbClr val="003056"/>
          </a:solidFill>
          <a:latin typeface="+mj-lt"/>
          <a:ea typeface="+mj-ea"/>
          <a:cs typeface="+mj-cs"/>
        </a:defRPr>
      </a:lvl1pPr>
    </p:titleStyle>
    <p:body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sz="3200" dirty="0">
                <a:latin typeface="Calibri" panose="020F0502020204030204" pitchFamily="34" charset="0"/>
                <a:cs typeface="Calibri" panose="020F0502020204030204" pitchFamily="34" charset="0"/>
              </a:rPr>
              <a:t>PS Quantitative Research in Linguistics</a:t>
            </a:r>
            <a:br>
              <a:rPr lang="en-GB" sz="3200" dirty="0">
                <a:latin typeface="Calibri" panose="020F0502020204030204" pitchFamily="34" charset="0"/>
                <a:cs typeface="Calibri" panose="020F0502020204030204" pitchFamily="34" charset="0"/>
              </a:rPr>
            </a:br>
            <a:endParaRPr lang="de-DE" dirty="0">
              <a:latin typeface="Calibri" panose="020F0502020204030204" pitchFamily="34" charset="0"/>
              <a:cs typeface="Calibri" panose="020F0502020204030204" pitchFamily="34" charset="0"/>
            </a:endParaRPr>
          </a:p>
        </p:txBody>
      </p:sp>
      <p:sp>
        <p:nvSpPr>
          <p:cNvPr id="8" name="Untertitel 7"/>
          <p:cNvSpPr>
            <a:spLocks noGrp="1"/>
          </p:cNvSpPr>
          <p:nvPr>
            <p:ph type="subTitle" idx="1"/>
          </p:nvPr>
        </p:nvSpPr>
        <p:spPr/>
        <p:txBody>
          <a:bodyPr/>
          <a:lstStyle/>
          <a:p>
            <a:pPr marL="342900" indent="-342900">
              <a:buClr>
                <a:srgbClr val="0285DE"/>
              </a:buClr>
              <a:buSzPct val="80000"/>
            </a:pPr>
            <a:r>
              <a:rPr lang="en-GB" dirty="0">
                <a:latin typeface="Calibri" panose="020F0502020204030204" pitchFamily="34" charset="0"/>
                <a:cs typeface="Calibri" panose="020F0502020204030204" pitchFamily="34" charset="0"/>
              </a:rPr>
              <a:t>Class 11b: Inferential stats: Exercises</a:t>
            </a:r>
          </a:p>
          <a:p>
            <a:endParaRPr lang="en-GB" dirty="0">
              <a:latin typeface="Calibri" panose="020F0502020204030204" pitchFamily="34" charset="0"/>
              <a:cs typeface="Calibri" panose="020F0502020204030204" pitchFamily="34" charset="0"/>
            </a:endParaRPr>
          </a:p>
        </p:txBody>
      </p:sp>
      <p:sp>
        <p:nvSpPr>
          <p:cNvPr id="5" name="Fußzeilenplatzhalter 4"/>
          <p:cNvSpPr>
            <a:spLocks noGrp="1"/>
          </p:cNvSpPr>
          <p:nvPr>
            <p:ph type="ftr" sz="quarter" idx="11"/>
          </p:nvPr>
        </p:nvSpPr>
        <p:spPr>
          <a:xfrm>
            <a:off x="1378800" y="6062399"/>
            <a:ext cx="9183283" cy="252001"/>
          </a:xfrm>
        </p:spPr>
        <p:txBody>
          <a:bodyPr/>
          <a:lstStyle/>
          <a:p>
            <a:r>
              <a:rPr lang="de-DE">
                <a:latin typeface="Calibri" panose="020F0502020204030204" pitchFamily="34" charset="0"/>
                <a:cs typeface="Calibri" panose="020F0502020204030204" pitchFamily="34" charset="0"/>
              </a:rPr>
              <a:t>ANG 302               Quantitative Research in Linguistics                      Dr. Pernelle Lorette                                      FSS 2024</a:t>
            </a:r>
            <a:endParaRPr lang="de-DE"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83D44AA-C34C-5C7E-CBF1-8AEECF61A1A5}"/>
              </a:ext>
            </a:extLst>
          </p:cNvPr>
          <p:cNvSpPr>
            <a:spLocks noGrp="1"/>
          </p:cNvSpPr>
          <p:nvPr>
            <p:ph type="sldNum" sz="quarter" idx="12"/>
          </p:nvPr>
        </p:nvSpPr>
        <p:spPr/>
        <p:txBody>
          <a:bodyPr/>
          <a:lstStyle/>
          <a:p>
            <a:fld id="{FC0CC166-4E39-43B8-AB91-BDD1C4C9E224}" type="slidenum">
              <a:rPr lang="de-DE" smtClean="0"/>
              <a:t>1</a:t>
            </a:fld>
            <a:endParaRPr lang="de-DE"/>
          </a:p>
        </p:txBody>
      </p:sp>
    </p:spTree>
    <p:extLst>
      <p:ext uri="{BB962C8B-B14F-4D97-AF65-F5344CB8AC3E}">
        <p14:creationId xmlns:p14="http://schemas.microsoft.com/office/powerpoint/2010/main" val="52397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Exercise 4 – finding interpretation (2)</a:t>
            </a:r>
            <a:endParaRPr lang="de-DE" dirty="0"/>
          </a:p>
        </p:txBody>
      </p:sp>
      <p:pic>
        <p:nvPicPr>
          <p:cNvPr id="5939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686061" y="1269554"/>
            <a:ext cx="7667715" cy="4841314"/>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2" name="Textfeld 1"/>
          <p:cNvSpPr txBox="1"/>
          <p:nvPr/>
        </p:nvSpPr>
        <p:spPr>
          <a:xfrm>
            <a:off x="1371261" y="1155355"/>
            <a:ext cx="2303996" cy="461665"/>
          </a:xfrm>
          <a:prstGeom prst="rect">
            <a:avLst/>
          </a:prstGeom>
          <a:noFill/>
        </p:spPr>
        <p:txBody>
          <a:bodyPr wrap="square" rtlCol="0">
            <a:spAutoFit/>
          </a:bodyPr>
          <a:lstStyle/>
          <a:p>
            <a:r>
              <a:rPr lang="de-DE" sz="2400" dirty="0">
                <a:solidFill>
                  <a:srgbClr val="002060"/>
                </a:solidFill>
              </a:rPr>
              <a:t>Post-hoc</a:t>
            </a:r>
          </a:p>
        </p:txBody>
      </p:sp>
      <p:sp>
        <p:nvSpPr>
          <p:cNvPr id="3" name="Footer Placeholder 2">
            <a:extLst>
              <a:ext uri="{FF2B5EF4-FFF2-40B4-BE49-F238E27FC236}">
                <a16:creationId xmlns:a16="http://schemas.microsoft.com/office/drawing/2014/main" id="{6C8C0E4F-E470-BCF7-25BA-53308B67527E}"/>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C7B76497-E89E-BBAF-C909-BC999E48E13C}"/>
              </a:ext>
            </a:extLst>
          </p:cNvPr>
          <p:cNvSpPr>
            <a:spLocks noGrp="1"/>
          </p:cNvSpPr>
          <p:nvPr>
            <p:ph type="sldNum" sz="quarter" idx="12"/>
          </p:nvPr>
        </p:nvSpPr>
        <p:spPr/>
        <p:txBody>
          <a:bodyPr/>
          <a:lstStyle/>
          <a:p>
            <a:fld id="{FC0CC166-4E39-43B8-AB91-BDD1C4C9E224}" type="slidenum">
              <a:rPr lang="de-DE" smtClean="0"/>
              <a:t>10</a:t>
            </a:fld>
            <a:endParaRPr lang="de-DE" dirty="0"/>
          </a:p>
        </p:txBody>
      </p:sp>
      <p:pic>
        <p:nvPicPr>
          <p:cNvPr id="5" name="Picture 2">
            <a:extLst>
              <a:ext uri="{FF2B5EF4-FFF2-40B4-BE49-F238E27FC236}">
                <a16:creationId xmlns:a16="http://schemas.microsoft.com/office/drawing/2014/main" id="{B21A05E5-95A6-FCF8-34B5-78CA6810DB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3" y="2068321"/>
            <a:ext cx="4199506" cy="336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B6FA9962-193E-8984-40B7-7B407FFADB2C}"/>
              </a:ext>
            </a:extLst>
          </p:cNvPr>
          <p:cNvSpPr/>
          <p:nvPr/>
        </p:nvSpPr>
        <p:spPr>
          <a:xfrm>
            <a:off x="299723" y="5446018"/>
            <a:ext cx="3393458" cy="954107"/>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de-DE" sz="2800" dirty="0" err="1">
                <a:solidFill>
                  <a:schemeClr val="bg1"/>
                </a:solidFill>
                <a:sym typeface="Wingdings" panose="05000000000000000000" pitchFamily="2" charset="2"/>
              </a:rPr>
              <a:t>What</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can</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conclude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spTree>
    <p:extLst>
      <p:ext uri="{BB962C8B-B14F-4D97-AF65-F5344CB8AC3E}">
        <p14:creationId xmlns:p14="http://schemas.microsoft.com/office/powerpoint/2010/main" val="349906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5: Second language acquisition</a:t>
            </a:r>
          </a:p>
        </p:txBody>
      </p:sp>
      <p:sp>
        <p:nvSpPr>
          <p:cNvPr id="3" name="Inhaltsplatzhalter 2"/>
          <p:cNvSpPr>
            <a:spLocks noGrp="1"/>
          </p:cNvSpPr>
          <p:nvPr>
            <p:ph idx="1"/>
          </p:nvPr>
        </p:nvSpPr>
        <p:spPr>
          <a:xfrm>
            <a:off x="480963" y="1269554"/>
            <a:ext cx="11233248" cy="4202110"/>
          </a:xfrm>
        </p:spPr>
        <p:txBody>
          <a:bodyPr/>
          <a:lstStyle/>
          <a:p>
            <a:pPr lvl="0"/>
            <a:r>
              <a:rPr lang="en-US" sz="2000" dirty="0"/>
              <a:t>EFL learners completed a reading comprehension test. Their L1 was either French or German. They were asked about their vocabulary learning habits and classified as explicit or implicit learners (learning word lists or learning vocabulary incidentally while reading). </a:t>
            </a:r>
          </a:p>
          <a:p>
            <a:pPr lvl="0"/>
            <a:r>
              <a:rPr lang="en-US" sz="2000" dirty="0"/>
              <a:t>How can you find out if L1 and vocabulary learning type affect reading comprehension skills in EFL? Explain your decision.</a:t>
            </a:r>
          </a:p>
          <a:p>
            <a:pPr lvl="0"/>
            <a:endParaRPr lang="de-DE" sz="2000" dirty="0"/>
          </a:p>
          <a:p>
            <a:endParaRPr lang="en-US" sz="2000" dirty="0"/>
          </a:p>
        </p:txBody>
      </p:sp>
      <p:sp>
        <p:nvSpPr>
          <p:cNvPr id="5" name="Inhaltsplatzhalter 2"/>
          <p:cNvSpPr txBox="1">
            <a:spLocks/>
          </p:cNvSpPr>
          <p:nvPr/>
        </p:nvSpPr>
        <p:spPr bwMode="auto">
          <a:xfrm>
            <a:off x="696987" y="2862428"/>
            <a:ext cx="6119547" cy="33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L1 (French vs. German)</a:t>
            </a:r>
          </a:p>
          <a:p>
            <a:pPr lvl="1"/>
            <a:r>
              <a:rPr lang="en-US" dirty="0"/>
              <a:t>categorical, nominal</a:t>
            </a:r>
          </a:p>
          <a:p>
            <a:r>
              <a:rPr lang="en-US" sz="2000" dirty="0"/>
              <a:t>IV = </a:t>
            </a:r>
          </a:p>
          <a:p>
            <a:pPr lvl="1"/>
            <a:r>
              <a:rPr lang="en-US" dirty="0"/>
              <a:t>vocabulary learning habit (explicit vs. implicit)</a:t>
            </a:r>
          </a:p>
          <a:p>
            <a:pPr lvl="1"/>
            <a:r>
              <a:rPr lang="en-US" dirty="0"/>
              <a:t>categorical, nominal </a:t>
            </a:r>
          </a:p>
          <a:p>
            <a:r>
              <a:rPr lang="en-US" sz="2000" dirty="0"/>
              <a:t>DV = </a:t>
            </a:r>
          </a:p>
          <a:p>
            <a:pPr lvl="1"/>
            <a:r>
              <a:rPr lang="en-US" dirty="0"/>
              <a:t>reading comprehension test performance</a:t>
            </a:r>
          </a:p>
          <a:p>
            <a:pPr lvl="1"/>
            <a:r>
              <a:rPr lang="en-US" dirty="0"/>
              <a:t>continuous, interval</a:t>
            </a:r>
          </a:p>
          <a:p>
            <a:pPr marL="0" indent="0">
              <a:buNone/>
            </a:pPr>
            <a:endParaRPr lang="en-US" sz="2000" dirty="0"/>
          </a:p>
          <a:p>
            <a:endParaRPr lang="en-US" sz="2000" dirty="0"/>
          </a:p>
        </p:txBody>
      </p:sp>
      <p:sp>
        <p:nvSpPr>
          <p:cNvPr id="6" name="Inhaltsplatzhalter 2"/>
          <p:cNvSpPr txBox="1">
            <a:spLocks/>
          </p:cNvSpPr>
          <p:nvPr/>
        </p:nvSpPr>
        <p:spPr bwMode="auto">
          <a:xfrm>
            <a:off x="6075628" y="2862428"/>
            <a:ext cx="6119547" cy="33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Design =</a:t>
            </a:r>
          </a:p>
          <a:p>
            <a:pPr lvl="1"/>
            <a:r>
              <a:rPr lang="en-US" dirty="0"/>
              <a:t>between-subjects design</a:t>
            </a:r>
          </a:p>
          <a:p>
            <a:r>
              <a:rPr lang="en-US" sz="2000" dirty="0"/>
              <a:t>H0 = </a:t>
            </a:r>
          </a:p>
          <a:p>
            <a:pPr lvl="1"/>
            <a:r>
              <a:rPr lang="en-US" dirty="0"/>
              <a:t>EFL learners’ reading comprehension is independent of their L1 and of their vocabulary learning habits</a:t>
            </a:r>
          </a:p>
          <a:p>
            <a:pPr marL="457291" lvl="1" indent="0">
              <a:buNone/>
            </a:pPr>
            <a:endParaRPr lang="en-US" dirty="0"/>
          </a:p>
          <a:p>
            <a:pPr marL="0" indent="0">
              <a:buNone/>
            </a:pPr>
            <a:endParaRPr lang="en-US" sz="2000" dirty="0"/>
          </a:p>
          <a:p>
            <a:endParaRPr lang="en-US" sz="2000" dirty="0"/>
          </a:p>
        </p:txBody>
      </p:sp>
      <p:sp>
        <p:nvSpPr>
          <p:cNvPr id="7" name="Footer Placeholder 6">
            <a:extLst>
              <a:ext uri="{FF2B5EF4-FFF2-40B4-BE49-F238E27FC236}">
                <a16:creationId xmlns:a16="http://schemas.microsoft.com/office/drawing/2014/main" id="{4BF78C71-5472-8AAA-9FEE-2C587858A813}"/>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49E1C930-AAEE-9A94-E263-F858F3486F17}"/>
              </a:ext>
            </a:extLst>
          </p:cNvPr>
          <p:cNvSpPr>
            <a:spLocks noGrp="1"/>
          </p:cNvSpPr>
          <p:nvPr>
            <p:ph type="sldNum" sz="quarter" idx="12"/>
          </p:nvPr>
        </p:nvSpPr>
        <p:spPr/>
        <p:txBody>
          <a:bodyPr/>
          <a:lstStyle/>
          <a:p>
            <a:fld id="{FC0CC166-4E39-43B8-AB91-BDD1C4C9E224}" type="slidenum">
              <a:rPr lang="de-DE" smtClean="0"/>
              <a:t>11</a:t>
            </a:fld>
            <a:endParaRPr lang="de-DE" dirty="0"/>
          </a:p>
        </p:txBody>
      </p:sp>
      <p:sp>
        <p:nvSpPr>
          <p:cNvPr id="8" name="Rectangle 7">
            <a:extLst>
              <a:ext uri="{FF2B5EF4-FFF2-40B4-BE49-F238E27FC236}">
                <a16:creationId xmlns:a16="http://schemas.microsoft.com/office/drawing/2014/main" id="{CA198701-EE92-1C21-FDFE-EB94E0D091E7}"/>
              </a:ext>
            </a:extLst>
          </p:cNvPr>
          <p:cNvSpPr/>
          <p:nvPr/>
        </p:nvSpPr>
        <p:spPr>
          <a:xfrm>
            <a:off x="7373989" y="5278414"/>
            <a:ext cx="3782767" cy="101566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Factorial</a:t>
            </a:r>
            <a:r>
              <a:rPr lang="de-DE" sz="2000" dirty="0">
                <a:solidFill>
                  <a:schemeClr val="bg1"/>
                </a:solidFill>
                <a:sym typeface="Wingdings" panose="05000000000000000000" pitchFamily="2" charset="2"/>
              </a:rPr>
              <a:t> ANOVA </a:t>
            </a:r>
            <a:br>
              <a:rPr lang="de-DE" sz="2000" dirty="0">
                <a:solidFill>
                  <a:schemeClr val="bg1"/>
                </a:solidFill>
                <a:sym typeface="Wingdings" panose="05000000000000000000" pitchFamily="2" charset="2"/>
              </a:rPr>
            </a:br>
            <a:r>
              <a:rPr lang="de-DE" sz="2000" dirty="0">
                <a:solidFill>
                  <a:schemeClr val="bg1"/>
                </a:solidFill>
                <a:sym typeface="Wingdings" panose="05000000000000000000" pitchFamily="2" charset="2"/>
              </a:rPr>
              <a:t>(</a:t>
            </a:r>
            <a:r>
              <a:rPr lang="de-DE" sz="2000" dirty="0" err="1">
                <a:solidFill>
                  <a:schemeClr val="bg1"/>
                </a:solidFill>
                <a:sym typeface="Wingdings" panose="05000000000000000000" pitchFamily="2" charset="2"/>
              </a:rPr>
              <a:t>or</a:t>
            </a:r>
            <a:r>
              <a:rPr lang="de-DE" sz="2000" dirty="0">
                <a:solidFill>
                  <a:schemeClr val="bg1"/>
                </a:solidFill>
                <a:sym typeface="Wingdings" panose="05000000000000000000" pitchFamily="2" charset="2"/>
              </a:rPr>
              <a:t> non-</a:t>
            </a:r>
            <a:r>
              <a:rPr lang="de-DE" sz="2000" dirty="0" err="1">
                <a:solidFill>
                  <a:schemeClr val="bg1"/>
                </a:solidFill>
                <a:sym typeface="Wingdings" panose="05000000000000000000" pitchFamily="2" charset="2"/>
              </a:rPr>
              <a:t>parametric</a:t>
            </a:r>
            <a:r>
              <a:rPr lang="de-DE" sz="2000" dirty="0">
                <a:solidFill>
                  <a:schemeClr val="bg1"/>
                </a:solidFill>
                <a:sym typeface="Wingdings" panose="05000000000000000000" pitchFamily="2" charset="2"/>
              </a:rPr>
              <a:t> alternative)</a:t>
            </a:r>
            <a:endParaRPr lang="en-US" kern="0" dirty="0">
              <a:solidFill>
                <a:schemeClr val="bg1"/>
              </a:solidFill>
              <a:sym typeface="Wingdings" pitchFamily="2" charset="2"/>
            </a:endParaRPr>
          </a:p>
          <a:p>
            <a:endParaRPr lang="en-US" sz="2000" kern="0" dirty="0">
              <a:solidFill>
                <a:schemeClr val="bg1"/>
              </a:solidFill>
              <a:sym typeface="Wingdings" pitchFamily="2" charset="2"/>
            </a:endParaRPr>
          </a:p>
        </p:txBody>
      </p:sp>
    </p:spTree>
    <p:extLst>
      <p:ext uri="{BB962C8B-B14F-4D97-AF65-F5344CB8AC3E}">
        <p14:creationId xmlns:p14="http://schemas.microsoft.com/office/powerpoint/2010/main" val="209170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6: Psycholinguistics</a:t>
            </a:r>
          </a:p>
        </p:txBody>
      </p:sp>
      <p:sp>
        <p:nvSpPr>
          <p:cNvPr id="3" name="Inhaltsplatzhalter 2"/>
          <p:cNvSpPr>
            <a:spLocks noGrp="1"/>
          </p:cNvSpPr>
          <p:nvPr>
            <p:ph idx="1"/>
          </p:nvPr>
        </p:nvSpPr>
        <p:spPr>
          <a:xfrm>
            <a:off x="480963" y="1328739"/>
            <a:ext cx="11305256" cy="4202110"/>
          </a:xfrm>
        </p:spPr>
        <p:txBody>
          <a:bodyPr/>
          <a:lstStyle/>
          <a:p>
            <a:pPr lvl="0"/>
            <a:r>
              <a:rPr lang="en-US" sz="2000" dirty="0"/>
              <a:t>In an experiment, you presented the same information in an advertisement in an informational, affectional, or emotional frame to three groups of students and measured how credible they rated the ad on a 7-point Likert scale ranging from “I totally disagree” to “I totally agree”. </a:t>
            </a:r>
          </a:p>
          <a:p>
            <a:pPr lvl="0"/>
            <a:r>
              <a:rPr lang="en-US" sz="2000" dirty="0"/>
              <a:t>How can you find out if the perceived credibility of the ad message differed significantly between the three framing conditions? Explain your decision.</a:t>
            </a:r>
            <a:endParaRPr lang="de-DE" sz="2000" dirty="0"/>
          </a:p>
          <a:p>
            <a:pPr lvl="0"/>
            <a:endParaRPr lang="de-DE" dirty="0"/>
          </a:p>
          <a:p>
            <a:endParaRPr lang="en-US" sz="2800" dirty="0"/>
          </a:p>
        </p:txBody>
      </p:sp>
      <p:sp>
        <p:nvSpPr>
          <p:cNvPr id="5" name="Inhaltsplatzhalter 2"/>
          <p:cNvSpPr txBox="1">
            <a:spLocks/>
          </p:cNvSpPr>
          <p:nvPr/>
        </p:nvSpPr>
        <p:spPr bwMode="auto">
          <a:xfrm>
            <a:off x="480964" y="2768866"/>
            <a:ext cx="5256584" cy="345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framing condition  (3 conditions: informational, affectional, emotional)</a:t>
            </a:r>
          </a:p>
          <a:p>
            <a:pPr lvl="1"/>
            <a:r>
              <a:rPr lang="en-US" dirty="0"/>
              <a:t>categorical, nominal</a:t>
            </a:r>
          </a:p>
          <a:p>
            <a:r>
              <a:rPr lang="en-US" sz="2000" dirty="0"/>
              <a:t>DV = </a:t>
            </a:r>
          </a:p>
          <a:p>
            <a:pPr lvl="1"/>
            <a:r>
              <a:rPr lang="en-US" dirty="0"/>
              <a:t>credibility </a:t>
            </a:r>
          </a:p>
          <a:p>
            <a:pPr lvl="1"/>
            <a:r>
              <a:rPr lang="en-US" dirty="0"/>
              <a:t>ordinal / continuous, interval</a:t>
            </a:r>
          </a:p>
          <a:p>
            <a:pPr marL="0" indent="0">
              <a:buNone/>
            </a:pPr>
            <a:endParaRPr lang="en-US" sz="2000" dirty="0"/>
          </a:p>
        </p:txBody>
      </p:sp>
      <p:sp>
        <p:nvSpPr>
          <p:cNvPr id="6" name="Footer Placeholder 5">
            <a:extLst>
              <a:ext uri="{FF2B5EF4-FFF2-40B4-BE49-F238E27FC236}">
                <a16:creationId xmlns:a16="http://schemas.microsoft.com/office/drawing/2014/main" id="{171C5B60-C517-323C-2599-867A0C091C14}"/>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E29AF1C2-B33C-E08F-C34B-008988742324}"/>
              </a:ext>
            </a:extLst>
          </p:cNvPr>
          <p:cNvSpPr>
            <a:spLocks noGrp="1"/>
          </p:cNvSpPr>
          <p:nvPr>
            <p:ph type="sldNum" sz="quarter" idx="12"/>
          </p:nvPr>
        </p:nvSpPr>
        <p:spPr/>
        <p:txBody>
          <a:bodyPr/>
          <a:lstStyle/>
          <a:p>
            <a:fld id="{FC0CC166-4E39-43B8-AB91-BDD1C4C9E224}" type="slidenum">
              <a:rPr lang="de-DE" smtClean="0"/>
              <a:t>12</a:t>
            </a:fld>
            <a:endParaRPr lang="de-DE" dirty="0"/>
          </a:p>
        </p:txBody>
      </p:sp>
      <p:sp>
        <p:nvSpPr>
          <p:cNvPr id="7" name="Inhaltsplatzhalter 2">
            <a:extLst>
              <a:ext uri="{FF2B5EF4-FFF2-40B4-BE49-F238E27FC236}">
                <a16:creationId xmlns:a16="http://schemas.microsoft.com/office/drawing/2014/main" id="{389DC529-4A34-F858-2C01-D02E78DA34A6}"/>
              </a:ext>
            </a:extLst>
          </p:cNvPr>
          <p:cNvSpPr txBox="1">
            <a:spLocks/>
          </p:cNvSpPr>
          <p:nvPr/>
        </p:nvSpPr>
        <p:spPr bwMode="auto">
          <a:xfrm>
            <a:off x="6313611" y="2768866"/>
            <a:ext cx="5256584" cy="345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Design = </a:t>
            </a:r>
          </a:p>
          <a:p>
            <a:pPr lvl="1"/>
            <a:r>
              <a:rPr lang="en-US" dirty="0"/>
              <a:t>between-subjects design</a:t>
            </a:r>
          </a:p>
          <a:p>
            <a:r>
              <a:rPr lang="en-US" sz="2000" dirty="0"/>
              <a:t>H0 = </a:t>
            </a:r>
          </a:p>
          <a:p>
            <a:pPr lvl="1"/>
            <a:r>
              <a:rPr lang="en-US" dirty="0"/>
              <a:t>mean credibility of ad messages is equal in all three frame conditions; faming does not affect credibility</a:t>
            </a:r>
          </a:p>
          <a:p>
            <a:pPr marL="0" indent="0">
              <a:buNone/>
            </a:pPr>
            <a:endParaRPr lang="en-US" sz="2000" dirty="0"/>
          </a:p>
        </p:txBody>
      </p:sp>
      <p:sp>
        <p:nvSpPr>
          <p:cNvPr id="8" name="Rectangle 7">
            <a:extLst>
              <a:ext uri="{FF2B5EF4-FFF2-40B4-BE49-F238E27FC236}">
                <a16:creationId xmlns:a16="http://schemas.microsoft.com/office/drawing/2014/main" id="{E1916746-C52A-519E-86A8-AD63A0E96079}"/>
              </a:ext>
            </a:extLst>
          </p:cNvPr>
          <p:cNvSpPr/>
          <p:nvPr/>
        </p:nvSpPr>
        <p:spPr>
          <a:xfrm>
            <a:off x="7010562" y="5231924"/>
            <a:ext cx="3813352" cy="101566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One-way</a:t>
            </a:r>
            <a:r>
              <a:rPr lang="de-DE" sz="2000" dirty="0">
                <a:solidFill>
                  <a:schemeClr val="bg1"/>
                </a:solidFill>
                <a:sym typeface="Wingdings" panose="05000000000000000000" pitchFamily="2" charset="2"/>
              </a:rPr>
              <a:t> ANOVA </a:t>
            </a:r>
            <a:br>
              <a:rPr lang="de-DE" sz="2000" dirty="0">
                <a:solidFill>
                  <a:schemeClr val="bg1"/>
                </a:solidFill>
                <a:sym typeface="Wingdings" panose="05000000000000000000" pitchFamily="2" charset="2"/>
              </a:rPr>
            </a:br>
            <a:r>
              <a:rPr lang="de-DE" sz="2000" dirty="0">
                <a:solidFill>
                  <a:schemeClr val="bg1"/>
                </a:solidFill>
                <a:sym typeface="Wingdings" panose="05000000000000000000" pitchFamily="2" charset="2"/>
              </a:rPr>
              <a:t>(</a:t>
            </a:r>
            <a:r>
              <a:rPr lang="de-DE" sz="2000" dirty="0" err="1">
                <a:solidFill>
                  <a:schemeClr val="bg1"/>
                </a:solidFill>
                <a:sym typeface="Wingdings" panose="05000000000000000000" pitchFamily="2" charset="2"/>
              </a:rPr>
              <a:t>or</a:t>
            </a:r>
            <a:r>
              <a:rPr lang="de-DE" sz="2000" dirty="0">
                <a:solidFill>
                  <a:schemeClr val="bg1"/>
                </a:solidFill>
                <a:sym typeface="Wingdings" panose="05000000000000000000" pitchFamily="2" charset="2"/>
              </a:rPr>
              <a:t> non-</a:t>
            </a:r>
            <a:r>
              <a:rPr lang="de-DE" sz="2000" dirty="0" err="1">
                <a:solidFill>
                  <a:schemeClr val="bg1"/>
                </a:solidFill>
                <a:sym typeface="Wingdings" panose="05000000000000000000" pitchFamily="2" charset="2"/>
              </a:rPr>
              <a:t>parametric</a:t>
            </a:r>
            <a:r>
              <a:rPr lang="de-DE" sz="2000" dirty="0">
                <a:solidFill>
                  <a:schemeClr val="bg1"/>
                </a:solidFill>
                <a:sym typeface="Wingdings" panose="05000000000000000000" pitchFamily="2" charset="2"/>
              </a:rPr>
              <a:t> alternative)</a:t>
            </a:r>
            <a:endParaRPr lang="en-US" kern="0" dirty="0">
              <a:solidFill>
                <a:schemeClr val="bg1"/>
              </a:solidFill>
              <a:sym typeface="Wingdings" pitchFamily="2" charset="2"/>
            </a:endParaRPr>
          </a:p>
          <a:p>
            <a:endParaRPr lang="en-US" sz="2000" kern="0" dirty="0">
              <a:solidFill>
                <a:schemeClr val="bg1"/>
              </a:solidFill>
              <a:sym typeface="Wingdings" pitchFamily="2" charset="2"/>
            </a:endParaRPr>
          </a:p>
        </p:txBody>
      </p:sp>
    </p:spTree>
    <p:extLst>
      <p:ext uri="{BB962C8B-B14F-4D97-AF65-F5344CB8AC3E}">
        <p14:creationId xmlns:p14="http://schemas.microsoft.com/office/powerpoint/2010/main" val="31485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7: Applied linguistics</a:t>
            </a:r>
          </a:p>
        </p:txBody>
      </p:sp>
      <p:sp>
        <p:nvSpPr>
          <p:cNvPr id="3" name="Inhaltsplatzhalter 2"/>
          <p:cNvSpPr>
            <a:spLocks noGrp="1"/>
          </p:cNvSpPr>
          <p:nvPr>
            <p:ph idx="1"/>
          </p:nvPr>
        </p:nvSpPr>
        <p:spPr>
          <a:xfrm>
            <a:off x="1359821" y="1328739"/>
            <a:ext cx="9432000" cy="4202110"/>
          </a:xfrm>
        </p:spPr>
        <p:txBody>
          <a:bodyPr/>
          <a:lstStyle/>
          <a:p>
            <a:pPr lvl="0"/>
            <a:r>
              <a:rPr lang="en-US" sz="2000" dirty="0"/>
              <a:t>Students take an EFL speaking test. Then they take part in a one-week English theatre camp. Back in school they take the same speaking test again. </a:t>
            </a:r>
          </a:p>
          <a:p>
            <a:pPr lvl="0"/>
            <a:r>
              <a:rPr lang="en-US" sz="2000" dirty="0"/>
              <a:t>How can you test if the theatre camp improved speaking skills significantly? Explain your decision. </a:t>
            </a:r>
            <a:endParaRPr lang="de-DE" sz="2000" dirty="0"/>
          </a:p>
          <a:p>
            <a:pPr lvl="0"/>
            <a:endParaRPr lang="de-DE" sz="2200" dirty="0"/>
          </a:p>
          <a:p>
            <a:endParaRPr lang="en-US" dirty="0"/>
          </a:p>
        </p:txBody>
      </p:sp>
      <p:sp>
        <p:nvSpPr>
          <p:cNvPr id="5" name="Inhaltsplatzhalter 2"/>
          <p:cNvSpPr txBox="1">
            <a:spLocks/>
          </p:cNvSpPr>
          <p:nvPr/>
        </p:nvSpPr>
        <p:spPr bwMode="auto">
          <a:xfrm>
            <a:off x="1359821" y="2678243"/>
            <a:ext cx="9562302" cy="28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testing session</a:t>
            </a:r>
          </a:p>
          <a:p>
            <a:r>
              <a:rPr lang="en-US" sz="2000" dirty="0"/>
              <a:t>DV = </a:t>
            </a:r>
          </a:p>
          <a:p>
            <a:pPr lvl="1"/>
            <a:r>
              <a:rPr lang="en-US" dirty="0"/>
              <a:t>speaking test performance</a:t>
            </a:r>
          </a:p>
          <a:p>
            <a:pPr lvl="1"/>
            <a:r>
              <a:rPr lang="en-US" dirty="0"/>
              <a:t>continuous, interval</a:t>
            </a:r>
          </a:p>
          <a:p>
            <a:r>
              <a:rPr lang="en-US" sz="2000" dirty="0"/>
              <a:t>Design = </a:t>
            </a:r>
          </a:p>
          <a:p>
            <a:pPr lvl="1"/>
            <a:r>
              <a:rPr lang="en-US" dirty="0"/>
              <a:t>within-subjects design, pretest-post-test design</a:t>
            </a:r>
          </a:p>
          <a:p>
            <a:r>
              <a:rPr lang="en-US" sz="2000" dirty="0"/>
              <a:t>H0 = </a:t>
            </a:r>
          </a:p>
          <a:p>
            <a:pPr lvl="1"/>
            <a:r>
              <a:rPr lang="en-US" dirty="0"/>
              <a:t>mean speaking skills are equal before and after the intervention; theatre camp does not improve speaking skills</a:t>
            </a:r>
            <a:r>
              <a:rPr lang="en-US" dirty="0">
                <a:sym typeface="Wingdings" pitchFamily="2" charset="2"/>
              </a:rPr>
              <a:t>	</a:t>
            </a:r>
            <a:endParaRPr lang="en-US" dirty="0"/>
          </a:p>
          <a:p>
            <a:endParaRPr lang="en-US" sz="2000" dirty="0"/>
          </a:p>
        </p:txBody>
      </p:sp>
      <p:sp>
        <p:nvSpPr>
          <p:cNvPr id="6" name="Footer Placeholder 5">
            <a:extLst>
              <a:ext uri="{FF2B5EF4-FFF2-40B4-BE49-F238E27FC236}">
                <a16:creationId xmlns:a16="http://schemas.microsoft.com/office/drawing/2014/main" id="{F0E90C84-8F90-20AD-14C5-08A29BCB082C}"/>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4E6069A0-BB6F-C75D-14CC-AE8A76A54667}"/>
              </a:ext>
            </a:extLst>
          </p:cNvPr>
          <p:cNvSpPr>
            <a:spLocks noGrp="1"/>
          </p:cNvSpPr>
          <p:nvPr>
            <p:ph type="sldNum" sz="quarter" idx="12"/>
          </p:nvPr>
        </p:nvSpPr>
        <p:spPr/>
        <p:txBody>
          <a:bodyPr/>
          <a:lstStyle/>
          <a:p>
            <a:fld id="{FC0CC166-4E39-43B8-AB91-BDD1C4C9E224}" type="slidenum">
              <a:rPr lang="de-DE" smtClean="0"/>
              <a:t>13</a:t>
            </a:fld>
            <a:endParaRPr lang="de-DE" dirty="0"/>
          </a:p>
        </p:txBody>
      </p:sp>
      <p:sp>
        <p:nvSpPr>
          <p:cNvPr id="7" name="Rectangle 6">
            <a:extLst>
              <a:ext uri="{FF2B5EF4-FFF2-40B4-BE49-F238E27FC236}">
                <a16:creationId xmlns:a16="http://schemas.microsoft.com/office/drawing/2014/main" id="{DF259DD3-C0A6-7A3C-F0E7-3AEE22574E9B}"/>
              </a:ext>
            </a:extLst>
          </p:cNvPr>
          <p:cNvSpPr/>
          <p:nvPr/>
        </p:nvSpPr>
        <p:spPr>
          <a:xfrm>
            <a:off x="7033691" y="3429794"/>
            <a:ext cx="4799584" cy="954107"/>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Paired</a:t>
            </a:r>
            <a:r>
              <a:rPr lang="de-DE" sz="2000" dirty="0">
                <a:solidFill>
                  <a:schemeClr val="bg1"/>
                </a:solidFill>
                <a:sym typeface="Wingdings" panose="05000000000000000000" pitchFamily="2" charset="2"/>
              </a:rPr>
              <a:t>-samples t-test </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Wilcoxon</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signed</a:t>
            </a:r>
            <a:r>
              <a:rPr lang="de-DE" dirty="0">
                <a:solidFill>
                  <a:schemeClr val="bg1"/>
                </a:solidFill>
                <a:sym typeface="Wingdings" panose="05000000000000000000" pitchFamily="2" charset="2"/>
              </a:rPr>
              <a:t>-rank </a:t>
            </a:r>
            <a:r>
              <a:rPr lang="de-DE" dirty="0" err="1">
                <a:solidFill>
                  <a:schemeClr val="bg1"/>
                </a:solidFill>
                <a:sym typeface="Wingdings" panose="05000000000000000000" pitchFamily="2" charset="2"/>
              </a:rPr>
              <a:t>test</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if</a:t>
            </a:r>
            <a:r>
              <a:rPr lang="de-DE" dirty="0">
                <a:solidFill>
                  <a:schemeClr val="bg1"/>
                </a:solidFill>
                <a:sym typeface="Wingdings" panose="05000000000000000000" pitchFamily="2" charset="2"/>
              </a:rPr>
              <a:t> non-normal </a:t>
            </a:r>
            <a:r>
              <a:rPr lang="de-DE" dirty="0" err="1">
                <a:solidFill>
                  <a:schemeClr val="bg1"/>
                </a:solidFill>
                <a:sym typeface="Wingdings" panose="05000000000000000000" pitchFamily="2" charset="2"/>
              </a:rPr>
              <a:t>data</a:t>
            </a:r>
            <a:r>
              <a:rPr lang="de-DE" dirty="0">
                <a:solidFill>
                  <a:schemeClr val="bg1"/>
                </a:solidFill>
                <a:sym typeface="Wingdings" panose="05000000000000000000" pitchFamily="2" charset="2"/>
              </a:rPr>
              <a:t>)</a:t>
            </a:r>
            <a:endParaRPr lang="en-US" sz="1600" kern="0" dirty="0">
              <a:solidFill>
                <a:schemeClr val="bg1"/>
              </a:solidFill>
              <a:sym typeface="Wingdings" pitchFamily="2" charset="2"/>
            </a:endParaRPr>
          </a:p>
          <a:p>
            <a:endParaRPr lang="de-DE" dirty="0">
              <a:solidFill>
                <a:schemeClr val="bg1"/>
              </a:solidFill>
              <a:sym typeface="Wingdings" panose="05000000000000000000" pitchFamily="2" charset="2"/>
            </a:endParaRPr>
          </a:p>
        </p:txBody>
      </p:sp>
    </p:spTree>
    <p:extLst>
      <p:ext uri="{BB962C8B-B14F-4D97-AF65-F5344CB8AC3E}">
        <p14:creationId xmlns:p14="http://schemas.microsoft.com/office/powerpoint/2010/main" val="7604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78800" y="612001"/>
            <a:ext cx="7750096" cy="1248289"/>
          </a:xfrm>
        </p:spPr>
        <p:txBody>
          <a:bodyPr/>
          <a:lstStyle/>
          <a:p>
            <a:r>
              <a:rPr lang="en-US" dirty="0"/>
              <a:t>Overview: Statistical hypothesis testing </a:t>
            </a:r>
          </a:p>
        </p:txBody>
      </p:sp>
      <p:pic>
        <p:nvPicPr>
          <p:cNvPr id="6" name="Picture 5" descr="A picture containing text, screenshot, number, font&#10;&#10;Description automatically generated">
            <a:extLst>
              <a:ext uri="{FF2B5EF4-FFF2-40B4-BE49-F238E27FC236}">
                <a16:creationId xmlns:a16="http://schemas.microsoft.com/office/drawing/2014/main" id="{657B5BAC-0FC8-21EB-9721-979C84E7A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816043" y="1127889"/>
            <a:ext cx="4972526" cy="5111842"/>
          </a:xfrm>
          <a:prstGeom prst="rect">
            <a:avLst/>
          </a:prstGeom>
        </p:spPr>
      </p:pic>
      <p:pic>
        <p:nvPicPr>
          <p:cNvPr id="8" name="Picture 7" descr="A picture containing text, screenshot, font, number&#10;&#10;Description automatically generated">
            <a:extLst>
              <a:ext uri="{FF2B5EF4-FFF2-40B4-BE49-F238E27FC236}">
                <a16:creationId xmlns:a16="http://schemas.microsoft.com/office/drawing/2014/main" id="{CD9473C8-9098-CC55-F80C-1FF339C18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702749" y="1127889"/>
            <a:ext cx="4972526" cy="5111842"/>
          </a:xfrm>
          <a:prstGeom prst="rect">
            <a:avLst/>
          </a:prstGeom>
        </p:spPr>
      </p:pic>
      <p:pic>
        <p:nvPicPr>
          <p:cNvPr id="10" name="Picture 9" descr="A picture containing text, screenshot, line, font&#10;&#10;Description automatically generated">
            <a:extLst>
              <a:ext uri="{FF2B5EF4-FFF2-40B4-BE49-F238E27FC236}">
                <a16:creationId xmlns:a16="http://schemas.microsoft.com/office/drawing/2014/main" id="{A5FB5204-BE05-F6A9-60EA-60CF86A00B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47197" y="3030094"/>
            <a:ext cx="4972526" cy="1307431"/>
          </a:xfrm>
          <a:prstGeom prst="rect">
            <a:avLst/>
          </a:prstGeom>
        </p:spPr>
      </p:pic>
      <p:sp>
        <p:nvSpPr>
          <p:cNvPr id="39" name="TextBox 38">
            <a:extLst>
              <a:ext uri="{FF2B5EF4-FFF2-40B4-BE49-F238E27FC236}">
                <a16:creationId xmlns:a16="http://schemas.microsoft.com/office/drawing/2014/main" id="{59EA7A69-E592-8785-9BFC-A15AEDC481AC}"/>
              </a:ext>
            </a:extLst>
          </p:cNvPr>
          <p:cNvSpPr txBox="1"/>
          <p:nvPr/>
        </p:nvSpPr>
        <p:spPr>
          <a:xfrm>
            <a:off x="8378751" y="6170073"/>
            <a:ext cx="3816424" cy="369332"/>
          </a:xfrm>
          <a:prstGeom prst="rect">
            <a:avLst/>
          </a:prstGeom>
          <a:noFill/>
        </p:spPr>
        <p:txBody>
          <a:bodyPr wrap="square" rtlCol="0">
            <a:spAutoFit/>
          </a:bodyPr>
          <a:lstStyle/>
          <a:p>
            <a:r>
              <a:rPr lang="en-GB" dirty="0" err="1"/>
              <a:t>Loerts</a:t>
            </a:r>
            <a:r>
              <a:rPr lang="en-GB" dirty="0"/>
              <a:t>, Lowie &amp; Seton (2020, p. 112)</a:t>
            </a:r>
          </a:p>
        </p:txBody>
      </p:sp>
      <p:sp>
        <p:nvSpPr>
          <p:cNvPr id="40" name="Footer Placeholder 39">
            <a:extLst>
              <a:ext uri="{FF2B5EF4-FFF2-40B4-BE49-F238E27FC236}">
                <a16:creationId xmlns:a16="http://schemas.microsoft.com/office/drawing/2014/main" id="{CE35AF7F-2007-6117-F52F-A5E9C9F887B7}"/>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3" name="Slide Number Placeholder 2">
            <a:extLst>
              <a:ext uri="{FF2B5EF4-FFF2-40B4-BE49-F238E27FC236}">
                <a16:creationId xmlns:a16="http://schemas.microsoft.com/office/drawing/2014/main" id="{51386E02-E23E-FE1A-EFF9-0EE6561B4D39}"/>
              </a:ext>
            </a:extLst>
          </p:cNvPr>
          <p:cNvSpPr>
            <a:spLocks noGrp="1"/>
          </p:cNvSpPr>
          <p:nvPr>
            <p:ph type="sldNum" sz="quarter" idx="12"/>
          </p:nvPr>
        </p:nvSpPr>
        <p:spPr/>
        <p:txBody>
          <a:bodyPr/>
          <a:lstStyle/>
          <a:p>
            <a:fld id="{FC0CC166-4E39-43B8-AB91-BDD1C4C9E224}" type="slidenum">
              <a:rPr lang="de-DE" smtClean="0"/>
              <a:t>14</a:t>
            </a:fld>
            <a:endParaRPr lang="de-DE" dirty="0"/>
          </a:p>
        </p:txBody>
      </p:sp>
      <p:sp>
        <p:nvSpPr>
          <p:cNvPr id="5" name="Rectangle 4">
            <a:extLst>
              <a:ext uri="{FF2B5EF4-FFF2-40B4-BE49-F238E27FC236}">
                <a16:creationId xmlns:a16="http://schemas.microsoft.com/office/drawing/2014/main" id="{F13DDC67-7108-DE69-C9B6-BAA08C7E036D}"/>
              </a:ext>
            </a:extLst>
          </p:cNvPr>
          <p:cNvSpPr/>
          <p:nvPr/>
        </p:nvSpPr>
        <p:spPr>
          <a:xfrm>
            <a:off x="6745659" y="3213771"/>
            <a:ext cx="1512168" cy="648072"/>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7FEE12-8392-A653-4FF6-8A12D150E622}"/>
              </a:ext>
            </a:extLst>
          </p:cNvPr>
          <p:cNvSpPr/>
          <p:nvPr/>
        </p:nvSpPr>
        <p:spPr>
          <a:xfrm>
            <a:off x="6744933" y="3875214"/>
            <a:ext cx="1512168" cy="648072"/>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18C10C5-F608-C3C9-116A-0EBCCDD9FA10}"/>
              </a:ext>
            </a:extLst>
          </p:cNvPr>
          <p:cNvSpPr/>
          <p:nvPr/>
        </p:nvSpPr>
        <p:spPr>
          <a:xfrm>
            <a:off x="8208861" y="3220457"/>
            <a:ext cx="1512168" cy="1226932"/>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DA8CD49-7B72-72B9-0A45-568EA809DE4A}"/>
              </a:ext>
            </a:extLst>
          </p:cNvPr>
          <p:cNvSpPr/>
          <p:nvPr/>
        </p:nvSpPr>
        <p:spPr>
          <a:xfrm>
            <a:off x="9769995" y="3284636"/>
            <a:ext cx="2003825" cy="505198"/>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9CAB246-47BD-71DB-422B-2411A3D6803E}"/>
              </a:ext>
            </a:extLst>
          </p:cNvPr>
          <p:cNvSpPr/>
          <p:nvPr/>
        </p:nvSpPr>
        <p:spPr>
          <a:xfrm>
            <a:off x="1705099" y="3220929"/>
            <a:ext cx="1512168" cy="648072"/>
          </a:xfrm>
          <a:prstGeom prst="rect">
            <a:avLst/>
          </a:prstGeom>
          <a:solidFill>
            <a:schemeClr val="accent5">
              <a:alpha val="486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319D033-32DE-03FF-96FF-5728329AB8C1}"/>
              </a:ext>
            </a:extLst>
          </p:cNvPr>
          <p:cNvSpPr/>
          <p:nvPr/>
        </p:nvSpPr>
        <p:spPr>
          <a:xfrm>
            <a:off x="3205736" y="3537235"/>
            <a:ext cx="1512168" cy="648072"/>
          </a:xfrm>
          <a:prstGeom prst="rect">
            <a:avLst/>
          </a:prstGeom>
          <a:solidFill>
            <a:schemeClr val="accent5">
              <a:alpha val="486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D8647D3D-FF86-63DF-005C-9B4366F5183E}"/>
              </a:ext>
            </a:extLst>
          </p:cNvPr>
          <p:cNvSpPr/>
          <p:nvPr/>
        </p:nvSpPr>
        <p:spPr>
          <a:xfrm>
            <a:off x="9805999" y="3824714"/>
            <a:ext cx="1967821" cy="550666"/>
          </a:xfrm>
          <a:prstGeom prst="rect">
            <a:avLst/>
          </a:prstGeom>
          <a:solidFill>
            <a:schemeClr val="accent5">
              <a:alpha val="486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0D6A92C9-99A3-1DFC-A64A-25F3A1F1A63D}"/>
              </a:ext>
            </a:extLst>
          </p:cNvPr>
          <p:cNvSpPr/>
          <p:nvPr/>
        </p:nvSpPr>
        <p:spPr>
          <a:xfrm>
            <a:off x="7608173" y="5656535"/>
            <a:ext cx="1512168" cy="513537"/>
          </a:xfrm>
          <a:prstGeom prst="rect">
            <a:avLst/>
          </a:prstGeom>
          <a:solidFill>
            <a:srgbClr val="FFFF00">
              <a:alpha val="4862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7D6EF9D6-0F86-80A8-EF31-C6F42F1462CA}"/>
              </a:ext>
            </a:extLst>
          </p:cNvPr>
          <p:cNvSpPr/>
          <p:nvPr/>
        </p:nvSpPr>
        <p:spPr>
          <a:xfrm>
            <a:off x="1729592" y="3933850"/>
            <a:ext cx="1415667" cy="5135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081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378800" y="612001"/>
            <a:ext cx="7455091" cy="1248289"/>
          </a:xfrm>
        </p:spPr>
        <p:txBody>
          <a:bodyPr/>
          <a:lstStyle/>
          <a:p>
            <a:r>
              <a:rPr lang="en-US" dirty="0"/>
              <a:t>Exercise 1: Second language acquisition </a:t>
            </a:r>
          </a:p>
        </p:txBody>
      </p:sp>
      <p:sp>
        <p:nvSpPr>
          <p:cNvPr id="3" name="Inhaltsplatzhalter 2"/>
          <p:cNvSpPr>
            <a:spLocks noGrp="1"/>
          </p:cNvSpPr>
          <p:nvPr>
            <p:ph idx="1"/>
          </p:nvPr>
        </p:nvSpPr>
        <p:spPr>
          <a:xfrm>
            <a:off x="1378800" y="1374923"/>
            <a:ext cx="9432000" cy="4202110"/>
          </a:xfrm>
        </p:spPr>
        <p:txBody>
          <a:bodyPr/>
          <a:lstStyle/>
          <a:p>
            <a:pPr lvl="0"/>
            <a:r>
              <a:rPr lang="en-US" sz="2000" dirty="0"/>
              <a:t>Over a period of four months, you visited a three-year old L2-learner of German four times. You played the “where-is-the-dolly-game” with her and recorded your conversation. Afterwards you transcribed the data and counted for each session how many of the 30 possible prepositions were used correctly. </a:t>
            </a:r>
          </a:p>
          <a:p>
            <a:pPr lvl="0"/>
            <a:r>
              <a:rPr lang="en-US" sz="2000" dirty="0"/>
              <a:t>How can you find out if the use of prepositions changed significantly over time? Which test(s) would be appropriate for statistical hypothesis testing? How could you visualize the results? Explain your decision.</a:t>
            </a:r>
            <a:endParaRPr lang="de-DE" sz="2000" dirty="0"/>
          </a:p>
          <a:p>
            <a:endParaRPr lang="en-US" dirty="0"/>
          </a:p>
        </p:txBody>
      </p:sp>
      <p:sp>
        <p:nvSpPr>
          <p:cNvPr id="7" name="Inhaltsplatzhalter 2"/>
          <p:cNvSpPr txBox="1">
            <a:spLocks/>
          </p:cNvSpPr>
          <p:nvPr/>
        </p:nvSpPr>
        <p:spPr bwMode="auto">
          <a:xfrm>
            <a:off x="1984605" y="3704241"/>
            <a:ext cx="8220390" cy="266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de-DE" sz="2000" dirty="0"/>
              <a:t>IV</a:t>
            </a:r>
            <a:r>
              <a:rPr lang="en-US" sz="2000" dirty="0"/>
              <a:t> = </a:t>
            </a:r>
          </a:p>
          <a:p>
            <a:pPr lvl="1"/>
            <a:r>
              <a:rPr lang="en-US" sz="1600" dirty="0"/>
              <a:t>time (recording session t1 – t4)</a:t>
            </a:r>
          </a:p>
          <a:p>
            <a:pPr lvl="1"/>
            <a:r>
              <a:rPr lang="en-US" sz="1600" dirty="0"/>
              <a:t> categorical scale, ordinal </a:t>
            </a:r>
          </a:p>
          <a:p>
            <a:r>
              <a:rPr lang="en-US" sz="2000" dirty="0"/>
              <a:t>DV = </a:t>
            </a:r>
          </a:p>
          <a:p>
            <a:pPr lvl="1"/>
            <a:r>
              <a:rPr lang="en-US" sz="1600" dirty="0"/>
              <a:t>correct prepositions (number in absolute frequency)</a:t>
            </a:r>
          </a:p>
          <a:p>
            <a:pPr lvl="1"/>
            <a:r>
              <a:rPr lang="en-US" sz="1600" kern="0" dirty="0"/>
              <a:t>categorical, nominal</a:t>
            </a:r>
          </a:p>
          <a:p>
            <a:r>
              <a:rPr lang="en-US" sz="2000" dirty="0"/>
              <a:t>H0 = </a:t>
            </a:r>
          </a:p>
          <a:p>
            <a:pPr lvl="1"/>
            <a:r>
              <a:rPr lang="en-US" sz="1600" dirty="0"/>
              <a:t>frequencies for correct propositions are equal in each session t1 – t4</a:t>
            </a:r>
            <a:endParaRPr lang="de-DE" dirty="0"/>
          </a:p>
        </p:txBody>
      </p:sp>
      <p:sp>
        <p:nvSpPr>
          <p:cNvPr id="5" name="Rectangle 4"/>
          <p:cNvSpPr/>
          <p:nvPr/>
        </p:nvSpPr>
        <p:spPr>
          <a:xfrm>
            <a:off x="8329835" y="5069869"/>
            <a:ext cx="3553024"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itchFamily="2" charset="2"/>
              </a:rPr>
              <a:t>Statistical test  </a:t>
            </a:r>
            <a:r>
              <a:rPr lang="de-DE" sz="2000" dirty="0" err="1">
                <a:solidFill>
                  <a:schemeClr val="bg1"/>
                </a:solidFill>
                <a:sym typeface="Wingdings" pitchFamily="2" charset="2"/>
              </a:rPr>
              <a:t>chi-square</a:t>
            </a:r>
            <a:r>
              <a:rPr lang="de-DE" sz="2000" dirty="0">
                <a:solidFill>
                  <a:schemeClr val="bg1"/>
                </a:solidFill>
                <a:sym typeface="Wingdings" pitchFamily="2" charset="2"/>
              </a:rPr>
              <a:t> </a:t>
            </a:r>
            <a:r>
              <a:rPr lang="de-DE" sz="2000" dirty="0" err="1">
                <a:solidFill>
                  <a:schemeClr val="bg1"/>
                </a:solidFill>
                <a:sym typeface="Wingdings" pitchFamily="2" charset="2"/>
              </a:rPr>
              <a:t>test</a:t>
            </a:r>
            <a:endParaRPr lang="de-DE" sz="2000" dirty="0">
              <a:solidFill>
                <a:schemeClr val="bg1"/>
              </a:solidFill>
            </a:endParaRPr>
          </a:p>
        </p:txBody>
      </p:sp>
      <p:sp>
        <p:nvSpPr>
          <p:cNvPr id="6" name="Footer Placeholder 5">
            <a:extLst>
              <a:ext uri="{FF2B5EF4-FFF2-40B4-BE49-F238E27FC236}">
                <a16:creationId xmlns:a16="http://schemas.microsoft.com/office/drawing/2014/main" id="{EDA82E59-A2DF-D0FC-7CC0-38CF2881D197}"/>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465E1337-FFC7-11CC-5025-011766FC381D}"/>
              </a:ext>
            </a:extLst>
          </p:cNvPr>
          <p:cNvSpPr>
            <a:spLocks noGrp="1"/>
          </p:cNvSpPr>
          <p:nvPr>
            <p:ph type="sldNum" sz="quarter" idx="12"/>
          </p:nvPr>
        </p:nvSpPr>
        <p:spPr/>
        <p:txBody>
          <a:bodyPr/>
          <a:lstStyle/>
          <a:p>
            <a:fld id="{FC0CC166-4E39-43B8-AB91-BDD1C4C9E224}" type="slidenum">
              <a:rPr lang="de-DE" smtClean="0"/>
              <a:t>15</a:t>
            </a:fld>
            <a:endParaRPr lang="de-DE" dirty="0"/>
          </a:p>
        </p:txBody>
      </p:sp>
    </p:spTree>
    <p:extLst>
      <p:ext uri="{BB962C8B-B14F-4D97-AF65-F5344CB8AC3E}">
        <p14:creationId xmlns:p14="http://schemas.microsoft.com/office/powerpoint/2010/main" val="298975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1 - findings</a:t>
            </a:r>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65110" y="1197546"/>
            <a:ext cx="5054897" cy="405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5479"/>
          <a:stretch/>
        </p:blipFill>
        <p:spPr bwMode="auto">
          <a:xfrm>
            <a:off x="7193523" y="1493047"/>
            <a:ext cx="3169085" cy="143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0551"/>
          <a:stretch/>
        </p:blipFill>
        <p:spPr bwMode="auto">
          <a:xfrm>
            <a:off x="8358349" y="3005565"/>
            <a:ext cx="1872641" cy="195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Inhaltsplatzhalter 2"/>
          <p:cNvSpPr txBox="1">
            <a:spLocks/>
          </p:cNvSpPr>
          <p:nvPr/>
        </p:nvSpPr>
        <p:spPr bwMode="auto">
          <a:xfrm>
            <a:off x="1791594" y="5086363"/>
            <a:ext cx="8471767" cy="107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000" dirty="0" err="1"/>
              <a:t>Results</a:t>
            </a:r>
            <a:r>
              <a:rPr lang="de-DE" sz="2000" dirty="0"/>
              <a:t>: </a:t>
            </a:r>
          </a:p>
          <a:p>
            <a:pPr marL="0" indent="0">
              <a:buNone/>
            </a:pPr>
            <a:r>
              <a:rPr lang="de-DE" sz="2000" i="1" dirty="0"/>
              <a:t>A </a:t>
            </a:r>
            <a:r>
              <a:rPr lang="de-DE" sz="2000" i="1" dirty="0" err="1"/>
              <a:t>chi-square</a:t>
            </a:r>
            <a:r>
              <a:rPr lang="de-DE" sz="2000" i="1" dirty="0"/>
              <a:t> </a:t>
            </a:r>
            <a:r>
              <a:rPr lang="de-DE" sz="2000" i="1" dirty="0" err="1"/>
              <a:t>test</a:t>
            </a:r>
            <a:r>
              <a:rPr lang="de-DE" sz="2000" i="1" dirty="0"/>
              <a:t> </a:t>
            </a:r>
            <a:r>
              <a:rPr lang="de-DE" sz="2000" i="1" dirty="0" err="1"/>
              <a:t>showed</a:t>
            </a:r>
            <a:r>
              <a:rPr lang="de-DE" sz="2000" i="1" dirty="0"/>
              <a:t> </a:t>
            </a:r>
            <a:r>
              <a:rPr lang="de-DE" sz="2000" i="1" dirty="0" err="1"/>
              <a:t>that</a:t>
            </a:r>
            <a:r>
              <a:rPr lang="de-DE" sz="2000" i="1" dirty="0"/>
              <a:t> </a:t>
            </a:r>
            <a:r>
              <a:rPr lang="de-DE" sz="2000" i="1" dirty="0" err="1"/>
              <a:t>the</a:t>
            </a:r>
            <a:r>
              <a:rPr lang="de-DE" sz="2000" i="1" dirty="0"/>
              <a:t> </a:t>
            </a:r>
            <a:r>
              <a:rPr lang="de-DE" sz="2000" i="1" dirty="0" err="1"/>
              <a:t>number</a:t>
            </a:r>
            <a:r>
              <a:rPr lang="de-DE" sz="2000" i="1" dirty="0"/>
              <a:t> </a:t>
            </a:r>
            <a:r>
              <a:rPr lang="de-DE" sz="2000" i="1" dirty="0" err="1"/>
              <a:t>of</a:t>
            </a:r>
            <a:r>
              <a:rPr lang="de-DE" sz="2000" i="1" dirty="0"/>
              <a:t> </a:t>
            </a:r>
            <a:r>
              <a:rPr lang="de-DE" sz="2000" i="1" dirty="0" err="1"/>
              <a:t>correctly</a:t>
            </a:r>
            <a:r>
              <a:rPr lang="de-DE" sz="2000" i="1" dirty="0"/>
              <a:t> </a:t>
            </a:r>
            <a:r>
              <a:rPr lang="de-DE" sz="2000" i="1" dirty="0" err="1"/>
              <a:t>used</a:t>
            </a:r>
            <a:r>
              <a:rPr lang="de-DE" sz="2000" i="1" dirty="0"/>
              <a:t> </a:t>
            </a:r>
            <a:r>
              <a:rPr lang="de-DE" sz="2000" i="1" dirty="0" err="1"/>
              <a:t>prepositions</a:t>
            </a:r>
            <a:r>
              <a:rPr lang="de-DE" sz="2000" i="1" dirty="0"/>
              <a:t> </a:t>
            </a:r>
            <a:r>
              <a:rPr lang="de-DE" sz="2000" i="1" dirty="0" err="1"/>
              <a:t>varied</a:t>
            </a:r>
            <a:r>
              <a:rPr lang="de-DE" sz="2000" i="1" dirty="0"/>
              <a:t> </a:t>
            </a:r>
            <a:r>
              <a:rPr lang="de-DE" sz="2000" i="1" dirty="0" err="1"/>
              <a:t>significantly</a:t>
            </a:r>
            <a:r>
              <a:rPr lang="de-DE" sz="2000" i="1" dirty="0"/>
              <a:t> </a:t>
            </a:r>
            <a:r>
              <a:rPr lang="de-DE" sz="2000" i="1" dirty="0" err="1"/>
              <a:t>between</a:t>
            </a:r>
            <a:r>
              <a:rPr lang="de-DE" sz="2000" i="1" dirty="0"/>
              <a:t> </a:t>
            </a:r>
            <a:r>
              <a:rPr lang="de-DE" sz="2000" i="1" dirty="0" err="1"/>
              <a:t>the</a:t>
            </a:r>
            <a:r>
              <a:rPr lang="de-DE" sz="2000" i="1" dirty="0"/>
              <a:t> </a:t>
            </a:r>
            <a:r>
              <a:rPr lang="de-DE" sz="2000" i="1" dirty="0" err="1"/>
              <a:t>four</a:t>
            </a:r>
            <a:r>
              <a:rPr lang="de-DE" sz="2000" i="1" dirty="0"/>
              <a:t> </a:t>
            </a:r>
            <a:r>
              <a:rPr lang="de-DE" sz="2000" i="1" dirty="0" err="1"/>
              <a:t>sessions</a:t>
            </a:r>
            <a:r>
              <a:rPr lang="de-DE" sz="2000" i="1" dirty="0"/>
              <a:t> </a:t>
            </a:r>
            <a:r>
              <a:rPr lang="de-DE" sz="2000" i="1" dirty="0" err="1"/>
              <a:t>when</a:t>
            </a:r>
            <a:r>
              <a:rPr lang="de-DE" sz="2000" i="1" dirty="0"/>
              <a:t> </a:t>
            </a:r>
            <a:r>
              <a:rPr lang="de-DE" sz="2000" i="1" dirty="0" err="1"/>
              <a:t>the</a:t>
            </a:r>
            <a:r>
              <a:rPr lang="de-DE" sz="2000" i="1" dirty="0"/>
              <a:t> </a:t>
            </a:r>
            <a:r>
              <a:rPr lang="de-DE" sz="2000" i="1" dirty="0" err="1"/>
              <a:t>child</a:t>
            </a:r>
            <a:r>
              <a:rPr lang="de-DE" sz="2000" i="1" dirty="0"/>
              <a:t> was </a:t>
            </a:r>
            <a:r>
              <a:rPr lang="de-DE" sz="2000" i="1" dirty="0" err="1"/>
              <a:t>recorded</a:t>
            </a:r>
            <a:r>
              <a:rPr lang="de-DE" sz="2000" i="1" dirty="0"/>
              <a:t>, </a:t>
            </a:r>
            <a:r>
              <a:rPr lang="el-GR" sz="2000" i="1" dirty="0"/>
              <a:t>χ²</a:t>
            </a:r>
            <a:r>
              <a:rPr lang="de-DE" sz="2000" i="1" dirty="0"/>
              <a:t>(3) = 14.13, p = .003.</a:t>
            </a:r>
            <a:endParaRPr lang="de-DE" sz="1600" i="1" dirty="0"/>
          </a:p>
          <a:p>
            <a:endParaRPr lang="en-US" dirty="0"/>
          </a:p>
        </p:txBody>
      </p:sp>
      <p:sp>
        <p:nvSpPr>
          <p:cNvPr id="3" name="Footer Placeholder 2">
            <a:extLst>
              <a:ext uri="{FF2B5EF4-FFF2-40B4-BE49-F238E27FC236}">
                <a16:creationId xmlns:a16="http://schemas.microsoft.com/office/drawing/2014/main" id="{0DD3FE07-0968-2ADF-0CD4-59116CBD263A}"/>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0CAEAF11-6C74-E28A-5A8F-D3CF94920270}"/>
              </a:ext>
            </a:extLst>
          </p:cNvPr>
          <p:cNvSpPr>
            <a:spLocks noGrp="1"/>
          </p:cNvSpPr>
          <p:nvPr>
            <p:ph type="sldNum" sz="quarter" idx="12"/>
          </p:nvPr>
        </p:nvSpPr>
        <p:spPr/>
        <p:txBody>
          <a:bodyPr/>
          <a:lstStyle/>
          <a:p>
            <a:fld id="{FC0CC166-4E39-43B8-AB91-BDD1C4C9E224}" type="slidenum">
              <a:rPr lang="de-DE" smtClean="0"/>
              <a:t>16</a:t>
            </a:fld>
            <a:endParaRPr lang="de-DE" dirty="0"/>
          </a:p>
        </p:txBody>
      </p:sp>
    </p:spTree>
    <p:extLst>
      <p:ext uri="{BB962C8B-B14F-4D97-AF65-F5344CB8AC3E}">
        <p14:creationId xmlns:p14="http://schemas.microsoft.com/office/powerpoint/2010/main" val="269847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1: Psycholinguistics</a:t>
            </a:r>
          </a:p>
        </p:txBody>
      </p:sp>
      <p:sp>
        <p:nvSpPr>
          <p:cNvPr id="3" name="Inhaltsplatzhalter 2"/>
          <p:cNvSpPr>
            <a:spLocks noGrp="1"/>
          </p:cNvSpPr>
          <p:nvPr>
            <p:ph idx="1"/>
          </p:nvPr>
        </p:nvSpPr>
        <p:spPr>
          <a:xfrm>
            <a:off x="949015" y="1269554"/>
            <a:ext cx="10297144" cy="4313195"/>
          </a:xfrm>
        </p:spPr>
        <p:txBody>
          <a:bodyPr/>
          <a:lstStyle/>
          <a:p>
            <a:pPr lvl="0"/>
            <a:r>
              <a:rPr lang="en-US" sz="2200" dirty="0"/>
              <a:t>You conducted a study on the tip-of-the-tongue (TOT) with a group of monolinguals (n = 30) and bilinguals (n = 30) suffering from Alzheimer’s disease. You recorded each participant during a 30-minute conversation with one family member.</a:t>
            </a:r>
          </a:p>
          <a:p>
            <a:pPr lvl="0"/>
            <a:r>
              <a:rPr lang="en-US" sz="2200" dirty="0"/>
              <a:t>How can you test if bilinguals are more likely to experience a TOT state during a daily-life conversation than the monolinguals? Explain your decision.</a:t>
            </a:r>
          </a:p>
          <a:p>
            <a:pPr lvl="0"/>
            <a:endParaRPr lang="en-US" sz="2200" dirty="0"/>
          </a:p>
          <a:p>
            <a:pPr lvl="0"/>
            <a:endParaRPr lang="de-DE" sz="2200" dirty="0"/>
          </a:p>
          <a:p>
            <a:endParaRPr lang="en-US" dirty="0"/>
          </a:p>
        </p:txBody>
      </p:sp>
      <p:sp>
        <p:nvSpPr>
          <p:cNvPr id="5" name="Inhaltsplatzhalter 2"/>
          <p:cNvSpPr txBox="1">
            <a:spLocks/>
          </p:cNvSpPr>
          <p:nvPr/>
        </p:nvSpPr>
        <p:spPr bwMode="auto">
          <a:xfrm>
            <a:off x="949015" y="2997746"/>
            <a:ext cx="10477164" cy="28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kern="0" dirty="0"/>
              <a:t>IV =</a:t>
            </a:r>
          </a:p>
          <a:p>
            <a:pPr lvl="1"/>
            <a:r>
              <a:rPr lang="en-US" kern="0" dirty="0"/>
              <a:t>language condition (monolingual vs. bilingual)</a:t>
            </a:r>
          </a:p>
          <a:p>
            <a:pPr lvl="1"/>
            <a:r>
              <a:rPr lang="en-US" kern="0" dirty="0"/>
              <a:t>categorical, nominal</a:t>
            </a:r>
          </a:p>
          <a:p>
            <a:r>
              <a:rPr lang="en-US" sz="2000" kern="0" dirty="0"/>
              <a:t>DV = </a:t>
            </a:r>
          </a:p>
          <a:p>
            <a:pPr lvl="1"/>
            <a:r>
              <a:rPr lang="en-US" kern="0" dirty="0"/>
              <a:t>experience of the TOT state</a:t>
            </a:r>
          </a:p>
          <a:p>
            <a:pPr lvl="1"/>
            <a:r>
              <a:rPr lang="en-US" kern="0" dirty="0"/>
              <a:t>categorical, nominal (yes vs. no)</a:t>
            </a:r>
          </a:p>
          <a:p>
            <a:r>
              <a:rPr lang="en-US" sz="2000" kern="0" dirty="0"/>
              <a:t>Design = </a:t>
            </a:r>
          </a:p>
          <a:p>
            <a:pPr lvl="1"/>
            <a:r>
              <a:rPr lang="en-US" kern="0" dirty="0"/>
              <a:t>between-subjects design</a:t>
            </a:r>
          </a:p>
          <a:p>
            <a:r>
              <a:rPr lang="en-US" sz="2000" kern="0" dirty="0"/>
              <a:t>H0 =</a:t>
            </a:r>
          </a:p>
          <a:p>
            <a:pPr>
              <a:buFont typeface="Wingdings"/>
              <a:buChar char="à"/>
            </a:pPr>
            <a:endParaRPr lang="en-US" sz="2000" kern="0" dirty="0"/>
          </a:p>
        </p:txBody>
      </p:sp>
      <p:sp>
        <p:nvSpPr>
          <p:cNvPr id="6" name="Rectangle 5"/>
          <p:cNvSpPr/>
          <p:nvPr/>
        </p:nvSpPr>
        <p:spPr>
          <a:xfrm>
            <a:off x="7836481" y="4581922"/>
            <a:ext cx="3589316"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test  </a:t>
            </a:r>
            <a:r>
              <a:rPr lang="en-US" sz="2000" kern="0" dirty="0">
                <a:solidFill>
                  <a:schemeClr val="bg1"/>
                </a:solidFill>
                <a:sym typeface="Wingdings" pitchFamily="2" charset="2"/>
              </a:rPr>
              <a:t>Chi-square test</a:t>
            </a:r>
          </a:p>
        </p:txBody>
      </p:sp>
      <p:sp>
        <p:nvSpPr>
          <p:cNvPr id="7" name="Footer Placeholder 6">
            <a:extLst>
              <a:ext uri="{FF2B5EF4-FFF2-40B4-BE49-F238E27FC236}">
                <a16:creationId xmlns:a16="http://schemas.microsoft.com/office/drawing/2014/main" id="{1E61ADC8-832C-9E91-8E47-84A355F72FF4}"/>
              </a:ext>
            </a:extLst>
          </p:cNvPr>
          <p:cNvSpPr>
            <a:spLocks noGrp="1"/>
          </p:cNvSpPr>
          <p:nvPr>
            <p:ph type="ftr" sz="quarter" idx="11"/>
          </p:nvPr>
        </p:nvSpPr>
        <p:spPr/>
        <p:txBody>
          <a:bodyPr/>
          <a:lstStyle/>
          <a:p>
            <a:r>
              <a:rPr lang="de-DE" dirty="0"/>
              <a:t>ANG 302               Quantitative Research in </a:t>
            </a:r>
            <a:r>
              <a:rPr lang="de-DE" dirty="0" err="1"/>
              <a:t>Linguistics</a:t>
            </a:r>
            <a:r>
              <a:rPr lang="de-DE" dirty="0"/>
              <a:t>                      Dr. Pernelle Lorette                                      FSS 2024</a:t>
            </a:r>
          </a:p>
        </p:txBody>
      </p:sp>
      <p:sp>
        <p:nvSpPr>
          <p:cNvPr id="4" name="TextBox 3">
            <a:extLst>
              <a:ext uri="{FF2B5EF4-FFF2-40B4-BE49-F238E27FC236}">
                <a16:creationId xmlns:a16="http://schemas.microsoft.com/office/drawing/2014/main" id="{500FBA84-C6BF-0508-2B82-56773C8F34BF}"/>
              </a:ext>
            </a:extLst>
          </p:cNvPr>
          <p:cNvSpPr txBox="1"/>
          <p:nvPr/>
        </p:nvSpPr>
        <p:spPr>
          <a:xfrm>
            <a:off x="1777107" y="5984760"/>
            <a:ext cx="10418068" cy="707886"/>
          </a:xfrm>
          <a:prstGeom prst="rect">
            <a:avLst/>
          </a:prstGeom>
          <a:noFill/>
        </p:spPr>
        <p:txBody>
          <a:bodyPr wrap="square" rtlCol="0">
            <a:spAutoFit/>
          </a:bodyPr>
          <a:lstStyle/>
          <a:p>
            <a:r>
              <a:rPr lang="en-US" sz="2000" kern="0" dirty="0"/>
              <a:t>Bilinguals suffering from Alzheimer’s are not more likely to experience a TOT state than monolinguals</a:t>
            </a:r>
            <a:endParaRPr lang="en-GB" sz="2000" dirty="0"/>
          </a:p>
        </p:txBody>
      </p:sp>
      <p:sp>
        <p:nvSpPr>
          <p:cNvPr id="8" name="Slide Number Placeholder 7">
            <a:extLst>
              <a:ext uri="{FF2B5EF4-FFF2-40B4-BE49-F238E27FC236}">
                <a16:creationId xmlns:a16="http://schemas.microsoft.com/office/drawing/2014/main" id="{01C3A6D4-4E7A-1BE7-0351-C2FAE4386304}"/>
              </a:ext>
            </a:extLst>
          </p:cNvPr>
          <p:cNvSpPr>
            <a:spLocks noGrp="1"/>
          </p:cNvSpPr>
          <p:nvPr>
            <p:ph type="sldNum" sz="quarter" idx="12"/>
          </p:nvPr>
        </p:nvSpPr>
        <p:spPr/>
        <p:txBody>
          <a:bodyPr/>
          <a:lstStyle/>
          <a:p>
            <a:fld id="{FC0CC166-4E39-43B8-AB91-BDD1C4C9E224}" type="slidenum">
              <a:rPr lang="de-DE" smtClean="0"/>
              <a:t>2</a:t>
            </a:fld>
            <a:endParaRPr lang="de-DE" dirty="0"/>
          </a:p>
        </p:txBody>
      </p:sp>
    </p:spTree>
    <p:extLst>
      <p:ext uri="{BB962C8B-B14F-4D97-AF65-F5344CB8AC3E}">
        <p14:creationId xmlns:p14="http://schemas.microsoft.com/office/powerpoint/2010/main" val="169356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1 modified</a:t>
            </a:r>
          </a:p>
        </p:txBody>
      </p:sp>
      <p:sp>
        <p:nvSpPr>
          <p:cNvPr id="3" name="Inhaltsplatzhalter 2"/>
          <p:cNvSpPr>
            <a:spLocks noGrp="1"/>
          </p:cNvSpPr>
          <p:nvPr>
            <p:ph idx="1"/>
          </p:nvPr>
        </p:nvSpPr>
        <p:spPr>
          <a:xfrm>
            <a:off x="949015" y="1269554"/>
            <a:ext cx="10297144" cy="4313195"/>
          </a:xfrm>
        </p:spPr>
        <p:txBody>
          <a:bodyPr/>
          <a:lstStyle/>
          <a:p>
            <a:pPr lvl="0"/>
            <a:r>
              <a:rPr lang="en-US" sz="2200" dirty="0"/>
              <a:t>You conducted a study on the tip-of-the-tongue (TOT) with a group of monolinguals (n = 30) and bilinguals (n = 30) suffering from Alzheimer’s disease. You recorded each participant during a 30-minute conversation with one family member.</a:t>
            </a:r>
          </a:p>
          <a:p>
            <a:pPr lvl="0"/>
            <a:r>
              <a:rPr lang="en-US" sz="2200" dirty="0"/>
              <a:t>How can you test if bilinguals experience </a:t>
            </a:r>
            <a:r>
              <a:rPr lang="en-US" sz="2200" b="1" dirty="0">
                <a:solidFill>
                  <a:srgbClr val="FF0000"/>
                </a:solidFill>
              </a:rPr>
              <a:t>a higher number of</a:t>
            </a:r>
            <a:r>
              <a:rPr lang="en-US" sz="2200" dirty="0"/>
              <a:t> tip-of-the tongue states during a daily-life conversation than the monolinguals? Explain your decision.</a:t>
            </a:r>
          </a:p>
          <a:p>
            <a:pPr lvl="0"/>
            <a:endParaRPr lang="en-US" sz="2200" dirty="0"/>
          </a:p>
          <a:p>
            <a:pPr lvl="0"/>
            <a:endParaRPr lang="de-DE" sz="2200" dirty="0"/>
          </a:p>
          <a:p>
            <a:endParaRPr lang="en-US" dirty="0"/>
          </a:p>
        </p:txBody>
      </p:sp>
      <p:sp>
        <p:nvSpPr>
          <p:cNvPr id="5" name="Inhaltsplatzhalter 2"/>
          <p:cNvSpPr txBox="1">
            <a:spLocks/>
          </p:cNvSpPr>
          <p:nvPr/>
        </p:nvSpPr>
        <p:spPr bwMode="auto">
          <a:xfrm>
            <a:off x="949015" y="2964221"/>
            <a:ext cx="10414860" cy="28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kern="0" dirty="0"/>
              <a:t>IV =</a:t>
            </a:r>
          </a:p>
          <a:p>
            <a:pPr lvl="1"/>
            <a:r>
              <a:rPr lang="en-US" kern="0" dirty="0"/>
              <a:t>language condition (monolingual vs. bilingual)</a:t>
            </a:r>
          </a:p>
          <a:p>
            <a:pPr lvl="1"/>
            <a:r>
              <a:rPr lang="en-US" kern="0" dirty="0"/>
              <a:t>categorical, nominal</a:t>
            </a:r>
          </a:p>
          <a:p>
            <a:r>
              <a:rPr lang="en-US" sz="2000" kern="0" dirty="0"/>
              <a:t>DV = </a:t>
            </a:r>
          </a:p>
          <a:p>
            <a:pPr lvl="1"/>
            <a:r>
              <a:rPr lang="en-US" kern="0" dirty="0"/>
              <a:t>number of TOT experiences</a:t>
            </a:r>
          </a:p>
          <a:p>
            <a:pPr lvl="1"/>
            <a:r>
              <a:rPr lang="en-US" b="1" kern="0" dirty="0">
                <a:solidFill>
                  <a:srgbClr val="FF0000"/>
                </a:solidFill>
              </a:rPr>
              <a:t>continuous</a:t>
            </a:r>
          </a:p>
          <a:p>
            <a:r>
              <a:rPr lang="en-US" sz="2000" kern="0" dirty="0"/>
              <a:t>Design = </a:t>
            </a:r>
          </a:p>
          <a:p>
            <a:pPr lvl="1"/>
            <a:r>
              <a:rPr lang="en-US" kern="0" dirty="0"/>
              <a:t>between-subjects design</a:t>
            </a:r>
          </a:p>
          <a:p>
            <a:r>
              <a:rPr lang="en-US" sz="2000" kern="0" dirty="0"/>
              <a:t>H0 =</a:t>
            </a:r>
          </a:p>
        </p:txBody>
      </p:sp>
      <p:sp>
        <p:nvSpPr>
          <p:cNvPr id="6" name="Rectangle 5"/>
          <p:cNvSpPr/>
          <p:nvPr/>
        </p:nvSpPr>
        <p:spPr>
          <a:xfrm>
            <a:off x="6832492" y="4483477"/>
            <a:ext cx="5025735" cy="98488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Independent-sample t-test</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en-US" kern="0" dirty="0">
                <a:solidFill>
                  <a:schemeClr val="bg1"/>
                </a:solidFill>
                <a:sym typeface="Wingdings" pitchFamily="2" charset="2"/>
              </a:rPr>
              <a:t>Mann-Whitney U-test if normality not assumed)</a:t>
            </a:r>
          </a:p>
          <a:p>
            <a:endParaRPr lang="en-US" sz="2000" kern="0" dirty="0">
              <a:solidFill>
                <a:schemeClr val="bg1"/>
              </a:solidFill>
              <a:sym typeface="Wingdings" pitchFamily="2" charset="2"/>
            </a:endParaRPr>
          </a:p>
        </p:txBody>
      </p:sp>
      <p:sp>
        <p:nvSpPr>
          <p:cNvPr id="7" name="Footer Placeholder 6">
            <a:extLst>
              <a:ext uri="{FF2B5EF4-FFF2-40B4-BE49-F238E27FC236}">
                <a16:creationId xmlns:a16="http://schemas.microsoft.com/office/drawing/2014/main" id="{1E61ADC8-832C-9E91-8E47-84A355F72FF4}"/>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TextBox 3">
            <a:extLst>
              <a:ext uri="{FF2B5EF4-FFF2-40B4-BE49-F238E27FC236}">
                <a16:creationId xmlns:a16="http://schemas.microsoft.com/office/drawing/2014/main" id="{C6388AB5-AA10-2725-2CF9-4D0527C91D2B}"/>
              </a:ext>
            </a:extLst>
          </p:cNvPr>
          <p:cNvSpPr txBox="1"/>
          <p:nvPr/>
        </p:nvSpPr>
        <p:spPr>
          <a:xfrm>
            <a:off x="1849115" y="5962268"/>
            <a:ext cx="10009112" cy="707886"/>
          </a:xfrm>
          <a:prstGeom prst="rect">
            <a:avLst/>
          </a:prstGeom>
          <a:noFill/>
        </p:spPr>
        <p:txBody>
          <a:bodyPr wrap="square" rtlCol="0">
            <a:spAutoFit/>
          </a:bodyPr>
          <a:lstStyle/>
          <a:p>
            <a:r>
              <a:rPr lang="en-US" sz="2000" kern="0" dirty="0"/>
              <a:t>The TOT state does not occur more often among bilinguals than among monolinguals suffering from Alzheimer’s</a:t>
            </a:r>
          </a:p>
        </p:txBody>
      </p:sp>
      <p:sp>
        <p:nvSpPr>
          <p:cNvPr id="8" name="Slide Number Placeholder 7">
            <a:extLst>
              <a:ext uri="{FF2B5EF4-FFF2-40B4-BE49-F238E27FC236}">
                <a16:creationId xmlns:a16="http://schemas.microsoft.com/office/drawing/2014/main" id="{042E65AA-852B-734E-2601-71DCFA4A2DAB}"/>
              </a:ext>
            </a:extLst>
          </p:cNvPr>
          <p:cNvSpPr>
            <a:spLocks noGrp="1"/>
          </p:cNvSpPr>
          <p:nvPr>
            <p:ph type="sldNum" sz="quarter" idx="12"/>
          </p:nvPr>
        </p:nvSpPr>
        <p:spPr/>
        <p:txBody>
          <a:bodyPr/>
          <a:lstStyle/>
          <a:p>
            <a:fld id="{FC0CC166-4E39-43B8-AB91-BDD1C4C9E224}" type="slidenum">
              <a:rPr lang="de-DE" smtClean="0"/>
              <a:t>3</a:t>
            </a:fld>
            <a:endParaRPr lang="de-DE" dirty="0"/>
          </a:p>
        </p:txBody>
      </p:sp>
    </p:spTree>
    <p:extLst>
      <p:ext uri="{BB962C8B-B14F-4D97-AF65-F5344CB8AC3E}">
        <p14:creationId xmlns:p14="http://schemas.microsoft.com/office/powerpoint/2010/main" val="34357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2: Psycholinguistics</a:t>
            </a:r>
          </a:p>
        </p:txBody>
      </p:sp>
      <p:sp>
        <p:nvSpPr>
          <p:cNvPr id="3" name="Inhaltsplatzhalter 2"/>
          <p:cNvSpPr>
            <a:spLocks noGrp="1"/>
          </p:cNvSpPr>
          <p:nvPr>
            <p:ph idx="1"/>
          </p:nvPr>
        </p:nvSpPr>
        <p:spPr>
          <a:xfrm>
            <a:off x="624979" y="1348025"/>
            <a:ext cx="10873208" cy="1620716"/>
          </a:xfrm>
        </p:spPr>
        <p:txBody>
          <a:bodyPr/>
          <a:lstStyle/>
          <a:p>
            <a:pPr lvl="0"/>
            <a:r>
              <a:rPr lang="en-US" sz="2000" dirty="0"/>
              <a:t>In a self-paced reading task, you presented your participants with both ambiguous and non-ambiguous sentences. </a:t>
            </a:r>
          </a:p>
          <a:p>
            <a:pPr lvl="0"/>
            <a:r>
              <a:rPr lang="en-US" sz="2000" dirty="0"/>
              <a:t>How can you test if the reading speed differed significantly between the two experimental conditions? Explain your decision.</a:t>
            </a:r>
            <a:endParaRPr lang="de-DE" sz="2000" dirty="0"/>
          </a:p>
          <a:p>
            <a:pPr marL="0" indent="0">
              <a:buNone/>
            </a:pPr>
            <a:endParaRPr lang="de-DE" sz="2000" dirty="0"/>
          </a:p>
          <a:p>
            <a:pPr lvl="0"/>
            <a:endParaRPr lang="en-US" sz="2200" dirty="0"/>
          </a:p>
          <a:p>
            <a:pPr lvl="0"/>
            <a:endParaRPr lang="de-DE" sz="2200" dirty="0"/>
          </a:p>
          <a:p>
            <a:endParaRPr lang="en-US" dirty="0"/>
          </a:p>
        </p:txBody>
      </p:sp>
      <p:sp>
        <p:nvSpPr>
          <p:cNvPr id="5" name="Inhaltsplatzhalter 2"/>
          <p:cNvSpPr txBox="1">
            <a:spLocks/>
          </p:cNvSpPr>
          <p:nvPr/>
        </p:nvSpPr>
        <p:spPr bwMode="auto">
          <a:xfrm>
            <a:off x="696988" y="2709714"/>
            <a:ext cx="9578513" cy="270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ambiguity condition (ambiguous vs. non- ambiguous)</a:t>
            </a:r>
          </a:p>
          <a:p>
            <a:pPr lvl="1"/>
            <a:r>
              <a:rPr lang="en-US" dirty="0"/>
              <a:t>categorical, nominal</a:t>
            </a:r>
          </a:p>
          <a:p>
            <a:r>
              <a:rPr lang="en-US" sz="2000" dirty="0"/>
              <a:t>DV = </a:t>
            </a:r>
          </a:p>
          <a:p>
            <a:pPr lvl="1"/>
            <a:r>
              <a:rPr lang="en-US" dirty="0"/>
              <a:t>reading speed (milliseconds)</a:t>
            </a:r>
          </a:p>
          <a:p>
            <a:pPr lvl="1"/>
            <a:r>
              <a:rPr lang="en-US" dirty="0"/>
              <a:t>continuous, ratio</a:t>
            </a:r>
          </a:p>
          <a:p>
            <a:r>
              <a:rPr lang="en-US" sz="2000" dirty="0"/>
              <a:t>Design = </a:t>
            </a:r>
          </a:p>
          <a:p>
            <a:pPr lvl="1"/>
            <a:r>
              <a:rPr lang="en-US" dirty="0"/>
              <a:t>within-subjects design</a:t>
            </a:r>
          </a:p>
          <a:p>
            <a:r>
              <a:rPr lang="en-US" sz="2000" dirty="0"/>
              <a:t>H0 = </a:t>
            </a:r>
          </a:p>
          <a:p>
            <a:pPr lvl="1"/>
            <a:r>
              <a:rPr lang="en-US" dirty="0"/>
              <a:t>Non-ambiguous and ambiguous sentences are read at the same speed</a:t>
            </a:r>
          </a:p>
        </p:txBody>
      </p:sp>
      <p:sp>
        <p:nvSpPr>
          <p:cNvPr id="6" name="Footer Placeholder 5">
            <a:extLst>
              <a:ext uri="{FF2B5EF4-FFF2-40B4-BE49-F238E27FC236}">
                <a16:creationId xmlns:a16="http://schemas.microsoft.com/office/drawing/2014/main" id="{7664A7FE-99EE-5A2D-67BC-A5E99E38DC10}"/>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7" name="Rectangle 6">
            <a:extLst>
              <a:ext uri="{FF2B5EF4-FFF2-40B4-BE49-F238E27FC236}">
                <a16:creationId xmlns:a16="http://schemas.microsoft.com/office/drawing/2014/main" id="{5F30FA0D-E8C1-AD5C-CAA0-8504BF3E7DF8}"/>
              </a:ext>
            </a:extLst>
          </p:cNvPr>
          <p:cNvSpPr/>
          <p:nvPr/>
        </p:nvSpPr>
        <p:spPr>
          <a:xfrm>
            <a:off x="7105699" y="4226386"/>
            <a:ext cx="4799584" cy="954107"/>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Paired</a:t>
            </a:r>
            <a:r>
              <a:rPr lang="de-DE" sz="2000" dirty="0">
                <a:solidFill>
                  <a:schemeClr val="bg1"/>
                </a:solidFill>
                <a:sym typeface="Wingdings" panose="05000000000000000000" pitchFamily="2" charset="2"/>
              </a:rPr>
              <a:t>-samples t-test </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Wilcoxon</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signed</a:t>
            </a:r>
            <a:r>
              <a:rPr lang="de-DE" dirty="0">
                <a:solidFill>
                  <a:schemeClr val="bg1"/>
                </a:solidFill>
                <a:sym typeface="Wingdings" panose="05000000000000000000" pitchFamily="2" charset="2"/>
              </a:rPr>
              <a:t>-rank </a:t>
            </a:r>
            <a:r>
              <a:rPr lang="de-DE" dirty="0" err="1">
                <a:solidFill>
                  <a:schemeClr val="bg1"/>
                </a:solidFill>
                <a:sym typeface="Wingdings" panose="05000000000000000000" pitchFamily="2" charset="2"/>
              </a:rPr>
              <a:t>test</a:t>
            </a:r>
            <a:r>
              <a:rPr lang="de-DE" dirty="0">
                <a:solidFill>
                  <a:schemeClr val="bg1"/>
                </a:solidFill>
                <a:sym typeface="Wingdings" panose="05000000000000000000" pitchFamily="2" charset="2"/>
              </a:rPr>
              <a:t> </a:t>
            </a:r>
            <a:r>
              <a:rPr lang="de-DE" dirty="0" err="1">
                <a:solidFill>
                  <a:schemeClr val="bg1"/>
                </a:solidFill>
                <a:sym typeface="Wingdings" panose="05000000000000000000" pitchFamily="2" charset="2"/>
              </a:rPr>
              <a:t>if</a:t>
            </a:r>
            <a:r>
              <a:rPr lang="de-DE" dirty="0">
                <a:solidFill>
                  <a:schemeClr val="bg1"/>
                </a:solidFill>
                <a:sym typeface="Wingdings" panose="05000000000000000000" pitchFamily="2" charset="2"/>
              </a:rPr>
              <a:t> non-normal </a:t>
            </a:r>
            <a:r>
              <a:rPr lang="de-DE" dirty="0" err="1">
                <a:solidFill>
                  <a:schemeClr val="bg1"/>
                </a:solidFill>
                <a:sym typeface="Wingdings" panose="05000000000000000000" pitchFamily="2" charset="2"/>
              </a:rPr>
              <a:t>data</a:t>
            </a:r>
            <a:r>
              <a:rPr lang="de-DE" dirty="0">
                <a:solidFill>
                  <a:schemeClr val="bg1"/>
                </a:solidFill>
                <a:sym typeface="Wingdings" panose="05000000000000000000" pitchFamily="2" charset="2"/>
              </a:rPr>
              <a:t>)</a:t>
            </a:r>
            <a:endParaRPr lang="en-US" sz="1600" kern="0" dirty="0">
              <a:solidFill>
                <a:schemeClr val="bg1"/>
              </a:solidFill>
              <a:sym typeface="Wingdings" pitchFamily="2" charset="2"/>
            </a:endParaRPr>
          </a:p>
          <a:p>
            <a:endParaRPr lang="de-DE" dirty="0">
              <a:solidFill>
                <a:schemeClr val="bg1"/>
              </a:solidFill>
              <a:sym typeface="Wingdings" panose="05000000000000000000" pitchFamily="2" charset="2"/>
            </a:endParaRPr>
          </a:p>
        </p:txBody>
      </p:sp>
      <p:sp>
        <p:nvSpPr>
          <p:cNvPr id="4" name="Slide Number Placeholder 3">
            <a:extLst>
              <a:ext uri="{FF2B5EF4-FFF2-40B4-BE49-F238E27FC236}">
                <a16:creationId xmlns:a16="http://schemas.microsoft.com/office/drawing/2014/main" id="{D2051480-75EA-7B4F-7D95-C91C8CF7F858}"/>
              </a:ext>
            </a:extLst>
          </p:cNvPr>
          <p:cNvSpPr>
            <a:spLocks noGrp="1"/>
          </p:cNvSpPr>
          <p:nvPr>
            <p:ph type="sldNum" sz="quarter" idx="12"/>
          </p:nvPr>
        </p:nvSpPr>
        <p:spPr/>
        <p:txBody>
          <a:bodyPr/>
          <a:lstStyle/>
          <a:p>
            <a:fld id="{FC0CC166-4E39-43B8-AB91-BDD1C4C9E224}" type="slidenum">
              <a:rPr lang="de-DE" smtClean="0"/>
              <a:t>4</a:t>
            </a:fld>
            <a:endParaRPr lang="de-DE" dirty="0"/>
          </a:p>
        </p:txBody>
      </p:sp>
    </p:spTree>
    <p:extLst>
      <p:ext uri="{BB962C8B-B14F-4D97-AF65-F5344CB8AC3E}">
        <p14:creationId xmlns:p14="http://schemas.microsoft.com/office/powerpoint/2010/main" val="312222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2 – finding interpretation</a:t>
            </a:r>
          </a:p>
        </p:txBody>
      </p:sp>
      <p:sp>
        <p:nvSpPr>
          <p:cNvPr id="8" name="Inhaltsplatzhalter 2"/>
          <p:cNvSpPr txBox="1">
            <a:spLocks/>
          </p:cNvSpPr>
          <p:nvPr/>
        </p:nvSpPr>
        <p:spPr bwMode="auto">
          <a:xfrm>
            <a:off x="1201043" y="5826294"/>
            <a:ext cx="9354147" cy="84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200" i="1" dirty="0"/>
              <a:t>Results of a paired samples t-test revealed that participants could read the non-ambiguous sentences significantly faster, t(109) = -4.71, p &lt; .001. </a:t>
            </a: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5579" y="3113359"/>
            <a:ext cx="5452525" cy="124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9235" y="4378072"/>
            <a:ext cx="8564957" cy="152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EDA7B657-19C8-85C1-D9E9-867C71EC0717}"/>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F441FA54-7E28-C3F4-63C3-92807F3A498D}"/>
              </a:ext>
            </a:extLst>
          </p:cNvPr>
          <p:cNvSpPr>
            <a:spLocks noGrp="1"/>
          </p:cNvSpPr>
          <p:nvPr>
            <p:ph type="sldNum" sz="quarter" idx="12"/>
          </p:nvPr>
        </p:nvSpPr>
        <p:spPr/>
        <p:txBody>
          <a:bodyPr/>
          <a:lstStyle/>
          <a:p>
            <a:fld id="{FC0CC166-4E39-43B8-AB91-BDD1C4C9E224}" type="slidenum">
              <a:rPr lang="de-DE" smtClean="0"/>
              <a:t>5</a:t>
            </a:fld>
            <a:endParaRPr lang="de-DE" dirty="0"/>
          </a:p>
        </p:txBody>
      </p:sp>
      <p:sp>
        <p:nvSpPr>
          <p:cNvPr id="5" name="Rectangle 4">
            <a:extLst>
              <a:ext uri="{FF2B5EF4-FFF2-40B4-BE49-F238E27FC236}">
                <a16:creationId xmlns:a16="http://schemas.microsoft.com/office/drawing/2014/main" id="{BA80BA9D-03FE-6B02-2F30-688FC3C56038}"/>
              </a:ext>
            </a:extLst>
          </p:cNvPr>
          <p:cNvSpPr/>
          <p:nvPr/>
        </p:nvSpPr>
        <p:spPr>
          <a:xfrm>
            <a:off x="121175" y="3906801"/>
            <a:ext cx="1532879"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de-DE" sz="2800" dirty="0" err="1">
                <a:solidFill>
                  <a:schemeClr val="bg1"/>
                </a:solidFill>
                <a:sym typeface="Wingdings" panose="05000000000000000000" pitchFamily="2" charset="2"/>
              </a:rPr>
              <a:t>What</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can</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conclude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5099" y="1125538"/>
            <a:ext cx="4231146" cy="339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81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3: Sociolinguistics</a:t>
            </a:r>
          </a:p>
        </p:txBody>
      </p:sp>
      <p:sp>
        <p:nvSpPr>
          <p:cNvPr id="3" name="Inhaltsplatzhalter 2"/>
          <p:cNvSpPr>
            <a:spLocks noGrp="1"/>
          </p:cNvSpPr>
          <p:nvPr>
            <p:ph idx="1"/>
          </p:nvPr>
        </p:nvSpPr>
        <p:spPr>
          <a:xfrm>
            <a:off x="833617" y="1328739"/>
            <a:ext cx="10527939" cy="4202110"/>
          </a:xfrm>
        </p:spPr>
        <p:txBody>
          <a:bodyPr/>
          <a:lstStyle/>
          <a:p>
            <a:pPr lvl="0"/>
            <a:r>
              <a:rPr lang="en-US" sz="2000" dirty="0"/>
              <a:t>You computed the MLU (= Mean Length of Utterance, e.g., the mean number of words per sentence) in a corpus of complaint letters to mobile phone provider written by teenagers and by senior citizens. </a:t>
            </a:r>
          </a:p>
          <a:p>
            <a:pPr lvl="0"/>
            <a:r>
              <a:rPr lang="en-US" sz="2000" dirty="0"/>
              <a:t>How can you find out if the MLU’s of teenagers and senior citizens differ significantly from each other? Explain your decision.</a:t>
            </a:r>
            <a:endParaRPr lang="de-DE" sz="2000" dirty="0"/>
          </a:p>
          <a:p>
            <a:pPr marL="0" indent="0">
              <a:buNone/>
            </a:pPr>
            <a:endParaRPr lang="de-DE" sz="2000" dirty="0"/>
          </a:p>
          <a:p>
            <a:pPr lvl="0"/>
            <a:endParaRPr lang="en-US" sz="2200" dirty="0"/>
          </a:p>
          <a:p>
            <a:pPr lvl="0"/>
            <a:endParaRPr lang="de-DE" sz="2200" dirty="0"/>
          </a:p>
          <a:p>
            <a:endParaRPr lang="en-US" dirty="0"/>
          </a:p>
        </p:txBody>
      </p:sp>
      <p:sp>
        <p:nvSpPr>
          <p:cNvPr id="5" name="Inhaltsplatzhalter 2"/>
          <p:cNvSpPr txBox="1">
            <a:spLocks/>
          </p:cNvSpPr>
          <p:nvPr/>
        </p:nvSpPr>
        <p:spPr bwMode="auto">
          <a:xfrm>
            <a:off x="868849" y="2853730"/>
            <a:ext cx="8719774" cy="154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dirty="0"/>
              <a:t>age group (teenagers vs. seniors)</a:t>
            </a:r>
          </a:p>
          <a:p>
            <a:pPr lvl="1"/>
            <a:r>
              <a:rPr lang="en-US" dirty="0"/>
              <a:t>categorical, nominal</a:t>
            </a:r>
          </a:p>
          <a:p>
            <a:r>
              <a:rPr lang="en-US" sz="2000" dirty="0"/>
              <a:t>DV = </a:t>
            </a:r>
          </a:p>
          <a:p>
            <a:pPr lvl="1"/>
            <a:r>
              <a:rPr lang="en-US" dirty="0"/>
              <a:t>MLU </a:t>
            </a:r>
          </a:p>
          <a:p>
            <a:pPr lvl="1"/>
            <a:r>
              <a:rPr lang="en-US" dirty="0"/>
              <a:t>continuous, ratio</a:t>
            </a:r>
          </a:p>
          <a:p>
            <a:r>
              <a:rPr lang="en-US" sz="2000" dirty="0"/>
              <a:t>Design = </a:t>
            </a:r>
          </a:p>
          <a:p>
            <a:pPr lvl="1"/>
            <a:r>
              <a:rPr lang="en-US" dirty="0"/>
              <a:t>between-subjects design</a:t>
            </a:r>
          </a:p>
          <a:p>
            <a:r>
              <a:rPr lang="en-US" sz="2000" dirty="0"/>
              <a:t>H0 = </a:t>
            </a:r>
          </a:p>
          <a:p>
            <a:pPr lvl="1"/>
            <a:r>
              <a:rPr lang="en-US" dirty="0"/>
              <a:t>the MLU is equal for teenagers and seniors</a:t>
            </a:r>
          </a:p>
          <a:p>
            <a:endParaRPr lang="en-US" sz="2000" dirty="0"/>
          </a:p>
        </p:txBody>
      </p:sp>
      <p:sp>
        <p:nvSpPr>
          <p:cNvPr id="6" name="Footer Placeholder 5">
            <a:extLst>
              <a:ext uri="{FF2B5EF4-FFF2-40B4-BE49-F238E27FC236}">
                <a16:creationId xmlns:a16="http://schemas.microsoft.com/office/drawing/2014/main" id="{4FD900FF-9507-E0BD-D4EA-3650EB08E6FB}"/>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Rectangle 3">
            <a:extLst>
              <a:ext uri="{FF2B5EF4-FFF2-40B4-BE49-F238E27FC236}">
                <a16:creationId xmlns:a16="http://schemas.microsoft.com/office/drawing/2014/main" id="{06607395-9147-0742-87BC-9FD7C38662EC}"/>
              </a:ext>
            </a:extLst>
          </p:cNvPr>
          <p:cNvSpPr/>
          <p:nvPr/>
        </p:nvSpPr>
        <p:spPr>
          <a:xfrm>
            <a:off x="6673651" y="4113784"/>
            <a:ext cx="5025735" cy="98488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Independent-sample t-test</a:t>
            </a:r>
            <a:br>
              <a:rPr lang="de-DE" sz="2000" dirty="0">
                <a:solidFill>
                  <a:schemeClr val="bg1"/>
                </a:solidFill>
                <a:sym typeface="Wingdings" panose="05000000000000000000" pitchFamily="2" charset="2"/>
              </a:rPr>
            </a:br>
            <a:r>
              <a:rPr lang="de-DE" dirty="0">
                <a:solidFill>
                  <a:schemeClr val="bg1"/>
                </a:solidFill>
                <a:sym typeface="Wingdings" panose="05000000000000000000" pitchFamily="2" charset="2"/>
              </a:rPr>
              <a:t>(</a:t>
            </a:r>
            <a:r>
              <a:rPr lang="de-DE" dirty="0" err="1">
                <a:solidFill>
                  <a:schemeClr val="bg1"/>
                </a:solidFill>
                <a:sym typeface="Wingdings" panose="05000000000000000000" pitchFamily="2" charset="2"/>
              </a:rPr>
              <a:t>or</a:t>
            </a:r>
            <a:r>
              <a:rPr lang="de-DE" dirty="0">
                <a:solidFill>
                  <a:schemeClr val="bg1"/>
                </a:solidFill>
                <a:sym typeface="Wingdings" panose="05000000000000000000" pitchFamily="2" charset="2"/>
              </a:rPr>
              <a:t> </a:t>
            </a:r>
            <a:r>
              <a:rPr lang="en-US" kern="0" dirty="0">
                <a:solidFill>
                  <a:schemeClr val="bg1"/>
                </a:solidFill>
                <a:sym typeface="Wingdings" pitchFamily="2" charset="2"/>
              </a:rPr>
              <a:t>Mann-Whitney U-test if normality not assumed)</a:t>
            </a:r>
          </a:p>
          <a:p>
            <a:endParaRPr lang="en-US" sz="2000" kern="0" dirty="0">
              <a:solidFill>
                <a:schemeClr val="bg1"/>
              </a:solidFill>
              <a:sym typeface="Wingdings" pitchFamily="2" charset="2"/>
            </a:endParaRPr>
          </a:p>
        </p:txBody>
      </p:sp>
      <p:sp>
        <p:nvSpPr>
          <p:cNvPr id="7" name="Slide Number Placeholder 6">
            <a:extLst>
              <a:ext uri="{FF2B5EF4-FFF2-40B4-BE49-F238E27FC236}">
                <a16:creationId xmlns:a16="http://schemas.microsoft.com/office/drawing/2014/main" id="{D4F020ED-EC36-781C-CE42-0064C8D14526}"/>
              </a:ext>
            </a:extLst>
          </p:cNvPr>
          <p:cNvSpPr>
            <a:spLocks noGrp="1"/>
          </p:cNvSpPr>
          <p:nvPr>
            <p:ph type="sldNum" sz="quarter" idx="12"/>
          </p:nvPr>
        </p:nvSpPr>
        <p:spPr/>
        <p:txBody>
          <a:bodyPr/>
          <a:lstStyle/>
          <a:p>
            <a:fld id="{FC0CC166-4E39-43B8-AB91-BDD1C4C9E224}" type="slidenum">
              <a:rPr lang="de-DE" smtClean="0"/>
              <a:t>6</a:t>
            </a:fld>
            <a:endParaRPr lang="de-DE" dirty="0"/>
          </a:p>
        </p:txBody>
      </p:sp>
    </p:spTree>
    <p:extLst>
      <p:ext uri="{BB962C8B-B14F-4D97-AF65-F5344CB8AC3E}">
        <p14:creationId xmlns:p14="http://schemas.microsoft.com/office/powerpoint/2010/main" val="20903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3 - finding interpretation</a:t>
            </a:r>
          </a:p>
        </p:txBody>
      </p:sp>
      <p:sp>
        <p:nvSpPr>
          <p:cNvPr id="8" name="Inhaltsplatzhalter 2"/>
          <p:cNvSpPr txBox="1">
            <a:spLocks/>
          </p:cNvSpPr>
          <p:nvPr/>
        </p:nvSpPr>
        <p:spPr bwMode="auto">
          <a:xfrm>
            <a:off x="1800308" y="5821648"/>
            <a:ext cx="8973039" cy="84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000" i="1" dirty="0"/>
              <a:t>Results of an </a:t>
            </a:r>
            <a:r>
              <a:rPr lang="de-DE" sz="2000" i="1" dirty="0" err="1"/>
              <a:t>independent</a:t>
            </a:r>
            <a:r>
              <a:rPr lang="de-DE" sz="2000" i="1" dirty="0"/>
              <a:t>-samples t-test showed that senior citizens used significantly longer utterances in their letters of complaint than teenagers, t(108) = 6.06, p &lt; .001. </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0294" y="1295991"/>
            <a:ext cx="3580668" cy="286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3813" y="1860290"/>
            <a:ext cx="4363460" cy="104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0265" y="4021030"/>
            <a:ext cx="9041006" cy="173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9A7681B-F0EE-9C77-64E7-FB7C941ABB2F}"/>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Slide Number Placeholder 3">
            <a:extLst>
              <a:ext uri="{FF2B5EF4-FFF2-40B4-BE49-F238E27FC236}">
                <a16:creationId xmlns:a16="http://schemas.microsoft.com/office/drawing/2014/main" id="{E75627AD-787B-8203-D37F-1E34AE66DF67}"/>
              </a:ext>
            </a:extLst>
          </p:cNvPr>
          <p:cNvSpPr>
            <a:spLocks noGrp="1"/>
          </p:cNvSpPr>
          <p:nvPr>
            <p:ph type="sldNum" sz="quarter" idx="12"/>
          </p:nvPr>
        </p:nvSpPr>
        <p:spPr/>
        <p:txBody>
          <a:bodyPr/>
          <a:lstStyle/>
          <a:p>
            <a:fld id="{FC0CC166-4E39-43B8-AB91-BDD1C4C9E224}" type="slidenum">
              <a:rPr lang="de-DE" smtClean="0"/>
              <a:t>7</a:t>
            </a:fld>
            <a:endParaRPr lang="de-DE" dirty="0"/>
          </a:p>
        </p:txBody>
      </p:sp>
      <p:sp>
        <p:nvSpPr>
          <p:cNvPr id="5" name="Rectangle 4">
            <a:extLst>
              <a:ext uri="{FF2B5EF4-FFF2-40B4-BE49-F238E27FC236}">
                <a16:creationId xmlns:a16="http://schemas.microsoft.com/office/drawing/2014/main" id="{2AD750F3-EA52-84F1-8666-71C093F7C810}"/>
              </a:ext>
            </a:extLst>
          </p:cNvPr>
          <p:cNvSpPr/>
          <p:nvPr/>
        </p:nvSpPr>
        <p:spPr>
          <a:xfrm>
            <a:off x="111841" y="4021030"/>
            <a:ext cx="1532879"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de-DE" sz="2800" dirty="0" err="1">
                <a:solidFill>
                  <a:schemeClr val="bg1"/>
                </a:solidFill>
                <a:sym typeface="Wingdings" panose="05000000000000000000" pitchFamily="2" charset="2"/>
              </a:rPr>
              <a:t>What</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can</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conclude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spTree>
    <p:extLst>
      <p:ext uri="{BB962C8B-B14F-4D97-AF65-F5344CB8AC3E}">
        <p14:creationId xmlns:p14="http://schemas.microsoft.com/office/powerpoint/2010/main" val="22881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Exercise 4: Applied linguistics</a:t>
            </a:r>
          </a:p>
        </p:txBody>
      </p:sp>
      <p:sp>
        <p:nvSpPr>
          <p:cNvPr id="3" name="Inhaltsplatzhalter 2"/>
          <p:cNvSpPr>
            <a:spLocks noGrp="1"/>
          </p:cNvSpPr>
          <p:nvPr>
            <p:ph idx="1"/>
          </p:nvPr>
        </p:nvSpPr>
        <p:spPr>
          <a:xfrm>
            <a:off x="1378800" y="1342093"/>
            <a:ext cx="9432000" cy="4202110"/>
          </a:xfrm>
        </p:spPr>
        <p:txBody>
          <a:bodyPr/>
          <a:lstStyle/>
          <a:p>
            <a:pPr lvl="0"/>
            <a:r>
              <a:rPr lang="en-US" sz="2000" dirty="0"/>
              <a:t>You tested EFL learners at Mannheim university (N = 100) with a standardized vocabulary test. You also asked them to report for how long (not at all, some weeks, 3-6 months, &gt; 6 months) they had stayed in an English-speaking country. </a:t>
            </a:r>
          </a:p>
          <a:p>
            <a:pPr lvl="0"/>
            <a:r>
              <a:rPr lang="en-US" sz="2000" dirty="0"/>
              <a:t>How can you find out if the stay abroad had an effect on the vocabulary test performance? Explain your decision.</a:t>
            </a:r>
            <a:endParaRPr lang="de-DE" sz="2000" dirty="0"/>
          </a:p>
          <a:p>
            <a:pPr lvl="0"/>
            <a:endParaRPr lang="en-US" sz="2200" dirty="0"/>
          </a:p>
          <a:p>
            <a:pPr lvl="0"/>
            <a:endParaRPr lang="de-DE" sz="2200" dirty="0"/>
          </a:p>
          <a:p>
            <a:endParaRPr lang="en-US" dirty="0"/>
          </a:p>
        </p:txBody>
      </p:sp>
      <p:sp>
        <p:nvSpPr>
          <p:cNvPr id="5" name="Inhaltsplatzhalter 2"/>
          <p:cNvSpPr txBox="1">
            <a:spLocks/>
          </p:cNvSpPr>
          <p:nvPr/>
        </p:nvSpPr>
        <p:spPr bwMode="auto">
          <a:xfrm>
            <a:off x="2065139" y="2925738"/>
            <a:ext cx="8492491" cy="28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r>
              <a:rPr lang="en-US" sz="2000" dirty="0"/>
              <a:t>IV = </a:t>
            </a:r>
          </a:p>
          <a:p>
            <a:pPr lvl="1"/>
            <a:r>
              <a:rPr lang="en-US" sz="1800" dirty="0"/>
              <a:t>stay abroad (4 conditions: not at all, some weeks, 3 – 6 months, &lt;6 months)</a:t>
            </a:r>
          </a:p>
          <a:p>
            <a:pPr lvl="1"/>
            <a:r>
              <a:rPr lang="en-US" sz="1800" dirty="0"/>
              <a:t>categorical, ordinal</a:t>
            </a:r>
          </a:p>
          <a:p>
            <a:r>
              <a:rPr lang="en-US" sz="2000" dirty="0"/>
              <a:t>DV = </a:t>
            </a:r>
          </a:p>
          <a:p>
            <a:pPr lvl="1"/>
            <a:r>
              <a:rPr lang="en-US" sz="1800" dirty="0"/>
              <a:t>vocabulary test performance (test score)</a:t>
            </a:r>
          </a:p>
          <a:p>
            <a:pPr lvl="1"/>
            <a:r>
              <a:rPr lang="en-US" sz="1800" dirty="0"/>
              <a:t>continuous, interval </a:t>
            </a:r>
          </a:p>
          <a:p>
            <a:r>
              <a:rPr lang="en-US" sz="2000" dirty="0"/>
              <a:t>Design = </a:t>
            </a:r>
          </a:p>
          <a:p>
            <a:pPr lvl="1"/>
            <a:r>
              <a:rPr lang="en-US" sz="1800" dirty="0"/>
              <a:t>between-subjects design</a:t>
            </a:r>
          </a:p>
          <a:p>
            <a:r>
              <a:rPr lang="en-US" sz="2000" dirty="0"/>
              <a:t>H0 = </a:t>
            </a:r>
          </a:p>
          <a:p>
            <a:pPr lvl="1"/>
            <a:r>
              <a:rPr lang="en-US" sz="1800" dirty="0"/>
              <a:t>Stays in an English-speaking country do not affect EFL vocabulary test performance</a:t>
            </a:r>
            <a:endParaRPr lang="en-US" sz="2400" dirty="0"/>
          </a:p>
        </p:txBody>
      </p:sp>
      <p:sp>
        <p:nvSpPr>
          <p:cNvPr id="6" name="Footer Placeholder 5">
            <a:extLst>
              <a:ext uri="{FF2B5EF4-FFF2-40B4-BE49-F238E27FC236}">
                <a16:creationId xmlns:a16="http://schemas.microsoft.com/office/drawing/2014/main" id="{FFB93D41-1FC0-B9B6-B9CA-3043CBD44235}"/>
              </a:ext>
            </a:extLst>
          </p:cNvPr>
          <p:cNvSpPr>
            <a:spLocks noGrp="1"/>
          </p:cNvSpPr>
          <p:nvPr>
            <p:ph type="ftr" sz="quarter" idx="11"/>
          </p:nvPr>
        </p:nvSpPr>
        <p:spPr/>
        <p:txBody>
          <a:bodyPr/>
          <a:lstStyle/>
          <a:p>
            <a:r>
              <a:rPr lang="de-DE"/>
              <a:t>ANG 302               Quantitative Research in Linguistics                      Dr. Pernelle Lorette                                      FSS 2024</a:t>
            </a:r>
            <a:endParaRPr lang="de-DE" dirty="0"/>
          </a:p>
        </p:txBody>
      </p:sp>
      <p:sp>
        <p:nvSpPr>
          <p:cNvPr id="4" name="Rectangle 3">
            <a:extLst>
              <a:ext uri="{FF2B5EF4-FFF2-40B4-BE49-F238E27FC236}">
                <a16:creationId xmlns:a16="http://schemas.microsoft.com/office/drawing/2014/main" id="{FAFC211D-B58A-02B9-1F69-C64B4AAFC880}"/>
              </a:ext>
            </a:extLst>
          </p:cNvPr>
          <p:cNvSpPr/>
          <p:nvPr/>
        </p:nvSpPr>
        <p:spPr>
          <a:xfrm>
            <a:off x="7913857" y="4336554"/>
            <a:ext cx="3813352" cy="101566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de-DE" sz="2000" dirty="0">
                <a:solidFill>
                  <a:schemeClr val="bg1"/>
                </a:solidFill>
                <a:sym typeface="Wingdings" panose="05000000000000000000" pitchFamily="2" charset="2"/>
              </a:rPr>
              <a:t>Statistical </a:t>
            </a:r>
            <a:r>
              <a:rPr lang="de-DE" sz="2000" dirty="0" err="1">
                <a:solidFill>
                  <a:schemeClr val="bg1"/>
                </a:solidFill>
                <a:sym typeface="Wingdings" panose="05000000000000000000" pitchFamily="2" charset="2"/>
              </a:rPr>
              <a:t>test</a:t>
            </a:r>
            <a:r>
              <a:rPr lang="de-DE" sz="2000" dirty="0">
                <a:solidFill>
                  <a:schemeClr val="bg1"/>
                </a:solidFill>
                <a:sym typeface="Wingdings" panose="05000000000000000000" pitchFamily="2" charset="2"/>
              </a:rPr>
              <a:t>  </a:t>
            </a:r>
            <a:r>
              <a:rPr lang="de-DE" sz="2000" dirty="0" err="1">
                <a:solidFill>
                  <a:schemeClr val="bg1"/>
                </a:solidFill>
                <a:sym typeface="Wingdings" panose="05000000000000000000" pitchFamily="2" charset="2"/>
              </a:rPr>
              <a:t>One-way</a:t>
            </a:r>
            <a:r>
              <a:rPr lang="de-DE" sz="2000" dirty="0">
                <a:solidFill>
                  <a:schemeClr val="bg1"/>
                </a:solidFill>
                <a:sym typeface="Wingdings" panose="05000000000000000000" pitchFamily="2" charset="2"/>
              </a:rPr>
              <a:t> ANOVA </a:t>
            </a:r>
            <a:br>
              <a:rPr lang="de-DE" sz="2000" dirty="0">
                <a:solidFill>
                  <a:schemeClr val="bg1"/>
                </a:solidFill>
                <a:sym typeface="Wingdings" panose="05000000000000000000" pitchFamily="2" charset="2"/>
              </a:rPr>
            </a:br>
            <a:r>
              <a:rPr lang="de-DE" sz="2000" dirty="0">
                <a:solidFill>
                  <a:schemeClr val="bg1"/>
                </a:solidFill>
                <a:sym typeface="Wingdings" panose="05000000000000000000" pitchFamily="2" charset="2"/>
              </a:rPr>
              <a:t>(</a:t>
            </a:r>
            <a:r>
              <a:rPr lang="de-DE" sz="2000" dirty="0" err="1">
                <a:solidFill>
                  <a:schemeClr val="bg1"/>
                </a:solidFill>
                <a:sym typeface="Wingdings" panose="05000000000000000000" pitchFamily="2" charset="2"/>
              </a:rPr>
              <a:t>or</a:t>
            </a:r>
            <a:r>
              <a:rPr lang="de-DE" sz="2000" dirty="0">
                <a:solidFill>
                  <a:schemeClr val="bg1"/>
                </a:solidFill>
                <a:sym typeface="Wingdings" panose="05000000000000000000" pitchFamily="2" charset="2"/>
              </a:rPr>
              <a:t> non-</a:t>
            </a:r>
            <a:r>
              <a:rPr lang="de-DE" sz="2000" dirty="0" err="1">
                <a:solidFill>
                  <a:schemeClr val="bg1"/>
                </a:solidFill>
                <a:sym typeface="Wingdings" panose="05000000000000000000" pitchFamily="2" charset="2"/>
              </a:rPr>
              <a:t>parametric</a:t>
            </a:r>
            <a:r>
              <a:rPr lang="de-DE" sz="2000" dirty="0">
                <a:solidFill>
                  <a:schemeClr val="bg1"/>
                </a:solidFill>
                <a:sym typeface="Wingdings" panose="05000000000000000000" pitchFamily="2" charset="2"/>
              </a:rPr>
              <a:t> alternative)</a:t>
            </a:r>
            <a:endParaRPr lang="en-US" kern="0" dirty="0">
              <a:solidFill>
                <a:schemeClr val="bg1"/>
              </a:solidFill>
              <a:sym typeface="Wingdings" pitchFamily="2" charset="2"/>
            </a:endParaRPr>
          </a:p>
          <a:p>
            <a:endParaRPr lang="en-US" sz="2000" kern="0" dirty="0">
              <a:solidFill>
                <a:schemeClr val="bg1"/>
              </a:solidFill>
              <a:sym typeface="Wingdings" pitchFamily="2" charset="2"/>
            </a:endParaRPr>
          </a:p>
        </p:txBody>
      </p:sp>
      <p:sp>
        <p:nvSpPr>
          <p:cNvPr id="7" name="Slide Number Placeholder 6">
            <a:extLst>
              <a:ext uri="{FF2B5EF4-FFF2-40B4-BE49-F238E27FC236}">
                <a16:creationId xmlns:a16="http://schemas.microsoft.com/office/drawing/2014/main" id="{4453612E-4059-36E5-68A3-7AB9BD8FFCAA}"/>
              </a:ext>
            </a:extLst>
          </p:cNvPr>
          <p:cNvSpPr>
            <a:spLocks noGrp="1"/>
          </p:cNvSpPr>
          <p:nvPr>
            <p:ph type="sldNum" sz="quarter" idx="12"/>
          </p:nvPr>
        </p:nvSpPr>
        <p:spPr/>
        <p:txBody>
          <a:bodyPr/>
          <a:lstStyle/>
          <a:p>
            <a:fld id="{FC0CC166-4E39-43B8-AB91-BDD1C4C9E224}" type="slidenum">
              <a:rPr lang="de-DE" smtClean="0"/>
              <a:t>8</a:t>
            </a:fld>
            <a:endParaRPr lang="de-DE" dirty="0"/>
          </a:p>
        </p:txBody>
      </p:sp>
    </p:spTree>
    <p:extLst>
      <p:ext uri="{BB962C8B-B14F-4D97-AF65-F5344CB8AC3E}">
        <p14:creationId xmlns:p14="http://schemas.microsoft.com/office/powerpoint/2010/main" val="23142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3" y="1845127"/>
            <a:ext cx="4896544" cy="392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1237" y="1359003"/>
            <a:ext cx="6013840" cy="178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Inhaltsplatzhalter 2"/>
          <p:cNvSpPr txBox="1">
            <a:spLocks/>
          </p:cNvSpPr>
          <p:nvPr/>
        </p:nvSpPr>
        <p:spPr bwMode="auto">
          <a:xfrm>
            <a:off x="5614962" y="4126924"/>
            <a:ext cx="601384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31" rIns="0" bIns="45731" numCol="1" anchor="t" anchorCtr="0" compatLnSpc="1">
            <a:prstTxWarp prst="textNoShape">
              <a:avLst/>
            </a:prstTxWarp>
          </a:bodyPr>
          <a:lstStyle>
            <a:lvl1pPr marL="342900" indent="-342900" algn="l" rtl="0" eaLnBrk="0" fontAlgn="base" hangingPunct="0">
              <a:spcBef>
                <a:spcPct val="25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5000"/>
              </a:spcBef>
              <a:spcAft>
                <a:spcPct val="0"/>
              </a:spcAft>
              <a:buClr>
                <a:schemeClr val="tx1"/>
              </a:buClr>
              <a:buChar char="-"/>
              <a:defRPr sz="2000">
                <a:solidFill>
                  <a:schemeClr val="tx1"/>
                </a:solidFill>
                <a:latin typeface="+mn-lt"/>
              </a:defRPr>
            </a:lvl2pPr>
            <a:lvl3pPr marL="1143000" indent="-228600" algn="l" rtl="0" eaLnBrk="0" fontAlgn="base" hangingPunct="0">
              <a:spcBef>
                <a:spcPct val="25000"/>
              </a:spcBef>
              <a:spcAft>
                <a:spcPct val="0"/>
              </a:spcAft>
              <a:buClr>
                <a:schemeClr val="tx1"/>
              </a:buClr>
              <a:buChar char="•"/>
              <a:defRPr sz="2000">
                <a:solidFill>
                  <a:schemeClr val="tx1"/>
                </a:solidFill>
                <a:latin typeface="+mn-lt"/>
              </a:defRPr>
            </a:lvl3pPr>
            <a:lvl4pPr marL="1600200" indent="-228600" algn="l" rtl="0" eaLnBrk="0" fontAlgn="base" hangingPunct="0">
              <a:spcBef>
                <a:spcPct val="25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Arial" charset="0"/>
              </a:defRPr>
            </a:lvl5pPr>
            <a:lvl6pPr marL="2514600" indent="-228600" algn="l" rtl="0" eaLnBrk="0" fontAlgn="base" hangingPunct="0">
              <a:spcBef>
                <a:spcPct val="20000"/>
              </a:spcBef>
              <a:spcAft>
                <a:spcPct val="0"/>
              </a:spcAft>
              <a:buChar char="»"/>
              <a:defRPr sz="1600">
                <a:solidFill>
                  <a:schemeClr val="tx1"/>
                </a:solidFill>
                <a:latin typeface="Arial" charset="0"/>
              </a:defRPr>
            </a:lvl6pPr>
            <a:lvl7pPr marL="2971800" indent="-228600" algn="l" rtl="0" eaLnBrk="0" fontAlgn="base" hangingPunct="0">
              <a:spcBef>
                <a:spcPct val="20000"/>
              </a:spcBef>
              <a:spcAft>
                <a:spcPct val="0"/>
              </a:spcAft>
              <a:buChar char="»"/>
              <a:defRPr sz="1600">
                <a:solidFill>
                  <a:schemeClr val="tx1"/>
                </a:solidFill>
                <a:latin typeface="Arial" charset="0"/>
              </a:defRPr>
            </a:lvl7pPr>
            <a:lvl8pPr marL="3429000" indent="-228600" algn="l" rtl="0" eaLnBrk="0" fontAlgn="base" hangingPunct="0">
              <a:spcBef>
                <a:spcPct val="20000"/>
              </a:spcBef>
              <a:spcAft>
                <a:spcPct val="0"/>
              </a:spcAft>
              <a:buChar char="»"/>
              <a:defRPr sz="1600">
                <a:solidFill>
                  <a:schemeClr val="tx1"/>
                </a:solidFill>
                <a:latin typeface="Arial" charset="0"/>
              </a:defRPr>
            </a:lvl8pPr>
            <a:lvl9pPr marL="3886200" indent="-228600" algn="l" rtl="0" eaLnBrk="0" fontAlgn="base" hangingPunct="0">
              <a:spcBef>
                <a:spcPct val="20000"/>
              </a:spcBef>
              <a:spcAft>
                <a:spcPct val="0"/>
              </a:spcAft>
              <a:buChar char="»"/>
              <a:defRPr sz="1600">
                <a:solidFill>
                  <a:schemeClr val="tx1"/>
                </a:solidFill>
                <a:latin typeface="Arial" charset="0"/>
              </a:defRPr>
            </a:lvl9pPr>
          </a:lstStyle>
          <a:p>
            <a:pPr marL="0" indent="0">
              <a:buNone/>
            </a:pPr>
            <a:r>
              <a:rPr lang="de-DE" sz="2200" dirty="0"/>
              <a:t>Results: </a:t>
            </a:r>
            <a:r>
              <a:rPr lang="de-DE" sz="2200" i="1" dirty="0"/>
              <a:t>There was a main effect of stay abroad (immersion) on vocabulary test performance (BEV score), F(3, 96)  = 10.23, p &lt; .001. </a:t>
            </a:r>
          </a:p>
        </p:txBody>
      </p:sp>
      <p:sp>
        <p:nvSpPr>
          <p:cNvPr id="13" name="Titel 1">
            <a:extLst>
              <a:ext uri="{FF2B5EF4-FFF2-40B4-BE49-F238E27FC236}">
                <a16:creationId xmlns:a16="http://schemas.microsoft.com/office/drawing/2014/main" id="{BEC0E05B-F904-407E-B92A-F639D4477F51}"/>
              </a:ext>
            </a:extLst>
          </p:cNvPr>
          <p:cNvSpPr>
            <a:spLocks noGrp="1"/>
          </p:cNvSpPr>
          <p:nvPr>
            <p:ph type="title"/>
          </p:nvPr>
        </p:nvSpPr>
        <p:spPr>
          <a:xfrm>
            <a:off x="1378800" y="612001"/>
            <a:ext cx="6457681" cy="1248289"/>
          </a:xfrm>
        </p:spPr>
        <p:txBody>
          <a:bodyPr/>
          <a:lstStyle/>
          <a:p>
            <a:r>
              <a:rPr lang="en-US" dirty="0"/>
              <a:t>Exercise 4 - finding interpretation</a:t>
            </a:r>
          </a:p>
        </p:txBody>
      </p:sp>
      <p:sp>
        <p:nvSpPr>
          <p:cNvPr id="2" name="Slide Number Placeholder 1">
            <a:extLst>
              <a:ext uri="{FF2B5EF4-FFF2-40B4-BE49-F238E27FC236}">
                <a16:creationId xmlns:a16="http://schemas.microsoft.com/office/drawing/2014/main" id="{78D020B3-A144-62FC-20BC-82DAEED6F0DB}"/>
              </a:ext>
            </a:extLst>
          </p:cNvPr>
          <p:cNvSpPr>
            <a:spLocks noGrp="1"/>
          </p:cNvSpPr>
          <p:nvPr>
            <p:ph type="sldNum" sz="quarter" idx="10"/>
          </p:nvPr>
        </p:nvSpPr>
        <p:spPr/>
        <p:txBody>
          <a:bodyPr/>
          <a:lstStyle/>
          <a:p>
            <a:pPr>
              <a:defRPr/>
            </a:pPr>
            <a:fld id="{295E4477-1E0B-4A2D-93E2-F366F637A262}" type="slidenum">
              <a:rPr lang="en-GB" smtClean="0"/>
              <a:pPr>
                <a:defRPr/>
              </a:pPr>
              <a:t>9</a:t>
            </a:fld>
            <a:endParaRPr lang="en-GB"/>
          </a:p>
        </p:txBody>
      </p:sp>
      <p:sp>
        <p:nvSpPr>
          <p:cNvPr id="4" name="Rectangle 3">
            <a:extLst>
              <a:ext uri="{FF2B5EF4-FFF2-40B4-BE49-F238E27FC236}">
                <a16:creationId xmlns:a16="http://schemas.microsoft.com/office/drawing/2014/main" id="{B12F6797-A11C-A854-B50C-E6963FCD9C85}"/>
              </a:ext>
            </a:extLst>
          </p:cNvPr>
          <p:cNvSpPr/>
          <p:nvPr/>
        </p:nvSpPr>
        <p:spPr>
          <a:xfrm>
            <a:off x="7123426" y="5768590"/>
            <a:ext cx="2996911"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de-DE" sz="2800" dirty="0">
                <a:solidFill>
                  <a:schemeClr val="bg1"/>
                </a:solidFill>
                <a:sym typeface="Wingdings" panose="05000000000000000000" pitchFamily="2" charset="2"/>
              </a:rPr>
              <a:t>Can </a:t>
            </a:r>
            <a:r>
              <a:rPr lang="de-DE" sz="2800" dirty="0" err="1">
                <a:solidFill>
                  <a:schemeClr val="bg1"/>
                </a:solidFill>
                <a:sym typeface="Wingdings" panose="05000000000000000000" pitchFamily="2" charset="2"/>
              </a:rPr>
              <a:t>we</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stop</a:t>
            </a:r>
            <a:r>
              <a:rPr lang="de-DE" sz="2800" dirty="0">
                <a:solidFill>
                  <a:schemeClr val="bg1"/>
                </a:solidFill>
                <a:sym typeface="Wingdings" panose="05000000000000000000" pitchFamily="2" charset="2"/>
              </a:rPr>
              <a:t> </a:t>
            </a:r>
            <a:r>
              <a:rPr lang="de-DE" sz="2800" dirty="0" err="1">
                <a:solidFill>
                  <a:schemeClr val="bg1"/>
                </a:solidFill>
                <a:sym typeface="Wingdings" panose="05000000000000000000" pitchFamily="2" charset="2"/>
              </a:rPr>
              <a:t>there</a:t>
            </a:r>
            <a:r>
              <a:rPr lang="de-DE" sz="2800" dirty="0">
                <a:solidFill>
                  <a:schemeClr val="bg1"/>
                </a:solidFill>
                <a:sym typeface="Wingdings" panose="05000000000000000000" pitchFamily="2" charset="2"/>
              </a:rPr>
              <a:t>?</a:t>
            </a:r>
            <a:endParaRPr lang="en-US" sz="2800" kern="0" dirty="0">
              <a:solidFill>
                <a:schemeClr val="bg1"/>
              </a:solidFill>
              <a:sym typeface="Wingdings" pitchFamily="2" charset="2"/>
            </a:endParaRPr>
          </a:p>
        </p:txBody>
      </p:sp>
    </p:spTree>
    <p:extLst>
      <p:ext uri="{BB962C8B-B14F-4D97-AF65-F5344CB8AC3E}">
        <p14:creationId xmlns:p14="http://schemas.microsoft.com/office/powerpoint/2010/main" val="35135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Präsentationsvorlage Uni MA final gesendet-neu">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olienmaster_16_9_PhilFak_ENG.potx" id="{F08A78C7-3216-47BE-950C-BD5C36585FC4}" vid="{D369B699-5B61-472B-AEF7-4C738AC81D1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3487</TotalTime>
  <Words>2632</Words>
  <Application>Microsoft Macintosh PowerPoint</Application>
  <PresentationFormat>Custom</PresentationFormat>
  <Paragraphs>235</Paragraphs>
  <Slides>16</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Präsentationsvorlage Uni MA final gesendet-neu</vt:lpstr>
      <vt:lpstr>PS Quantitative Research in Linguistics </vt:lpstr>
      <vt:lpstr>Exercise 1: Psycholinguistics</vt:lpstr>
      <vt:lpstr>Exercise 1 modified</vt:lpstr>
      <vt:lpstr>Exercise 2: Psycholinguistics</vt:lpstr>
      <vt:lpstr>Exercise 2 – finding interpretation</vt:lpstr>
      <vt:lpstr>Exercise 3: Sociolinguistics</vt:lpstr>
      <vt:lpstr>Exercise 3 - finding interpretation</vt:lpstr>
      <vt:lpstr>Exercise 4: Applied linguistics</vt:lpstr>
      <vt:lpstr>Exercise 4 - finding interpretation</vt:lpstr>
      <vt:lpstr>Exercise 4 – finding interpretation (2)</vt:lpstr>
      <vt:lpstr>Exercise 5: Second language acquisition</vt:lpstr>
      <vt:lpstr>Exercise 6: Psycholinguistics</vt:lpstr>
      <vt:lpstr>Exercise 7: Applied linguistics</vt:lpstr>
      <vt:lpstr>Overview: Statistical hypothesis testing </vt:lpstr>
      <vt:lpstr>Exercise 1: Second language acquisition </vt:lpstr>
      <vt:lpstr>Exercise 1 -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Humanities – English Department</dc:title>
  <dc:creator>Leonie Hahn</dc:creator>
  <cp:lastModifiedBy>Pernelle Lorette</cp:lastModifiedBy>
  <cp:revision>267</cp:revision>
  <dcterms:created xsi:type="dcterms:W3CDTF">2020-01-17T09:17:07Z</dcterms:created>
  <dcterms:modified xsi:type="dcterms:W3CDTF">2024-05-08T07:46:31Z</dcterms:modified>
</cp:coreProperties>
</file>