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8" r:id="rId5"/>
    <p:sldId id="259" r:id="rId6"/>
    <p:sldId id="272" r:id="rId7"/>
    <p:sldId id="260" r:id="rId8"/>
    <p:sldId id="273" r:id="rId9"/>
    <p:sldId id="261" r:id="rId10"/>
    <p:sldId id="262" r:id="rId11"/>
    <p:sldId id="263" r:id="rId12"/>
    <p:sldId id="264" r:id="rId13"/>
    <p:sldId id="265" r:id="rId14"/>
    <p:sldId id="279" r:id="rId15"/>
    <p:sldId id="281" r:id="rId16"/>
    <p:sldId id="283" r:id="rId17"/>
    <p:sldId id="284" r:id="rId18"/>
    <p:sldId id="274" r:id="rId19"/>
    <p:sldId id="285" r:id="rId20"/>
    <p:sldId id="275" r:id="rId21"/>
    <p:sldId id="266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7CF00A-A178-421F-AC20-BC216AF1A87F}" type="datetimeFigureOut">
              <a:rPr lang="en-IN" smtClean="0"/>
              <a:pPr/>
              <a:t>03-06-2013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752AEB-0657-4D43-B09D-A41871CA1922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HYBRID ENERGY EFFICIENT PROTOCOL USING STABLE CONCENTRIC CLUSTERING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7944" y="3284984"/>
            <a:ext cx="5766464" cy="2880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BY,</a:t>
            </a:r>
            <a:endParaRPr lang="en-US" dirty="0" smtClean="0"/>
          </a:p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Thippesh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S(1MS09CS111)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Avinash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S(1MS09CS126)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Nishanth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T(1MS09CS131)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229200"/>
            <a:ext cx="6159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UNDER THE GUIDANCE OF :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		MONICA R MUNDADA</a:t>
            </a:r>
          </a:p>
          <a:p>
            <a:pPr algn="ctr"/>
            <a:r>
              <a:rPr lang="en-US" sz="2400" dirty="0" smtClean="0"/>
              <a:t>			Assoc. Professor.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1.Creation of Concentric cluster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station sends hello packets to all nodes.</a:t>
            </a:r>
          </a:p>
          <a:p>
            <a:r>
              <a:rPr lang="en-US" dirty="0" smtClean="0"/>
              <a:t>First advanced node acknowledges back by sending hello packets.</a:t>
            </a:r>
          </a:p>
          <a:p>
            <a:r>
              <a:rPr lang="en-US" dirty="0" smtClean="0"/>
              <a:t>Thus first concentric cluster is formed.</a:t>
            </a:r>
          </a:p>
          <a:p>
            <a:r>
              <a:rPr lang="en-US" dirty="0" smtClean="0"/>
              <a:t>Further this is followed to form other clusters.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n-US" dirty="0" smtClean="0"/>
              <a:t>2.Selection of Cluster Head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90872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 Theorem</a:t>
            </a:r>
            <a:endParaRPr kumimoji="0" lang="en-IN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C:\Users\thippesh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4029075" cy="2152650"/>
          </a:xfrm>
          <a:prstGeom prst="rect">
            <a:avLst/>
          </a:prstGeom>
          <a:noFill/>
        </p:spPr>
      </p:pic>
      <p:pic>
        <p:nvPicPr>
          <p:cNvPr id="6" name="Picture 3" descr="C:\Users\thippesh\Desktop\k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92896"/>
            <a:ext cx="4893605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/>
          <a:lstStyle/>
          <a:p>
            <a:r>
              <a:rPr lang="en-IN" dirty="0" smtClean="0"/>
              <a:t>Combined rating is calculated is using the following equation.</a:t>
            </a:r>
          </a:p>
          <a:p>
            <a:pPr>
              <a:buNone/>
            </a:pPr>
            <a:r>
              <a:rPr lang="en-IN" b="1" dirty="0" smtClean="0"/>
              <a:t>                          C.R = RE/(D)</a:t>
            </a:r>
            <a:r>
              <a:rPr lang="en-IN" b="1" baseline="30000" dirty="0" smtClean="0"/>
              <a:t>2</a:t>
            </a:r>
            <a:endParaRPr lang="en-IN" dirty="0" smtClean="0"/>
          </a:p>
          <a:p>
            <a:r>
              <a:rPr lang="en-IN" dirty="0" smtClean="0"/>
              <a:t>RE=Residual energy.</a:t>
            </a:r>
          </a:p>
          <a:p>
            <a:r>
              <a:rPr lang="en-IN" dirty="0" smtClean="0"/>
              <a:t>D=Distance between nodes.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Phase 3: Data transmission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/>
          <a:lstStyle/>
          <a:p>
            <a:r>
              <a:rPr lang="en-IN" dirty="0" smtClean="0"/>
              <a:t>K theorem algorithm chooses cluster head based on distance and residual energy.</a:t>
            </a:r>
          </a:p>
          <a:p>
            <a:r>
              <a:rPr lang="en-IN" dirty="0" smtClean="0"/>
              <a:t>All the non cluster head nodes report or send data to the cluster head, which in turn transmit to the advanced nodes. </a:t>
            </a:r>
          </a:p>
          <a:p>
            <a:r>
              <a:rPr lang="en-IN" dirty="0" smtClean="0"/>
              <a:t>The advanced node will transmit to the base station.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en-US" dirty="0" smtClean="0"/>
              <a:t>Simulation and results:</a:t>
            </a:r>
            <a:endParaRPr lang="en-IN" dirty="0"/>
          </a:p>
        </p:txBody>
      </p:sp>
      <p:pic>
        <p:nvPicPr>
          <p:cNvPr id="1027" name="Picture 3" descr="C:\Users\thippesh\Desktop\HEE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72816"/>
            <a:ext cx="5553075" cy="4924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HEEPSCC,SEP,CCS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76056" y="1988840"/>
            <a:ext cx="3610744" cy="4335760"/>
          </a:xfrm>
        </p:spPr>
        <p:txBody>
          <a:bodyPr>
            <a:normAutofit fontScale="92500"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-------</a:t>
            </a:r>
            <a:r>
              <a:rPr lang="en-IN" dirty="0" smtClean="0"/>
              <a:t>  SEP   </a:t>
            </a:r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-------</a:t>
            </a:r>
            <a:r>
              <a:rPr lang="en-IN" dirty="0" smtClean="0"/>
              <a:t> HEEPSCC      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-------</a:t>
            </a:r>
            <a:r>
              <a:rPr lang="en-IN" dirty="0" smtClean="0"/>
              <a:t> CCS</a:t>
            </a:r>
          </a:p>
          <a:p>
            <a:r>
              <a:rPr lang="en-IN" sz="2400" dirty="0" smtClean="0"/>
              <a:t>At the end of 8000 rounds  the number of dead nodes in SEP,HEEPSCC,CCS are 99,91,42 respectively. </a:t>
            </a:r>
          </a:p>
          <a:p>
            <a:r>
              <a:rPr lang="en-IN" sz="2400" dirty="0" smtClean="0"/>
              <a:t>HEEPSCC is 53.8% more efficient than SEP and 57.5% more efficient than CCS.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2" descr="100_no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9" name="Picture 3" descr="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0809"/>
            <a:ext cx="3943350" cy="2924175"/>
          </a:xfrm>
          <a:prstGeom prst="rect">
            <a:avLst/>
          </a:prstGeom>
          <a:noFill/>
        </p:spPr>
      </p:pic>
      <p:pic>
        <p:nvPicPr>
          <p:cNvPr id="4098" name="Picture 2" descr="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8698" y="3515814"/>
            <a:ext cx="3905250" cy="2924175"/>
          </a:xfrm>
          <a:prstGeom prst="rect">
            <a:avLst/>
          </a:prstGeom>
          <a:noFill/>
        </p:spPr>
      </p:pic>
      <p:pic>
        <p:nvPicPr>
          <p:cNvPr id="4097" name="Picture 1" descr="2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750" y="476672"/>
            <a:ext cx="3905250" cy="2924175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55576" y="3284984"/>
            <a:ext cx="298782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Protocol comparison for 150 nodes.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987824" y="6319391"/>
            <a:ext cx="288032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Protocol comparison for 200 nodes.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580112" y="3356992"/>
            <a:ext cx="302433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Protocol comparison for 250 nodes.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Advantage:</a:t>
            </a:r>
          </a:p>
          <a:p>
            <a:r>
              <a:rPr lang="en-IN" dirty="0" smtClean="0"/>
              <a:t>Hybrid protocol (sep and concentric clustering)</a:t>
            </a:r>
          </a:p>
          <a:p>
            <a:r>
              <a:rPr lang="en-IN" dirty="0" smtClean="0"/>
              <a:t>Hierarchy of nodes(advanced, CH, sensors)</a:t>
            </a:r>
          </a:p>
          <a:p>
            <a:r>
              <a:rPr lang="en-IN" dirty="0" smtClean="0"/>
              <a:t>Energy efficient and stable.</a:t>
            </a:r>
          </a:p>
          <a:p>
            <a:r>
              <a:rPr lang="en-IN" dirty="0" smtClean="0"/>
              <a:t>Node heterogeneity (more practical)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 smtClean="0"/>
              <a:t>Disadvantage:</a:t>
            </a:r>
          </a:p>
          <a:p>
            <a:r>
              <a:rPr lang="en-IN" dirty="0" smtClean="0"/>
              <a:t>BS situated only at the edge of the geometrical area.</a:t>
            </a:r>
          </a:p>
          <a:p>
            <a:r>
              <a:rPr lang="en-IN" dirty="0" smtClean="0"/>
              <a:t>One CH per concentric cluster.</a:t>
            </a:r>
          </a:p>
          <a:p>
            <a:r>
              <a:rPr lang="en-IN" dirty="0" smtClean="0"/>
              <a:t>CH sends aggregated data to respective adv node which is away from BS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number of advanced nodes in the network should be ideally greater than n/20.</a:t>
            </a:r>
          </a:p>
          <a:p>
            <a:r>
              <a:rPr lang="en-US" dirty="0" smtClean="0"/>
              <a:t>Less than n/20 advanced nodes, depreciates the energy </a:t>
            </a:r>
            <a:r>
              <a:rPr lang="en-US" dirty="0" smtClean="0"/>
              <a:t>efficiency </a:t>
            </a:r>
            <a:r>
              <a:rPr lang="en-US" dirty="0" smtClean="0"/>
              <a:t>greatly.</a:t>
            </a:r>
          </a:p>
          <a:p>
            <a:r>
              <a:rPr lang="en-US" dirty="0" smtClean="0"/>
              <a:t>Number of nodes in any cluster should be approximately equal to n/</a:t>
            </a:r>
            <a:r>
              <a:rPr lang="en-US" sz="2800" dirty="0" err="1" smtClean="0"/>
              <a:t>n</a:t>
            </a:r>
            <a:r>
              <a:rPr lang="en-US" sz="1400" dirty="0" err="1" smtClean="0"/>
              <a:t>adv</a:t>
            </a:r>
            <a:r>
              <a:rPr lang="en-US" sz="1400" dirty="0" smtClean="0"/>
              <a:t> </a:t>
            </a:r>
            <a:r>
              <a:rPr lang="en-US" sz="2800" dirty="0" smtClean="0"/>
              <a:t> . Hence even distribution of nodes is crucial.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sensor network: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Ad-hoc network with sensor nodes.</a:t>
            </a:r>
          </a:p>
          <a:p>
            <a:r>
              <a:rPr lang="en-US" dirty="0" smtClean="0"/>
              <a:t>Two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Homogeneous </a:t>
            </a:r>
            <a:r>
              <a:rPr lang="en-US" dirty="0" err="1" smtClean="0"/>
              <a:t>wsn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Heterogeneous </a:t>
            </a:r>
            <a:r>
              <a:rPr lang="en-US" dirty="0" err="1" smtClean="0"/>
              <a:t>wsn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Equation of Combined rating can be changed based on requirement and application.</a:t>
            </a:r>
          </a:p>
          <a:p>
            <a:r>
              <a:rPr lang="en-US" dirty="0" smtClean="0"/>
              <a:t>A heterogeneous network with different types of sensors with different energy levels can be implemented.</a:t>
            </a:r>
          </a:p>
          <a:p>
            <a:r>
              <a:rPr lang="en-US" dirty="0" smtClean="0"/>
              <a:t>Alternate rotation of cluster head can be implemented to cover the sparse region in </a:t>
            </a:r>
            <a:r>
              <a:rPr lang="en-US" smtClean="0"/>
              <a:t>the network.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Heterogeneous </a:t>
            </a:r>
            <a:r>
              <a:rPr lang="en-IN" dirty="0" smtClean="0"/>
              <a:t>networks are evaluated in terms of either stability or energy efficiency. HEEPSCC is an hybrid model that bridges the gap between stability and energy efficiency in </a:t>
            </a:r>
            <a:r>
              <a:rPr lang="en-IN" dirty="0" smtClean="0"/>
              <a:t>heterogeneous </a:t>
            </a:r>
            <a:r>
              <a:rPr lang="en-IN" dirty="0" smtClean="0"/>
              <a:t>networks. HEEPSCC is the most stable and energy efficient as it includes both concentric clustering and K theorem technique for creation of cluster and cluster head </a:t>
            </a:r>
            <a:r>
              <a:rPr lang="en-IN" dirty="0" smtClean="0"/>
              <a:t>election.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"SEP: A Stable Election Protocol for clustered heterogeneous wireless sensor networks"</a:t>
            </a: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err="1" smtClean="0"/>
              <a:t>Georgios</a:t>
            </a:r>
            <a:r>
              <a:rPr lang="en-IN" dirty="0" smtClean="0"/>
              <a:t> </a:t>
            </a:r>
            <a:r>
              <a:rPr lang="en-IN" dirty="0" err="1" smtClean="0"/>
              <a:t>Smaragdakis</a:t>
            </a:r>
            <a:r>
              <a:rPr lang="en-IN" dirty="0" smtClean="0"/>
              <a:t>, Ibrahim </a:t>
            </a:r>
            <a:r>
              <a:rPr lang="en-IN" dirty="0" err="1" smtClean="0"/>
              <a:t>Matta</a:t>
            </a:r>
            <a:r>
              <a:rPr lang="en-IN" dirty="0" smtClean="0"/>
              <a:t> and </a:t>
            </a:r>
            <a:r>
              <a:rPr lang="en-IN" dirty="0" err="1" smtClean="0"/>
              <a:t>Azer</a:t>
            </a:r>
            <a:r>
              <a:rPr lang="en-IN" dirty="0" smtClean="0"/>
              <a:t> </a:t>
            </a:r>
            <a:r>
              <a:rPr lang="en-IN" dirty="0" err="1" smtClean="0"/>
              <a:t>Bestavros</a:t>
            </a:r>
            <a:r>
              <a:rPr lang="en-IN" dirty="0" smtClean="0"/>
              <a:t>.  Second International Workshop on Sensor and Actor Network Protocols and Applications (SANPA 2004).</a:t>
            </a:r>
          </a:p>
          <a:p>
            <a:r>
              <a:rPr lang="en-IN" dirty="0" smtClean="0"/>
              <a:t>X. Li, D. Huang and Z. Sun, "A Routing Protocol for Balancing Energy Consumption in</a:t>
            </a:r>
          </a:p>
          <a:p>
            <a:r>
              <a:rPr lang="en-IN" dirty="0" smtClean="0"/>
              <a:t>Heterogeneous Wireless Sensor Networks", </a:t>
            </a:r>
            <a:r>
              <a:rPr lang="en-IN" i="1" dirty="0" smtClean="0"/>
              <a:t>MSN 2007, LNCS 4864</a:t>
            </a:r>
            <a:r>
              <a:rPr lang="en-IN" dirty="0" smtClean="0"/>
              <a:t>, 2007, 79.88.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] S. </a:t>
            </a:r>
            <a:r>
              <a:rPr lang="en-IN" dirty="0" err="1" smtClean="0"/>
              <a:t>Varma</a:t>
            </a:r>
            <a:r>
              <a:rPr lang="en-IN" dirty="0" smtClean="0"/>
              <a:t>, N. Nigam and U.S. </a:t>
            </a:r>
            <a:r>
              <a:rPr lang="en-IN" dirty="0" err="1" smtClean="0"/>
              <a:t>Tiwary</a:t>
            </a:r>
            <a:r>
              <a:rPr lang="en-IN" dirty="0" smtClean="0"/>
              <a:t>, "Base station initiated dynamic routing protocol for heterogeneous Wireless Sensor Network using clustering", </a:t>
            </a:r>
            <a:r>
              <a:rPr lang="en-IN" i="1" dirty="0" smtClean="0"/>
              <a:t>Wireless Communications</a:t>
            </a:r>
          </a:p>
          <a:p>
            <a:r>
              <a:rPr lang="en-IN" dirty="0" smtClean="0"/>
              <a:t>Y.T. </a:t>
            </a:r>
            <a:r>
              <a:rPr lang="en-IN" dirty="0" err="1" smtClean="0"/>
              <a:t>Hou</a:t>
            </a:r>
            <a:r>
              <a:rPr lang="en-IN" dirty="0" smtClean="0"/>
              <a:t>, Y. Shi and H.D. </a:t>
            </a:r>
            <a:r>
              <a:rPr lang="en-IN" dirty="0" err="1" smtClean="0"/>
              <a:t>Sherali</a:t>
            </a:r>
            <a:r>
              <a:rPr lang="en-IN" dirty="0" smtClean="0"/>
              <a:t>, .On energy provisioning and relay node placement for wireless</a:t>
            </a:r>
          </a:p>
          <a:p>
            <a:r>
              <a:rPr lang="en-IN" dirty="0" smtClean="0"/>
              <a:t>sensor networks,. </a:t>
            </a:r>
            <a:r>
              <a:rPr lang="en-IN" i="1" dirty="0" smtClean="0"/>
              <a:t>IEEE  Transactions  on  Wireless Communications 4 </a:t>
            </a:r>
            <a:r>
              <a:rPr lang="en-IN" dirty="0" smtClean="0"/>
              <a:t>(5), 2005, 2579.2590.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Heterogeneous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/>
          <a:lstStyle/>
          <a:p>
            <a:pPr lvl="1"/>
            <a:r>
              <a:rPr lang="en-US" dirty="0" smtClean="0"/>
              <a:t>Heterogeneous nodes with different roles &amp; capabilities</a:t>
            </a:r>
          </a:p>
          <a:p>
            <a:pPr lvl="1"/>
            <a:r>
              <a:rPr lang="en-US" dirty="0" smtClean="0"/>
              <a:t>If cluster heads may have more energy &amp; computational capability, they take care of transmissions to the base station (BS)</a:t>
            </a:r>
          </a:p>
          <a:p>
            <a:pPr lvl="1"/>
            <a:r>
              <a:rPr lang="en-US" dirty="0" smtClean="0"/>
              <a:t>Each node is equipped with different energy levels.</a:t>
            </a:r>
          </a:p>
          <a:p>
            <a:pPr lvl="2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efficiency: </a:t>
            </a:r>
          </a:p>
          <a:p>
            <a:pPr>
              <a:buNone/>
            </a:pPr>
            <a:r>
              <a:rPr lang="en-US" dirty="0" smtClean="0"/>
              <a:t>		Maximum time taken till the death of the last node in the network.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Stability: </a:t>
            </a:r>
          </a:p>
          <a:p>
            <a:pPr>
              <a:buNone/>
            </a:pPr>
            <a:r>
              <a:rPr lang="en-US" dirty="0" smtClean="0"/>
              <a:t>		Time taken till the death of the first node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GOAL(OBJECTIVE)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an hybrid by taking into consideration both energy efficiency and stability.</a:t>
            </a:r>
          </a:p>
          <a:p>
            <a:endParaRPr lang="en-US" dirty="0" smtClean="0"/>
          </a:p>
          <a:p>
            <a:r>
              <a:rPr lang="en-US" dirty="0" smtClean="0"/>
              <a:t>Using Concentric clustering, SEP and K theorem algorithm.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Election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increasing the stable region of network.</a:t>
            </a:r>
          </a:p>
          <a:p>
            <a:r>
              <a:rPr lang="en-US" dirty="0" smtClean="0"/>
              <a:t>Its dynamic.</a:t>
            </a:r>
          </a:p>
          <a:p>
            <a:r>
              <a:rPr lang="en-US" dirty="0" smtClean="0"/>
              <a:t>Uses two level Hierarchical network</a:t>
            </a:r>
          </a:p>
          <a:p>
            <a:pPr>
              <a:buNone/>
            </a:pPr>
            <a:r>
              <a:rPr lang="en-US" dirty="0" smtClean="0"/>
              <a:t>  		  Normal nodes</a:t>
            </a:r>
          </a:p>
          <a:p>
            <a:pPr>
              <a:buNone/>
            </a:pPr>
            <a:r>
              <a:rPr lang="en-US" dirty="0" smtClean="0"/>
              <a:t>   		 Advanced nodes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Concentric clustering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based and Chain based scheme.</a:t>
            </a:r>
          </a:p>
          <a:p>
            <a:r>
              <a:rPr lang="en-US" dirty="0" smtClean="0"/>
              <a:t>Chain based routing scheme(</a:t>
            </a:r>
            <a:r>
              <a:rPr lang="en-US" dirty="0" err="1" smtClean="0"/>
              <a:t>Multihop</a:t>
            </a:r>
            <a:r>
              <a:rPr lang="en-US" dirty="0" smtClean="0"/>
              <a:t> routing)</a:t>
            </a:r>
          </a:p>
          <a:p>
            <a:r>
              <a:rPr lang="en-US" dirty="0" smtClean="0"/>
              <a:t>Minimum transmission energy (MTE)</a:t>
            </a:r>
          </a:p>
          <a:p>
            <a:r>
              <a:rPr lang="en-US" dirty="0" smtClean="0"/>
              <a:t>Two levels of chain.</a:t>
            </a:r>
          </a:p>
          <a:p>
            <a:r>
              <a:rPr lang="en-US" dirty="0" smtClean="0"/>
              <a:t>Unbalance in energy dissipation.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Straight Arrow Connector 193"/>
          <p:cNvSpPr>
            <a:spLocks noChangeShapeType="1"/>
          </p:cNvSpPr>
          <p:nvPr/>
        </p:nvSpPr>
        <p:spPr bwMode="auto">
          <a:xfrm rot="16200000">
            <a:off x="-1209675" y="5227638"/>
            <a:ext cx="2438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150648" y="953433"/>
            <a:ext cx="355725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79" name="Group 31"/>
          <p:cNvGrpSpPr>
            <a:grpSpLocks/>
          </p:cNvGrpSpPr>
          <p:nvPr/>
        </p:nvGrpSpPr>
        <p:grpSpPr bwMode="auto">
          <a:xfrm>
            <a:off x="2339752" y="722711"/>
            <a:ext cx="3629025" cy="6090665"/>
            <a:chOff x="1455" y="3174"/>
            <a:chExt cx="5715" cy="10570"/>
          </a:xfrm>
        </p:grpSpPr>
        <p:cxnSp>
          <p:nvCxnSpPr>
            <p:cNvPr id="2080" name="Straight Arrow Connector 193"/>
            <p:cNvCxnSpPr>
              <a:cxnSpLocks noChangeShapeType="1"/>
            </p:cNvCxnSpPr>
            <p:nvPr/>
          </p:nvCxnSpPr>
          <p:spPr bwMode="auto">
            <a:xfrm rot="16200000">
              <a:off x="-464" y="10619"/>
              <a:ext cx="3840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grpSp>
          <p:nvGrpSpPr>
            <p:cNvPr id="2081" name="Group 33"/>
            <p:cNvGrpSpPr>
              <a:grpSpLocks/>
            </p:cNvGrpSpPr>
            <p:nvPr/>
          </p:nvGrpSpPr>
          <p:grpSpPr bwMode="auto">
            <a:xfrm>
              <a:off x="1455" y="3174"/>
              <a:ext cx="5715" cy="10570"/>
              <a:chOff x="1455" y="3174"/>
              <a:chExt cx="5715" cy="10570"/>
            </a:xfrm>
          </p:grpSpPr>
          <p:cxnSp>
            <p:nvCxnSpPr>
              <p:cNvPr id="2082" name="Straight Arrow Connector 169"/>
              <p:cNvCxnSpPr>
                <a:cxnSpLocks noChangeShapeType="1"/>
              </p:cNvCxnSpPr>
              <p:nvPr/>
            </p:nvCxnSpPr>
            <p:spPr bwMode="auto">
              <a:xfrm>
                <a:off x="5925" y="4845"/>
                <a:ext cx="15" cy="4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3" name="Straight Arrow Connector 171"/>
              <p:cNvCxnSpPr>
                <a:cxnSpLocks noChangeShapeType="1"/>
              </p:cNvCxnSpPr>
              <p:nvPr/>
            </p:nvCxnSpPr>
            <p:spPr bwMode="auto">
              <a:xfrm>
                <a:off x="5910" y="7407"/>
                <a:ext cx="15" cy="4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4" name="Straight Arrow Connector 173"/>
              <p:cNvCxnSpPr>
                <a:cxnSpLocks noChangeShapeType="1"/>
              </p:cNvCxnSpPr>
              <p:nvPr/>
            </p:nvCxnSpPr>
            <p:spPr bwMode="auto">
              <a:xfrm>
                <a:off x="5925" y="8592"/>
                <a:ext cx="0" cy="4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5" name="Straight Arrow Connector 191"/>
              <p:cNvCxnSpPr>
                <a:cxnSpLocks noChangeShapeType="1"/>
              </p:cNvCxnSpPr>
              <p:nvPr/>
            </p:nvCxnSpPr>
            <p:spPr bwMode="auto">
              <a:xfrm rot="10800000">
                <a:off x="1455" y="12541"/>
                <a:ext cx="32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86" name="Straight Arrow Connector 168"/>
              <p:cNvCxnSpPr>
                <a:cxnSpLocks noChangeShapeType="1"/>
              </p:cNvCxnSpPr>
              <p:nvPr/>
            </p:nvCxnSpPr>
            <p:spPr bwMode="auto">
              <a:xfrm>
                <a:off x="5940" y="6252"/>
                <a:ext cx="0" cy="4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87" name="Flowchart: Magnetic Disk 196"/>
              <p:cNvSpPr>
                <a:spLocks noChangeArrowheads="1"/>
              </p:cNvSpPr>
              <p:nvPr/>
            </p:nvSpPr>
            <p:spPr bwMode="auto">
              <a:xfrm>
                <a:off x="4995" y="3174"/>
                <a:ext cx="1800" cy="1638"/>
              </a:xfrm>
              <a:prstGeom prst="flowChartMagneticDisk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UI – input the number of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nodes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8" name="Rectangle 167"/>
              <p:cNvSpPr>
                <a:spLocks noChangeArrowheads="1"/>
              </p:cNvSpPr>
              <p:nvPr/>
            </p:nvSpPr>
            <p:spPr bwMode="auto">
              <a:xfrm>
                <a:off x="4695" y="5277"/>
                <a:ext cx="2460" cy="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Generate random  positions and energy for each node and display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9" name="Rectangle 170"/>
              <p:cNvSpPr>
                <a:spLocks noChangeArrowheads="1"/>
              </p:cNvSpPr>
              <p:nvPr/>
            </p:nvSpPr>
            <p:spPr bwMode="auto">
              <a:xfrm>
                <a:off x="4680" y="6684"/>
                <a:ext cx="2460" cy="72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Advanced node selection module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0" name="Rectangle 172"/>
              <p:cNvSpPr>
                <a:spLocks noChangeArrowheads="1"/>
              </p:cNvSpPr>
              <p:nvPr/>
            </p:nvSpPr>
            <p:spPr bwMode="auto">
              <a:xfrm>
                <a:off x="4635" y="7839"/>
                <a:ext cx="2520" cy="7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Creation of concentric cluster module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1" name="Rectangle 174"/>
              <p:cNvSpPr>
                <a:spLocks noChangeArrowheads="1"/>
              </p:cNvSpPr>
              <p:nvPr/>
            </p:nvSpPr>
            <p:spPr bwMode="auto">
              <a:xfrm>
                <a:off x="4635" y="9024"/>
                <a:ext cx="2535" cy="7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Cluster Head selection module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3" name="Rectangle 178"/>
              <p:cNvSpPr>
                <a:spLocks noChangeArrowheads="1"/>
              </p:cNvSpPr>
              <p:nvPr/>
            </p:nvSpPr>
            <p:spPr bwMode="auto">
              <a:xfrm>
                <a:off x="4630" y="10276"/>
                <a:ext cx="2535" cy="7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Time slot assignment using DRAND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4" name="Rectangle 183"/>
              <p:cNvSpPr>
                <a:spLocks noChangeArrowheads="1"/>
              </p:cNvSpPr>
              <p:nvPr/>
            </p:nvSpPr>
            <p:spPr bwMode="auto">
              <a:xfrm>
                <a:off x="4744" y="11523"/>
                <a:ext cx="2220" cy="10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Communication to base station and data tracing module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6" name="Rectangle 189"/>
              <p:cNvSpPr>
                <a:spLocks noChangeArrowheads="1"/>
              </p:cNvSpPr>
              <p:nvPr/>
            </p:nvSpPr>
            <p:spPr bwMode="auto">
              <a:xfrm>
                <a:off x="4744" y="12997"/>
                <a:ext cx="2220" cy="74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Simulation result analysis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97" name="Straight Arrow Connector 195"/>
              <p:cNvCxnSpPr>
                <a:cxnSpLocks noChangeShapeType="1"/>
              </p:cNvCxnSpPr>
              <p:nvPr/>
            </p:nvCxnSpPr>
            <p:spPr bwMode="auto">
              <a:xfrm>
                <a:off x="1455" y="8700"/>
                <a:ext cx="3480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cxnSp>
            <p:nvCxnSpPr>
              <p:cNvPr id="2098" name="Straight Arrow Connector 165"/>
              <p:cNvCxnSpPr>
                <a:cxnSpLocks noChangeShapeType="1"/>
              </p:cNvCxnSpPr>
              <p:nvPr/>
            </p:nvCxnSpPr>
            <p:spPr bwMode="auto">
              <a:xfrm rot="5400000">
                <a:off x="4773" y="8862"/>
                <a:ext cx="32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9" name="AutoShape 51"/>
              <p:cNvCxnSpPr>
                <a:cxnSpLocks noChangeShapeType="1"/>
              </p:cNvCxnSpPr>
              <p:nvPr/>
            </p:nvCxnSpPr>
            <p:spPr bwMode="auto">
              <a:xfrm>
                <a:off x="5878" y="11069"/>
                <a:ext cx="15" cy="4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cxnSp>
        <p:nvCxnSpPr>
          <p:cNvPr id="51" name="Straight Arrow Connector 50"/>
          <p:cNvCxnSpPr>
            <a:stCxn id="2091" idx="2"/>
            <a:endCxn id="2093" idx="0"/>
          </p:cNvCxnSpPr>
          <p:nvPr/>
        </p:nvCxnSpPr>
        <p:spPr>
          <a:xfrm flipH="1">
            <a:off x="5160740" y="4536147"/>
            <a:ext cx="3175" cy="2788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3" name="Straight Arrow Connector 52"/>
          <p:cNvCxnSpPr>
            <a:stCxn id="2094" idx="2"/>
            <a:endCxn id="2096" idx="0"/>
          </p:cNvCxnSpPr>
          <p:nvPr/>
        </p:nvCxnSpPr>
        <p:spPr>
          <a:xfrm>
            <a:off x="5133117" y="6147263"/>
            <a:ext cx="0" cy="235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HEEPSCC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Whole protocol is divided into three </a:t>
            </a:r>
            <a:r>
              <a:rPr lang="en-IN" dirty="0" smtClean="0"/>
              <a:t>phases.</a:t>
            </a:r>
            <a:endParaRPr lang="en-IN" dirty="0" smtClean="0"/>
          </a:p>
          <a:p>
            <a:r>
              <a:rPr lang="en-IN" dirty="0" smtClean="0"/>
              <a:t>Phase 1:  Creation of concentric cluster.</a:t>
            </a:r>
          </a:p>
          <a:p>
            <a:r>
              <a:rPr lang="en-IN" dirty="0" smtClean="0"/>
              <a:t>Phase 2: Selection of cluster head.</a:t>
            </a:r>
          </a:p>
          <a:p>
            <a:r>
              <a:rPr lang="en-IN" dirty="0" smtClean="0"/>
              <a:t>Phase 3: Data </a:t>
            </a:r>
            <a:r>
              <a:rPr lang="en-IN" dirty="0" smtClean="0"/>
              <a:t>transmission.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599</TotalTime>
  <Words>697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HYBRID ENERGY EFFICIENT PROTOCOL USING STABLE CONCENTRIC CLUSTERING</vt:lpstr>
      <vt:lpstr>Introduction:</vt:lpstr>
      <vt:lpstr> Heterogeneous Networks</vt:lpstr>
      <vt:lpstr>Performance Parameters</vt:lpstr>
      <vt:lpstr>OUR GOAL(OBJECTIVE)</vt:lpstr>
      <vt:lpstr>Stable Election Protocol</vt:lpstr>
      <vt:lpstr>Concentric clustering Protocol</vt:lpstr>
      <vt:lpstr>Slide 8</vt:lpstr>
      <vt:lpstr>HEEPSCC</vt:lpstr>
      <vt:lpstr>1.Creation of Concentric cluster</vt:lpstr>
      <vt:lpstr>2.Selection of Cluster Head</vt:lpstr>
      <vt:lpstr>Slide 12</vt:lpstr>
      <vt:lpstr>Phase 3: Data transmission </vt:lpstr>
      <vt:lpstr>WORKING PLATFORM</vt:lpstr>
      <vt:lpstr>Simulation and results:</vt:lpstr>
      <vt:lpstr>Comparison: HEEPSCC,SEP,CCS </vt:lpstr>
      <vt:lpstr>Slide 17</vt:lpstr>
      <vt:lpstr>Slide 18</vt:lpstr>
      <vt:lpstr>Results and Analysis</vt:lpstr>
      <vt:lpstr>Future Scope </vt:lpstr>
      <vt:lpstr>CONCLUSION</vt:lpstr>
      <vt:lpstr>References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ENERGY EFFICIENT PROTOCOL FOR STABLE CONCENTRIC CLUSTERING</dc:title>
  <dc:creator>thippesh</dc:creator>
  <cp:lastModifiedBy>thippesh</cp:lastModifiedBy>
  <cp:revision>104</cp:revision>
  <dcterms:created xsi:type="dcterms:W3CDTF">2013-03-25T15:30:26Z</dcterms:created>
  <dcterms:modified xsi:type="dcterms:W3CDTF">2013-06-03T05:13:21Z</dcterms:modified>
</cp:coreProperties>
</file>