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68"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43" autoAdjust="0"/>
    <p:restoredTop sz="94657" autoAdjust="0"/>
  </p:normalViewPr>
  <p:slideViewPr>
    <p:cSldViewPr>
      <p:cViewPr varScale="1">
        <p:scale>
          <a:sx n="109" d="100"/>
          <a:sy n="109" d="100"/>
        </p:scale>
        <p:origin x="-1110" y="-78"/>
      </p:cViewPr>
      <p:guideLst>
        <p:guide orient="horz" pos="2160"/>
        <p:guide pos="2880"/>
      </p:guideLst>
    </p:cSldViewPr>
  </p:slideViewPr>
  <p:outlineViewPr>
    <p:cViewPr>
      <p:scale>
        <a:sx n="33" d="100"/>
        <a:sy n="33" d="100"/>
      </p:scale>
      <p:origin x="0" y="3331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BA6ACB-BF03-4A8F-B855-0EF74A1E4E32}"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279032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A6ACB-BF03-4A8F-B855-0EF74A1E4E32}"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218450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A6ACB-BF03-4A8F-B855-0EF74A1E4E32}"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106053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A6ACB-BF03-4A8F-B855-0EF74A1E4E32}"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364600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A6ACB-BF03-4A8F-B855-0EF74A1E4E32}"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13156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BA6ACB-BF03-4A8F-B855-0EF74A1E4E32}"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141299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BA6ACB-BF03-4A8F-B855-0EF74A1E4E32}" type="datetimeFigureOut">
              <a:rPr lang="en-US" smtClean="0"/>
              <a:t>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235393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BA6ACB-BF03-4A8F-B855-0EF74A1E4E32}" type="datetimeFigureOut">
              <a:rPr lang="en-US" smtClean="0"/>
              <a:t>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75265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A6ACB-BF03-4A8F-B855-0EF74A1E4E32}" type="datetimeFigureOut">
              <a:rPr lang="en-US" smtClean="0"/>
              <a:t>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397143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A6ACB-BF03-4A8F-B855-0EF74A1E4E32}"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397921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A6ACB-BF03-4A8F-B855-0EF74A1E4E32}"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9CCFB-D8AA-41BC-BE22-DA2ABD21828C}" type="slidenum">
              <a:rPr lang="en-US" smtClean="0"/>
              <a:t>‹#›</a:t>
            </a:fld>
            <a:endParaRPr lang="en-US"/>
          </a:p>
        </p:txBody>
      </p:sp>
    </p:spTree>
    <p:extLst>
      <p:ext uri="{BB962C8B-B14F-4D97-AF65-F5344CB8AC3E}">
        <p14:creationId xmlns:p14="http://schemas.microsoft.com/office/powerpoint/2010/main" val="159544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A6ACB-BF03-4A8F-B855-0EF74A1E4E32}" type="datetimeFigureOut">
              <a:rPr lang="en-US" smtClean="0"/>
              <a:t>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9CCFB-D8AA-41BC-BE22-DA2ABD21828C}" type="slidenum">
              <a:rPr lang="en-US" smtClean="0"/>
              <a:t>‹#›</a:t>
            </a:fld>
            <a:endParaRPr lang="en-US"/>
          </a:p>
        </p:txBody>
      </p:sp>
    </p:spTree>
    <p:extLst>
      <p:ext uri="{BB962C8B-B14F-4D97-AF65-F5344CB8AC3E}">
        <p14:creationId xmlns:p14="http://schemas.microsoft.com/office/powerpoint/2010/main" val="4281740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Work</a:t>
            </a:r>
            <a:endParaRPr lang="en-US" dirty="0"/>
          </a:p>
        </p:txBody>
      </p:sp>
      <p:sp>
        <p:nvSpPr>
          <p:cNvPr id="3" name="Subtitle 2"/>
          <p:cNvSpPr>
            <a:spLocks noGrp="1"/>
          </p:cNvSpPr>
          <p:nvPr>
            <p:ph type="subTitle" idx="1"/>
          </p:nvPr>
        </p:nvSpPr>
        <p:spPr/>
        <p:txBody>
          <a:bodyPr/>
          <a:lstStyle/>
          <a:p>
            <a:r>
              <a:rPr lang="en-US" dirty="0" smtClean="0"/>
              <a:t>For an AWG Interface</a:t>
            </a:r>
            <a:endParaRPr lang="en-US" dirty="0"/>
          </a:p>
        </p:txBody>
      </p:sp>
    </p:spTree>
    <p:extLst>
      <p:ext uri="{BB962C8B-B14F-4D97-AF65-F5344CB8AC3E}">
        <p14:creationId xmlns:p14="http://schemas.microsoft.com/office/powerpoint/2010/main" val="2341425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spcAft>
                <a:spcPts val="600"/>
              </a:spcAft>
              <a:buNone/>
            </a:pPr>
            <a:r>
              <a:rPr lang="en-US" sz="2400" dirty="0" smtClean="0"/>
              <a:t>In addition to further abstraction, I have made some public enums to be used by the step client for the group helpers.  For the code that we have been reviewing, they are as follows.</a:t>
            </a:r>
          </a:p>
          <a:p>
            <a:pPr marL="0" indent="0">
              <a:spcBef>
                <a:spcPts val="0"/>
              </a:spcBef>
              <a:buNone/>
            </a:pPr>
            <a:r>
              <a:rPr lang="en-US" sz="1600" dirty="0" smtClean="0">
                <a:solidFill>
                  <a:srgbClr val="0070C0"/>
                </a:solidFill>
              </a:rPr>
              <a:t>public </a:t>
            </a:r>
            <a:r>
              <a:rPr lang="en-US" sz="1600" dirty="0">
                <a:solidFill>
                  <a:srgbClr val="0070C0"/>
                </a:solidFill>
              </a:rPr>
              <a:t>enum </a:t>
            </a:r>
            <a:r>
              <a:rPr lang="en-US" sz="1600" dirty="0">
                <a:solidFill>
                  <a:srgbClr val="00B0F0"/>
                </a:solidFill>
              </a:rPr>
              <a:t>OutputMarkerStopMode</a:t>
            </a:r>
            <a:r>
              <a:rPr lang="en-US" sz="1600" dirty="0"/>
              <a:t> { Off, Low </a:t>
            </a:r>
            <a:r>
              <a:rPr lang="en-US" sz="1600" dirty="0" smtClean="0"/>
              <a:t>}</a:t>
            </a:r>
          </a:p>
          <a:p>
            <a:pPr marL="0" indent="0">
              <a:spcBef>
                <a:spcPts val="0"/>
              </a:spcBef>
              <a:buNone/>
            </a:pPr>
            <a:endParaRPr lang="en-US" sz="1600" dirty="0"/>
          </a:p>
          <a:p>
            <a:pPr marL="0" indent="0">
              <a:buNone/>
            </a:pPr>
            <a:r>
              <a:rPr lang="en-US" sz="2400" dirty="0" smtClean="0"/>
              <a:t>And I created unique strings to be used for syntax and error messages for the output stop values for the markers</a:t>
            </a:r>
          </a:p>
          <a:p>
            <a:pPr marL="0" indent="0">
              <a:buNone/>
            </a:pPr>
            <a:r>
              <a:rPr lang="en-US" sz="1600" dirty="0" smtClean="0">
                <a:solidFill>
                  <a:srgbClr val="0070C0"/>
                </a:solidFill>
              </a:rPr>
              <a:t>public </a:t>
            </a:r>
            <a:r>
              <a:rPr lang="en-US" sz="1600" dirty="0">
                <a:solidFill>
                  <a:srgbClr val="0070C0"/>
                </a:solidFill>
              </a:rPr>
              <a:t>const string </a:t>
            </a:r>
            <a:r>
              <a:rPr lang="en-US" sz="1600" dirty="0"/>
              <a:t>SyntaxForOutputStopValueMarkerOff = </a:t>
            </a:r>
            <a:r>
              <a:rPr lang="en-US" sz="1600" dirty="0">
                <a:solidFill>
                  <a:srgbClr val="C00000"/>
                </a:solidFill>
              </a:rPr>
              <a:t>"</a:t>
            </a:r>
            <a:r>
              <a:rPr lang="en-US" sz="1600" dirty="0" smtClean="0">
                <a:solidFill>
                  <a:srgbClr val="C00000"/>
                </a:solidFill>
              </a:rPr>
              <a:t>OFF</a:t>
            </a:r>
            <a:r>
              <a:rPr lang="en-US" sz="1600" dirty="0" smtClean="0">
                <a:solidFill>
                  <a:srgbClr val="C00000"/>
                </a:solidFill>
              </a:rPr>
              <a:t>"</a:t>
            </a:r>
            <a:r>
              <a:rPr lang="en-US" sz="1600" dirty="0" smtClean="0"/>
              <a:t>;</a:t>
            </a:r>
            <a:endParaRPr lang="en-US" sz="1600" dirty="0"/>
          </a:p>
          <a:p>
            <a:pPr marL="0" indent="0">
              <a:buNone/>
            </a:pPr>
            <a:r>
              <a:rPr lang="en-US" sz="1600" dirty="0" smtClean="0">
                <a:solidFill>
                  <a:srgbClr val="0070C0"/>
                </a:solidFill>
              </a:rPr>
              <a:t>public </a:t>
            </a:r>
            <a:r>
              <a:rPr lang="en-US" sz="1600" dirty="0">
                <a:solidFill>
                  <a:srgbClr val="0070C0"/>
                </a:solidFill>
              </a:rPr>
              <a:t>const string </a:t>
            </a:r>
            <a:r>
              <a:rPr lang="en-US" sz="1600" dirty="0"/>
              <a:t>SyntaxForOutputStopValueMarkerLow = </a:t>
            </a:r>
            <a:r>
              <a:rPr lang="en-US" sz="1600" dirty="0">
                <a:solidFill>
                  <a:srgbClr val="C00000"/>
                </a:solidFill>
              </a:rPr>
              <a:t>"LOW</a:t>
            </a:r>
            <a:r>
              <a:rPr lang="en-US" sz="1600" dirty="0" smtClean="0">
                <a:solidFill>
                  <a:srgbClr val="C00000"/>
                </a:solidFill>
              </a:rPr>
              <a:t>"</a:t>
            </a:r>
            <a:r>
              <a:rPr lang="en-US" sz="1600" dirty="0" smtClean="0"/>
              <a:t>;</a:t>
            </a:r>
          </a:p>
          <a:p>
            <a:pPr marL="0" indent="0">
              <a:buNone/>
            </a:pPr>
            <a:endParaRPr lang="en-US" sz="1600" dirty="0"/>
          </a:p>
          <a:p>
            <a:pPr marL="0" indent="0">
              <a:buNone/>
            </a:pPr>
            <a:r>
              <a:rPr lang="en-US" sz="1600" dirty="0" smtClean="0">
                <a:solidFill>
                  <a:srgbClr val="0070C0"/>
                </a:solidFill>
              </a:rPr>
              <a:t>public </a:t>
            </a:r>
            <a:r>
              <a:rPr lang="en-US" sz="1600" dirty="0">
                <a:solidFill>
                  <a:srgbClr val="0070C0"/>
                </a:solidFill>
              </a:rPr>
              <a:t>const string </a:t>
            </a:r>
            <a:r>
              <a:rPr lang="en-US" sz="1600" dirty="0"/>
              <a:t>ErrorStringCheckingOutputStopMarker </a:t>
            </a:r>
            <a:r>
              <a:rPr lang="en-US" sz="1600" dirty="0" smtClean="0"/>
              <a:t>=</a:t>
            </a:r>
          </a:p>
          <a:p>
            <a:pPr marL="0" indent="0">
              <a:buNone/>
            </a:pPr>
            <a:r>
              <a:rPr lang="en-US" sz="1600" dirty="0"/>
              <a:t> </a:t>
            </a:r>
            <a:r>
              <a:rPr lang="en-US" sz="1600" dirty="0" smtClean="0"/>
              <a:t>                                                                                         </a:t>
            </a:r>
            <a:r>
              <a:rPr lang="en-US" sz="1600" dirty="0" smtClean="0">
                <a:solidFill>
                  <a:srgbClr val="C00000"/>
                </a:solidFill>
              </a:rPr>
              <a:t>"</a:t>
            </a:r>
            <a:r>
              <a:rPr lang="en-US" sz="1600" dirty="0">
                <a:solidFill>
                  <a:srgbClr val="C00000"/>
                </a:solidFill>
              </a:rPr>
              <a:t>Checking the output stop value for marker </a:t>
            </a:r>
            <a:r>
              <a:rPr lang="en-US" sz="1600" dirty="0" smtClean="0">
                <a:solidFill>
                  <a:srgbClr val="C00000"/>
                </a:solidFill>
              </a:rPr>
              <a:t>"</a:t>
            </a:r>
            <a:r>
              <a:rPr lang="en-US" sz="1600" dirty="0" smtClean="0"/>
              <a:t>;</a:t>
            </a:r>
          </a:p>
          <a:p>
            <a:pPr marL="0" indent="0">
              <a:buNone/>
            </a:pPr>
            <a:r>
              <a:rPr lang="en-US" sz="1600" dirty="0">
                <a:solidFill>
                  <a:srgbClr val="0070C0"/>
                </a:solidFill>
              </a:rPr>
              <a:t>public const string</a:t>
            </a:r>
            <a:r>
              <a:rPr lang="en-US" sz="1600" dirty="0"/>
              <a:t> ErrorStringForChannel                       = </a:t>
            </a:r>
            <a:r>
              <a:rPr lang="en-US" sz="1600" dirty="0">
                <a:solidFill>
                  <a:srgbClr val="C00000"/>
                </a:solidFill>
              </a:rPr>
              <a:t>" for channel "</a:t>
            </a:r>
            <a:r>
              <a:rPr lang="en-US" sz="1600" dirty="0"/>
              <a:t>;</a:t>
            </a:r>
          </a:p>
          <a:p>
            <a:pPr marL="0" indent="0">
              <a:buNone/>
            </a:pPr>
            <a:endParaRPr lang="en-US" sz="2400" dirty="0" smtClean="0"/>
          </a:p>
          <a:p>
            <a:pPr marL="0" indent="0">
              <a:buNone/>
            </a:pPr>
            <a:r>
              <a:rPr lang="en-US" sz="2400" dirty="0" smtClean="0"/>
              <a:t>I like to intentionally group these strings together so that I can be consistent during development.</a:t>
            </a:r>
            <a:endParaRPr lang="en-US" sz="2400" dirty="0"/>
          </a:p>
        </p:txBody>
      </p:sp>
    </p:spTree>
    <p:extLst>
      <p:ext uri="{BB962C8B-B14F-4D97-AF65-F5344CB8AC3E}">
        <p14:creationId xmlns:p14="http://schemas.microsoft.com/office/powerpoint/2010/main" val="1611730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Rewording Steps Work</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2400" dirty="0" smtClean="0"/>
              <a:t>There have been many implementations of steps without any guidelines.  After many iterations, Perry and I had settled on 3 basic formats: the “set”, the “get” and the “should be”.</a:t>
            </a:r>
          </a:p>
          <a:p>
            <a:pPr marL="0" indent="0">
              <a:buNone/>
            </a:pPr>
            <a:r>
              <a:rPr lang="en-US" sz="2400" dirty="0" smtClean="0"/>
              <a:t>There have been many different references to the same AWG: “the AWG”, “AWG1”, “AWG 1” and implied.</a:t>
            </a:r>
          </a:p>
          <a:p>
            <a:pPr marL="0" indent="0">
              <a:buNone/>
            </a:pPr>
            <a:r>
              <a:rPr lang="en-US" sz="2400" dirty="0" smtClean="0"/>
              <a:t>The AWG references should now be “AWG n” where “n” is in a range of 1 to 4.  Note the space between “AWG” and “n”.  The wording of “the AWG” will now be “AWG [1-4]”.  AWG should no longer be implied.</a:t>
            </a:r>
          </a:p>
          <a:p>
            <a:pPr marL="0" indent="0">
              <a:buNone/>
            </a:pPr>
            <a:r>
              <a:rPr lang="en-US" sz="2400" dirty="0" smtClean="0"/>
              <a:t>In the quest to be consistent, references to channel, marker and clock should have the same format: “channel 1”, “marker 2”, and “clock 1”.</a:t>
            </a:r>
          </a:p>
          <a:p>
            <a:pPr marL="0" indent="0">
              <a:buNone/>
            </a:pPr>
            <a:endParaRPr lang="en-US" sz="2400" dirty="0"/>
          </a:p>
        </p:txBody>
      </p:sp>
    </p:spTree>
    <p:extLst>
      <p:ext uri="{BB962C8B-B14F-4D97-AF65-F5344CB8AC3E}">
        <p14:creationId xmlns:p14="http://schemas.microsoft.com/office/powerpoint/2010/main" val="3945644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 Step</a:t>
            </a:r>
            <a:endParaRPr lang="en-US" dirty="0"/>
          </a:p>
        </p:txBody>
      </p:sp>
      <p:sp>
        <p:nvSpPr>
          <p:cNvPr id="3" name="Content Placeholder 2"/>
          <p:cNvSpPr>
            <a:spLocks noGrp="1"/>
          </p:cNvSpPr>
          <p:nvPr>
            <p:ph idx="1"/>
          </p:nvPr>
        </p:nvSpPr>
        <p:spPr/>
        <p:txBody>
          <a:bodyPr>
            <a:normAutofit/>
          </a:bodyPr>
          <a:lstStyle/>
          <a:p>
            <a:r>
              <a:rPr lang="en-US" sz="2400" dirty="0"/>
              <a:t>The basic set form is</a:t>
            </a:r>
            <a:br>
              <a:rPr lang="en-US" sz="2400" dirty="0"/>
            </a:br>
            <a:r>
              <a:rPr lang="en-US" sz="2400" dirty="0"/>
              <a:t> </a:t>
            </a:r>
            <a:r>
              <a:rPr lang="en-US" sz="1600" dirty="0" smtClean="0"/>
              <a:t>“</a:t>
            </a:r>
            <a:r>
              <a:rPr lang="en-US" sz="1600" dirty="0"/>
              <a:t>When I set &lt;noun&gt; &lt;verbal phrase &gt; [&lt;for marker 1&gt;] [&lt;for channel 1&gt;] [&lt;for AWG 1</a:t>
            </a:r>
            <a:r>
              <a:rPr lang="en-US" sz="1600" dirty="0" smtClean="0"/>
              <a:t>&gt;]”</a:t>
            </a:r>
          </a:p>
          <a:p>
            <a:pPr marL="0" indent="0">
              <a:buNone/>
            </a:pPr>
            <a:r>
              <a:rPr lang="en-US" sz="1600" dirty="0" smtClean="0"/>
              <a:t>        </a:t>
            </a:r>
            <a:r>
              <a:rPr lang="en-US" sz="1600" i="1" dirty="0" smtClean="0"/>
              <a:t>Note that “marker”, “channel” and “AWG” might be optional for a particular set operation.</a:t>
            </a:r>
            <a:endParaRPr lang="en-US" sz="1600" i="1" dirty="0"/>
          </a:p>
          <a:p>
            <a:r>
              <a:rPr lang="en-US" sz="2400" dirty="0"/>
              <a:t>An example of a noun would be “the marker output stop condition” and the verbal phrase would be “to off”.  Using the examples, the step would be</a:t>
            </a:r>
            <a:br>
              <a:rPr lang="en-US" sz="2400" dirty="0"/>
            </a:br>
            <a:r>
              <a:rPr lang="en-US" sz="2400" dirty="0"/>
              <a:t> </a:t>
            </a:r>
            <a:r>
              <a:rPr lang="en-US" sz="1600" dirty="0" smtClean="0"/>
              <a:t>“</a:t>
            </a:r>
            <a:r>
              <a:rPr lang="en-US" sz="1600" dirty="0"/>
              <a:t>When I set the marker output stop condition to off for marker 1 for channel 1 for AWG 1”</a:t>
            </a:r>
          </a:p>
          <a:p>
            <a:r>
              <a:rPr lang="en-US" sz="2400" dirty="0"/>
              <a:t>In </a:t>
            </a:r>
            <a:r>
              <a:rPr lang="en-US" sz="2400" dirty="0" smtClean="0"/>
              <a:t>Gherkin </a:t>
            </a:r>
            <a:r>
              <a:rPr lang="en-US" sz="2400" dirty="0"/>
              <a:t>the step would be look like the following</a:t>
            </a:r>
            <a:br>
              <a:rPr lang="en-US" sz="2400" dirty="0"/>
            </a:br>
            <a:r>
              <a:rPr lang="en-US" sz="2400" dirty="0"/>
              <a:t> </a:t>
            </a:r>
            <a:r>
              <a:rPr lang="en-US" sz="1600" dirty="0"/>
              <a:t>[When(@"I set the marker output stop condition to off for marker ([1-4]) for channel ([1-4]) for AWG ([1-4</a:t>
            </a:r>
            <a:r>
              <a:rPr lang="en-US" sz="1600" dirty="0" smtClean="0"/>
              <a:t>])")]</a:t>
            </a:r>
          </a:p>
          <a:p>
            <a:pPr marL="0" indent="0">
              <a:buNone/>
            </a:pPr>
            <a:endParaRPr lang="en-US" sz="1600" dirty="0"/>
          </a:p>
        </p:txBody>
      </p:sp>
    </p:spTree>
    <p:extLst>
      <p:ext uri="{BB962C8B-B14F-4D97-AF65-F5344CB8AC3E}">
        <p14:creationId xmlns:p14="http://schemas.microsoft.com/office/powerpoint/2010/main" val="2620344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sz="2400" dirty="0" smtClean="0"/>
              <a:t>Old wording</a:t>
            </a:r>
            <a:r>
              <a:rPr lang="en-US" sz="4800" dirty="0" smtClean="0"/>
              <a:t>			</a:t>
            </a:r>
          </a:p>
          <a:p>
            <a:pPr marL="0" indent="0">
              <a:buNone/>
            </a:pPr>
            <a:r>
              <a:rPr lang="en-US" sz="1400" dirty="0" smtClean="0"/>
              <a:t>[When(@"I set the AWG Trigger Sequence Output data Position Value to (FIRST|FIRS|first|ZERO|zero)")] 		</a:t>
            </a:r>
          </a:p>
          <a:p>
            <a:pPr marL="0" indent="0">
              <a:buNone/>
            </a:pPr>
            <a:r>
              <a:rPr lang="en-US" sz="2400" dirty="0" smtClean="0"/>
              <a:t>New wording</a:t>
            </a:r>
          </a:p>
          <a:p>
            <a:pPr marL="0" indent="0">
              <a:buNone/>
            </a:pPr>
            <a:r>
              <a:rPr lang="en-US" sz="1400" dirty="0" smtClean="0"/>
              <a:t>[When(@"I set the analog output trigger wait value to first for all channels on AWG ([1-4])")]</a:t>
            </a:r>
          </a:p>
          <a:p>
            <a:pPr marL="0" indent="0">
              <a:buNone/>
            </a:pPr>
            <a:r>
              <a:rPr lang="en-US" sz="1400" dirty="0" smtClean="0"/>
              <a:t>[When(@"I set the analog output trigger wait value to zero for all channels on AWG ([1-4])")]</a:t>
            </a:r>
          </a:p>
          <a:p>
            <a:pPr marL="0" indent="0">
              <a:buNone/>
            </a:pPr>
            <a:endParaRPr lang="en-US" sz="1400" dirty="0"/>
          </a:p>
          <a:p>
            <a:pPr marL="0" indent="0">
              <a:buNone/>
            </a:pPr>
            <a:r>
              <a:rPr lang="en-US" sz="1600" dirty="0" smtClean="0"/>
              <a:t>There are a number of issues with the old wording above.</a:t>
            </a:r>
          </a:p>
          <a:p>
            <a:pPr marL="0" indent="0">
              <a:buNone/>
            </a:pPr>
            <a:r>
              <a:rPr lang="en-US" sz="1600" dirty="0" smtClean="0"/>
              <a:t>1. The “AWG” reference and position in the step.</a:t>
            </a:r>
          </a:p>
          <a:p>
            <a:pPr marL="0" indent="0">
              <a:buNone/>
            </a:pPr>
            <a:r>
              <a:rPr lang="en-US" sz="1600" dirty="0" smtClean="0"/>
              <a:t>2. The step is suppose to indirectly exercise the PI command OUTPut:SVALue:ANALog:STATe.  There was no guideline for word usage initially.  Again, after many iterations, Perry and I decided to use the User Programming manual as our guideline.  You will find no reference to “Trigger Sequence Output dat</a:t>
            </a:r>
            <a:r>
              <a:rPr lang="en-US" sz="1600" dirty="0" smtClean="0"/>
              <a:t>a Position Value” in the manual.</a:t>
            </a:r>
            <a:r>
              <a:rPr lang="en-US" sz="1600" dirty="0" smtClean="0"/>
              <a:t> When creating the “verbal phrase”, use the programming manual as guide.  By using these words, the Gherkin intellisense parser will help find the correct step.</a:t>
            </a:r>
          </a:p>
          <a:p>
            <a:pPr marL="0" indent="0">
              <a:buNone/>
            </a:pPr>
            <a:r>
              <a:rPr lang="en-US" sz="1600" dirty="0" smtClean="0"/>
              <a:t>3. Steps in general are not meant to be syntax checkers or generators.  There will be no hints to the user from the Gherkin intellisense parser.</a:t>
            </a:r>
          </a:p>
          <a:p>
            <a:pPr marL="0" indent="0">
              <a:buNone/>
            </a:pPr>
            <a:r>
              <a:rPr lang="en-US" sz="1600" dirty="0" smtClean="0"/>
              <a:t>In the new wording the noun is “the analog output trigger wait value” and the verbal phrase is “to first” and “to zero”.</a:t>
            </a:r>
          </a:p>
          <a:p>
            <a:pPr marL="0" indent="0">
              <a:buNone/>
            </a:pPr>
            <a:endParaRPr lang="en-US" sz="1600" dirty="0" smtClean="0"/>
          </a:p>
        </p:txBody>
      </p:sp>
    </p:spTree>
    <p:extLst>
      <p:ext uri="{BB962C8B-B14F-4D97-AF65-F5344CB8AC3E}">
        <p14:creationId xmlns:p14="http://schemas.microsoft.com/office/powerpoint/2010/main" val="340419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endParaRPr lang="en-US" sz="1600" dirty="0" smtClean="0"/>
          </a:p>
          <a:p>
            <a:endParaRPr lang="en-US" sz="1600" dirty="0"/>
          </a:p>
        </p:txBody>
      </p:sp>
    </p:spTree>
    <p:extLst>
      <p:ext uri="{BB962C8B-B14F-4D97-AF65-F5344CB8AC3E}">
        <p14:creationId xmlns:p14="http://schemas.microsoft.com/office/powerpoint/2010/main" val="2776599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Get Step</a:t>
            </a:r>
            <a:endParaRPr lang="en-US" dirty="0"/>
          </a:p>
        </p:txBody>
      </p:sp>
      <p:sp>
        <p:nvSpPr>
          <p:cNvPr id="3" name="Content Placeholder 2"/>
          <p:cNvSpPr>
            <a:spLocks noGrp="1"/>
          </p:cNvSpPr>
          <p:nvPr>
            <p:ph idx="1"/>
          </p:nvPr>
        </p:nvSpPr>
        <p:spPr/>
        <p:txBody>
          <a:bodyPr/>
          <a:lstStyle/>
          <a:p>
            <a:r>
              <a:rPr lang="en-US" sz="2400" dirty="0" smtClean="0"/>
              <a:t>The basic get form is</a:t>
            </a:r>
            <a:r>
              <a:rPr lang="en-US" sz="1600" dirty="0" smtClean="0"/>
              <a:t/>
            </a:r>
            <a:br>
              <a:rPr lang="en-US" sz="1600" dirty="0" smtClean="0"/>
            </a:br>
            <a:r>
              <a:rPr lang="en-US" sz="1600" dirty="0" smtClean="0"/>
              <a:t> “When I get &lt;noun&gt; [&lt;for marker 1&gt;] [&lt;for channel 1&gt;] [&lt;for AWG 1&gt;]”</a:t>
            </a:r>
          </a:p>
          <a:p>
            <a:pPr marL="0" indent="0">
              <a:buNone/>
            </a:pPr>
            <a:r>
              <a:rPr lang="en-US" sz="1600" dirty="0" smtClean="0"/>
              <a:t>        </a:t>
            </a:r>
            <a:r>
              <a:rPr lang="en-US" sz="1600" i="1" dirty="0" smtClean="0"/>
              <a:t>Note that “marker”, “channel” and “AWG” might be optional for a particular get operation.</a:t>
            </a:r>
          </a:p>
          <a:p>
            <a:r>
              <a:rPr lang="en-US" sz="2400" dirty="0" smtClean="0"/>
              <a:t>An example of a noun would be “the marker output stop condition” and the step would be</a:t>
            </a:r>
            <a:br>
              <a:rPr lang="en-US" sz="2400" dirty="0" smtClean="0"/>
            </a:br>
            <a:r>
              <a:rPr lang="en-US" sz="1600" dirty="0" smtClean="0"/>
              <a:t> “When I get the marker output stop condition for marker 1 for channel 1 for AWG 1”</a:t>
            </a:r>
          </a:p>
          <a:p>
            <a:r>
              <a:rPr lang="en-US" sz="2400" dirty="0" smtClean="0"/>
              <a:t>In Gherkin the step would be look like the following</a:t>
            </a:r>
            <a:r>
              <a:rPr lang="en-US" sz="1600" dirty="0" smtClean="0"/>
              <a:t/>
            </a:r>
            <a:br>
              <a:rPr lang="en-US" sz="1600" dirty="0" smtClean="0"/>
            </a:br>
            <a:r>
              <a:rPr lang="en-US" sz="1600" dirty="0" smtClean="0"/>
              <a:t> [When(@"I get the marker output stop condition for marker ([1-4]) for channel ([1-4]) for AWG ([1-4])")]</a:t>
            </a:r>
            <a:endParaRPr lang="en-US" sz="1600" dirty="0" smtClean="0"/>
          </a:p>
        </p:txBody>
      </p:sp>
    </p:spTree>
    <p:extLst>
      <p:ext uri="{BB962C8B-B14F-4D97-AF65-F5344CB8AC3E}">
        <p14:creationId xmlns:p14="http://schemas.microsoft.com/office/powerpoint/2010/main" val="850838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sz="1600" dirty="0" smtClean="0"/>
              <a:t>Old wording			</a:t>
            </a:r>
          </a:p>
          <a:p>
            <a:pPr marL="0" indent="0">
              <a:buNone/>
            </a:pPr>
            <a:r>
              <a:rPr lang="en-US" sz="1400" dirty="0" smtClean="0"/>
              <a:t>[When(@"I get the AWG Trigger Sequence Output data Position Value")] </a:t>
            </a:r>
            <a:r>
              <a:rPr lang="en-US" sz="1600" dirty="0" smtClean="0"/>
              <a:t>		</a:t>
            </a:r>
          </a:p>
          <a:p>
            <a:pPr marL="0" indent="0">
              <a:buNone/>
            </a:pPr>
            <a:r>
              <a:rPr lang="en-US" sz="1600" dirty="0" smtClean="0"/>
              <a:t>New wording</a:t>
            </a:r>
          </a:p>
          <a:p>
            <a:pPr marL="0" indent="0">
              <a:buNone/>
            </a:pPr>
            <a:r>
              <a:rPr lang="en-US" sz="1400" dirty="0" smtClean="0"/>
              <a:t>[When(@"I get the analog output trigger wait value for all channels on AWG ([1-4])")]</a:t>
            </a:r>
          </a:p>
          <a:p>
            <a:pPr marL="0" indent="0">
              <a:buNone/>
            </a:pPr>
            <a:endParaRPr lang="en-US" sz="1400" dirty="0"/>
          </a:p>
          <a:p>
            <a:pPr marL="0" indent="0">
              <a:buNone/>
            </a:pPr>
            <a:r>
              <a:rPr lang="en-US" sz="1600" dirty="0" smtClean="0"/>
              <a:t>The old wording has the same issues as the “set” did.  The “AWG” reference and placement in the step.  The wording used to describe the noun will not be found in the user programming manual.</a:t>
            </a:r>
            <a:endParaRPr lang="en-US" sz="1600" dirty="0"/>
          </a:p>
        </p:txBody>
      </p:sp>
    </p:spTree>
    <p:extLst>
      <p:ext uri="{BB962C8B-B14F-4D97-AF65-F5344CB8AC3E}">
        <p14:creationId xmlns:p14="http://schemas.microsoft.com/office/powerpoint/2010/main" val="3713556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Should Be Step</a:t>
            </a:r>
            <a:endParaRPr lang="en-US" dirty="0"/>
          </a:p>
        </p:txBody>
      </p:sp>
      <p:sp>
        <p:nvSpPr>
          <p:cNvPr id="3" name="Content Placeholder 2"/>
          <p:cNvSpPr>
            <a:spLocks noGrp="1"/>
          </p:cNvSpPr>
          <p:nvPr>
            <p:ph idx="1"/>
          </p:nvPr>
        </p:nvSpPr>
        <p:spPr/>
        <p:txBody>
          <a:bodyPr/>
          <a:lstStyle/>
          <a:p>
            <a:r>
              <a:rPr lang="en-US" sz="2400" dirty="0"/>
              <a:t>The basic should be form is</a:t>
            </a:r>
            <a:br>
              <a:rPr lang="en-US" sz="2400" dirty="0"/>
            </a:br>
            <a:r>
              <a:rPr lang="en-US" sz="2400" dirty="0"/>
              <a:t> </a:t>
            </a:r>
            <a:r>
              <a:rPr lang="en-US" sz="1600" dirty="0" smtClean="0"/>
              <a:t>“</a:t>
            </a:r>
            <a:r>
              <a:rPr lang="en-US" sz="1600" dirty="0"/>
              <a:t>Then &lt;noun&gt; &lt;verbal phrase &gt; [&lt;for marker 1&gt;] [&lt;for channel 1&gt;] [&lt;for AWG 1&gt;]”</a:t>
            </a:r>
          </a:p>
          <a:p>
            <a:r>
              <a:rPr lang="en-US" sz="2400" dirty="0"/>
              <a:t>An example of a noun is the same as for a Set or Get such as “the marker output stop condition” but the verbal phrase is now “should be off</a:t>
            </a:r>
            <a:r>
              <a:rPr lang="en-US" sz="2400" dirty="0" smtClean="0"/>
              <a:t>”. </a:t>
            </a:r>
            <a:r>
              <a:rPr lang="en-US" sz="2400" dirty="0"/>
              <a:t>Using the examples, the step would </a:t>
            </a:r>
            <a:r>
              <a:rPr lang="en-US" sz="2400" dirty="0" smtClean="0"/>
              <a:t>be </a:t>
            </a:r>
            <a:r>
              <a:rPr lang="en-US" sz="1600" dirty="0" smtClean="0"/>
              <a:t>“Then the marker output stop condition should be off for marker 1 for channel 1 for AWG 1”</a:t>
            </a:r>
            <a:r>
              <a:rPr lang="en-US" sz="2400" dirty="0" smtClean="0"/>
              <a:t> </a:t>
            </a:r>
          </a:p>
          <a:p>
            <a:r>
              <a:rPr lang="en-US" sz="2400" dirty="0"/>
              <a:t>In </a:t>
            </a:r>
            <a:r>
              <a:rPr lang="en-US" sz="2400" dirty="0" smtClean="0"/>
              <a:t>Gherkin </a:t>
            </a:r>
            <a:r>
              <a:rPr lang="en-US" sz="2400" dirty="0"/>
              <a:t>the step would be look like the following</a:t>
            </a:r>
            <a:br>
              <a:rPr lang="en-US" sz="2400" dirty="0"/>
            </a:br>
            <a:r>
              <a:rPr lang="en-US" sz="2400" dirty="0"/>
              <a:t> </a:t>
            </a:r>
            <a:r>
              <a:rPr lang="en-US" sz="1600" dirty="0"/>
              <a:t>“[Then the marker output stop condition should be off for marker ([1-4]) for channel ([1-4]) for AWG ([1-4])")]”</a:t>
            </a:r>
          </a:p>
        </p:txBody>
      </p:sp>
    </p:spTree>
    <p:extLst>
      <p:ext uri="{BB962C8B-B14F-4D97-AF65-F5344CB8AC3E}">
        <p14:creationId xmlns:p14="http://schemas.microsoft.com/office/powerpoint/2010/main" val="2807218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600" dirty="0" smtClean="0"/>
              <a:t>Old wording</a:t>
            </a:r>
            <a:r>
              <a:rPr lang="en-US" sz="2400" dirty="0" smtClean="0"/>
              <a:t>			</a:t>
            </a:r>
          </a:p>
          <a:p>
            <a:pPr marL="0" indent="0">
              <a:buNone/>
            </a:pPr>
            <a:r>
              <a:rPr lang="en-US" sz="1400" dirty="0" smtClean="0"/>
              <a:t>[Then(@"the AWG Trigger Sequence Output data Position should be (FIRST|FIRS|first|ZERO|zero)")]</a:t>
            </a:r>
          </a:p>
          <a:p>
            <a:pPr marL="0" indent="0">
              <a:buNone/>
            </a:pPr>
            <a:r>
              <a:rPr lang="en-US" sz="2400" dirty="0" smtClean="0"/>
              <a:t>		</a:t>
            </a:r>
          </a:p>
          <a:p>
            <a:pPr marL="0" indent="0">
              <a:buNone/>
            </a:pPr>
            <a:r>
              <a:rPr lang="en-US" sz="1600" dirty="0" smtClean="0"/>
              <a:t>New wording</a:t>
            </a:r>
          </a:p>
          <a:p>
            <a:pPr marL="0" indent="0">
              <a:buNone/>
            </a:pPr>
            <a:r>
              <a:rPr lang="en-US" sz="1400" dirty="0" smtClean="0"/>
              <a:t>[Then(@"the analog output trigger wait value should be first for all channels on AWG ([1-4])")]</a:t>
            </a:r>
          </a:p>
          <a:p>
            <a:pPr marL="0" indent="0">
              <a:buNone/>
            </a:pPr>
            <a:r>
              <a:rPr lang="en-US" sz="1400" dirty="0" smtClean="0"/>
              <a:t>[Then(@"the analog output trigger wait value should be zero for all channels on AWG ([1-4])")]</a:t>
            </a:r>
          </a:p>
          <a:p>
            <a:pPr marL="0" indent="0">
              <a:buNone/>
            </a:pPr>
            <a:endParaRPr lang="en-US" sz="1400" dirty="0"/>
          </a:p>
          <a:p>
            <a:pPr marL="0" indent="0">
              <a:buNone/>
            </a:pPr>
            <a:r>
              <a:rPr lang="en-US" sz="1600" dirty="0" smtClean="0"/>
              <a:t>There are a number of issues with the old wording above. </a:t>
            </a:r>
            <a:r>
              <a:rPr lang="en-US" sz="1600" i="1" dirty="0" smtClean="0"/>
              <a:t>(These are basically the same as the set)</a:t>
            </a:r>
          </a:p>
          <a:p>
            <a:pPr marL="0" indent="0">
              <a:buNone/>
            </a:pPr>
            <a:r>
              <a:rPr lang="en-US" sz="1600" dirty="0" smtClean="0"/>
              <a:t>1. The “AWG” reference and position in the step.</a:t>
            </a:r>
          </a:p>
          <a:p>
            <a:pPr marL="0" indent="0">
              <a:buNone/>
            </a:pPr>
            <a:r>
              <a:rPr lang="en-US" sz="1600" dirty="0" smtClean="0"/>
              <a:t>2. The step is suppose to indirectly exercise the PI command OUTPut:SVALue:ANALog:STATe.  There was no guideline for word usage initially.  Again, when creating the “verbal phrase”, use the programming manual as guide.  By using these words, the Gherkin intellisense parser will help find the correct step.</a:t>
            </a:r>
          </a:p>
          <a:p>
            <a:pPr marL="0" indent="0">
              <a:buNone/>
            </a:pPr>
            <a:r>
              <a:rPr lang="en-US" sz="1600" dirty="0" smtClean="0"/>
              <a:t>3. Steps in general are not meant to be syntax checkers or generators.  There will be no hints to the user from the Gherkin intellisense parser.</a:t>
            </a:r>
          </a:p>
          <a:p>
            <a:pPr marL="0" indent="0">
              <a:buNone/>
            </a:pPr>
            <a:r>
              <a:rPr lang="en-US" sz="1600" dirty="0" smtClean="0"/>
              <a:t>In the new wording the noun is “the analog output trigger wait value” and the verbal phrase is “to first” and “to zero”.</a:t>
            </a:r>
            <a:endParaRPr lang="en-US" sz="1600" dirty="0" smtClean="0"/>
          </a:p>
        </p:txBody>
      </p:sp>
    </p:spTree>
    <p:extLst>
      <p:ext uri="{BB962C8B-B14F-4D97-AF65-F5344CB8AC3E}">
        <p14:creationId xmlns:p14="http://schemas.microsoft.com/office/powerpoint/2010/main" val="3229750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and New Wordings Examples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a:p>
            <a:pPr marL="0" indent="0">
              <a:buNone/>
            </a:pPr>
            <a:r>
              <a:rPr lang="en-US" sz="1600" dirty="0" smtClean="0"/>
              <a:t>Old wording</a:t>
            </a:r>
          </a:p>
          <a:p>
            <a:pPr marL="0" indent="0">
              <a:buNone/>
            </a:pPr>
            <a:r>
              <a:rPr lang="en-US" sz="1600" dirty="0" smtClean="0"/>
              <a:t>[When(@"I set the AWG Trigger (A|B) Sequence Impedance Value to (50|1000)")]</a:t>
            </a:r>
          </a:p>
          <a:p>
            <a:pPr marL="0" indent="0">
              <a:buNone/>
            </a:pPr>
            <a:r>
              <a:rPr lang="en-US" sz="1600" dirty="0" smtClean="0"/>
              <a:t>[When(@"I get the AWG Trigger Sequence (A|B) Impedance Value")]</a:t>
            </a:r>
          </a:p>
          <a:p>
            <a:pPr marL="0" indent="0">
              <a:buNone/>
            </a:pPr>
            <a:r>
              <a:rPr lang="en-US" sz="1600" dirty="0" smtClean="0"/>
              <a:t>[Then(@"the AWG Trigger (A|B) Sequence Impedance Value should be (50|1000)")]</a:t>
            </a:r>
          </a:p>
          <a:p>
            <a:pPr marL="0" indent="0">
              <a:buNone/>
            </a:pPr>
            <a:r>
              <a:rPr lang="en-US" sz="1600" dirty="0" smtClean="0"/>
              <a:t>			</a:t>
            </a:r>
          </a:p>
          <a:p>
            <a:pPr marL="0" indent="0">
              <a:buNone/>
            </a:pPr>
            <a:r>
              <a:rPr lang="en-US" sz="1600" dirty="0" smtClean="0"/>
              <a:t>New wording</a:t>
            </a:r>
          </a:p>
          <a:p>
            <a:pPr marL="0" indent="0">
              <a:buNone/>
            </a:pPr>
            <a:r>
              <a:rPr lang="en-US" sz="1600" dirty="0" smtClean="0"/>
              <a:t>[When(@"I set the trigger impedance value to 50 for trigger (A|B) for AWG ([1-4])")]</a:t>
            </a:r>
          </a:p>
          <a:p>
            <a:pPr marL="0" indent="0">
              <a:buNone/>
            </a:pPr>
            <a:r>
              <a:rPr lang="en-US" sz="1600" dirty="0" smtClean="0"/>
              <a:t>[When(@"I set the trigger impedance value to 1000 for trigger (A|B) for AWG ([1-4])")]</a:t>
            </a:r>
          </a:p>
          <a:p>
            <a:pPr marL="0" indent="0">
              <a:buNone/>
            </a:pPr>
            <a:r>
              <a:rPr lang="en-US" sz="1600" dirty="0" smtClean="0"/>
              <a:t>[When(@"I get the trigger impedance value for trigger (A|B) for AWG ([1-4])")]</a:t>
            </a:r>
          </a:p>
          <a:p>
            <a:pPr marL="0" indent="0">
              <a:buNone/>
            </a:pPr>
            <a:r>
              <a:rPr lang="en-US" sz="1600" dirty="0" smtClean="0"/>
              <a:t>[Then(@"the trigger impedance value</a:t>
            </a:r>
            <a:r>
              <a:rPr lang="en-US" sz="1600" dirty="0" smtClean="0"/>
              <a:t> should be 50</a:t>
            </a:r>
            <a:r>
              <a:rPr lang="en-US" sz="1600" dirty="0" smtClean="0"/>
              <a:t> for trigger (A|B) for AWG ([1-4])")]</a:t>
            </a:r>
          </a:p>
          <a:p>
            <a:pPr marL="0" indent="0">
              <a:buNone/>
            </a:pPr>
            <a:r>
              <a:rPr lang="en-US" sz="1600" dirty="0" smtClean="0"/>
              <a:t>[Then(@"the trigger impedance value </a:t>
            </a:r>
            <a:r>
              <a:rPr lang="en-US" sz="1600" dirty="0" smtClean="0"/>
              <a:t>should be 1000 </a:t>
            </a:r>
            <a:r>
              <a:rPr lang="en-US" sz="1600" dirty="0" smtClean="0"/>
              <a:t>for trigger (A|B</a:t>
            </a:r>
            <a:r>
              <a:rPr lang="en-US" sz="1600" dirty="0" smtClean="0"/>
              <a:t>) </a:t>
            </a:r>
            <a:r>
              <a:rPr lang="en-US" sz="1600" dirty="0" smtClean="0"/>
              <a:t>for AWG ([1-4])")]</a:t>
            </a:r>
            <a:endParaRPr lang="en-US" sz="1600" dirty="0"/>
          </a:p>
        </p:txBody>
      </p:sp>
    </p:spTree>
    <p:extLst>
      <p:ext uri="{BB962C8B-B14F-4D97-AF65-F5344CB8AC3E}">
        <p14:creationId xmlns:p14="http://schemas.microsoft.com/office/powerpoint/2010/main" val="2301567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current interface for the AWG exposes too much of the hardware properties</a:t>
            </a:r>
          </a:p>
          <a:p>
            <a:r>
              <a:rPr lang="en-US" dirty="0" smtClean="0"/>
              <a:t>Any change to the hardware will cause changes in the client that uses the property.</a:t>
            </a:r>
            <a:endParaRPr lang="en-US" dirty="0"/>
          </a:p>
        </p:txBody>
      </p:sp>
    </p:spTree>
    <p:extLst>
      <p:ext uri="{BB962C8B-B14F-4D97-AF65-F5344CB8AC3E}">
        <p14:creationId xmlns:p14="http://schemas.microsoft.com/office/powerpoint/2010/main" val="4071277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Delete Step</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a:p>
            <a:pPr marL="0" indent="0">
              <a:buNone/>
            </a:pPr>
            <a:r>
              <a:rPr lang="en-US" sz="1600" dirty="0" smtClean="0"/>
              <a:t>Old wording</a:t>
            </a:r>
          </a:p>
          <a:p>
            <a:pPr marL="0" indent="0">
              <a:buNone/>
            </a:pPr>
            <a:r>
              <a:rPr lang="en-US" sz="1600" dirty="0" smtClean="0"/>
              <a:t>[When(@"I delete file or directory ""(.+)"" in the mass storage unit ""(.+|)"" of the AWG")]</a:t>
            </a:r>
          </a:p>
          <a:p>
            <a:pPr marL="0" indent="0">
              <a:buNone/>
            </a:pPr>
            <a:endParaRPr lang="en-US" sz="1600" dirty="0" smtClean="0"/>
          </a:p>
          <a:p>
            <a:pPr marL="0" indent="0">
              <a:buNone/>
            </a:pPr>
            <a:r>
              <a:rPr lang="en-US" sz="1600" dirty="0" smtClean="0"/>
              <a:t>New wording</a:t>
            </a:r>
          </a:p>
          <a:p>
            <a:pPr marL="0" indent="0">
              <a:buNone/>
            </a:pPr>
            <a:r>
              <a:rPr lang="en-US" sz="1600" dirty="0" smtClean="0"/>
              <a:t>[When(@"I delete the file ""(.+)"" for AWG ([1-4])")]</a:t>
            </a:r>
          </a:p>
          <a:p>
            <a:pPr marL="0" indent="0">
              <a:buNone/>
            </a:pPr>
            <a:r>
              <a:rPr lang="en-US" sz="1600" dirty="0" smtClean="0"/>
              <a:t>[When(@"I delete the file ""(.+)"" on drive ""(.+)"" for AWG ([1-4])")]</a:t>
            </a:r>
          </a:p>
          <a:p>
            <a:pPr marL="0" indent="0">
              <a:buNone/>
            </a:pPr>
            <a:r>
              <a:rPr lang="en-US" sz="1600" dirty="0" smtClean="0"/>
              <a:t>[When(@"I delete the directory ""(.+)"" for AWG ([1-4])")]</a:t>
            </a:r>
          </a:p>
          <a:p>
            <a:pPr marL="0" indent="0">
              <a:buNone/>
            </a:pPr>
            <a:r>
              <a:rPr lang="en-US" sz="1600" dirty="0" smtClean="0"/>
              <a:t>[When(@"I delete the directory ""(.+)"" on drive ""(.+)"" for AWG ([1-4])")]</a:t>
            </a:r>
          </a:p>
          <a:p>
            <a:pPr marL="0" indent="0">
              <a:buNone/>
            </a:pPr>
            <a:endParaRPr lang="en-US" sz="1600" dirty="0"/>
          </a:p>
          <a:p>
            <a:pPr marL="0" indent="0">
              <a:buNone/>
            </a:pPr>
            <a:endParaRPr lang="en-US" sz="1600" dirty="0" smtClean="0"/>
          </a:p>
          <a:p>
            <a:pPr marL="0" indent="0">
              <a:buNone/>
            </a:pPr>
            <a:r>
              <a:rPr lang="en-US" sz="1600" dirty="0" smtClean="0"/>
              <a:t>Note the use of the 2 sets of double quotes for a file or path.  When presented in the feature it will be an empty set of double quotes “” that the user will need to fill in.  If you don’t then in the feature is will just be an extra space that you will overlook.</a:t>
            </a:r>
            <a:endParaRPr lang="en-US" sz="1600" dirty="0"/>
          </a:p>
        </p:txBody>
      </p:sp>
    </p:spTree>
    <p:extLst>
      <p:ext uri="{BB962C8B-B14F-4D97-AF65-F5344CB8AC3E}">
        <p14:creationId xmlns:p14="http://schemas.microsoft.com/office/powerpoint/2010/main" val="1176298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Save Step</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marL="0" indent="0">
              <a:buNone/>
            </a:pPr>
            <a:endParaRPr lang="en-US" sz="1600" dirty="0" smtClean="0"/>
          </a:p>
          <a:p>
            <a:pPr marL="0" indent="0">
              <a:buNone/>
            </a:pPr>
            <a:r>
              <a:rPr lang="en-US" sz="1600" dirty="0" smtClean="0"/>
              <a:t>Old wording</a:t>
            </a:r>
          </a:p>
          <a:p>
            <a:pPr marL="0" indent="0">
              <a:buNone/>
            </a:pPr>
            <a:r>
              <a:rPr lang="en-US" sz="1600" dirty="0" smtClean="0"/>
              <a:t>[When(@"I save the setup ""(.+)"" including assets (1|0|ON|OFF||)")]</a:t>
            </a:r>
          </a:p>
          <a:p>
            <a:pPr marL="0" indent="0">
              <a:buNone/>
            </a:pPr>
            <a:r>
              <a:rPr lang="en-US" sz="1600" dirty="0" smtClean="0"/>
              <a:t>New rewording</a:t>
            </a:r>
          </a:p>
          <a:p>
            <a:pPr marL="0" indent="0">
              <a:buNone/>
            </a:pPr>
            <a:r>
              <a:rPr lang="en-US" sz="1600" dirty="0" smtClean="0"/>
              <a:t>[When(@"I save the setup with assets to the file ""(.+)"" for AWG ([1-4])")]</a:t>
            </a:r>
          </a:p>
          <a:p>
            <a:pPr marL="0" indent="0">
              <a:buNone/>
            </a:pPr>
            <a:r>
              <a:rPr lang="en-US" sz="1600" dirty="0" smtClean="0"/>
              <a:t>[When(@"I save the setup without assets to the file ""(.+)"" for AWG ([1-4])")]</a:t>
            </a:r>
          </a:p>
          <a:p>
            <a:pPr marL="0" indent="0">
              <a:buNone/>
            </a:pPr>
            <a:endParaRPr lang="en-US" sz="1600" dirty="0" smtClean="0"/>
          </a:p>
          <a:p>
            <a:pPr marL="0" indent="0">
              <a:buNone/>
            </a:pPr>
            <a:r>
              <a:rPr lang="en-US" sz="1600" dirty="0" smtClean="0"/>
              <a:t>Old wording</a:t>
            </a:r>
          </a:p>
          <a:p>
            <a:pPr marL="0" indent="0">
              <a:buNone/>
            </a:pPr>
            <a:r>
              <a:rPr lang="en-US" sz="1600" dirty="0" smtClean="0"/>
              <a:t>[When(@"I save the asset ""(.+)"" as the TEXT file ""(.+)"" with type (ANAL|ANALog|DIG8|DIG10)")]</a:t>
            </a:r>
          </a:p>
          <a:p>
            <a:pPr marL="0" indent="0">
              <a:buNone/>
            </a:pPr>
            <a:endParaRPr lang="en-US" sz="1600" dirty="0" smtClean="0"/>
          </a:p>
          <a:p>
            <a:pPr marL="0" indent="0">
              <a:buNone/>
            </a:pPr>
            <a:r>
              <a:rPr lang="en-US" sz="1600" dirty="0" smtClean="0"/>
              <a:t>New wording</a:t>
            </a:r>
          </a:p>
          <a:p>
            <a:pPr marL="0" indent="0">
              <a:buNone/>
            </a:pPr>
            <a:r>
              <a:rPr lang="en-US" sz="1600" dirty="0" smtClean="0"/>
              <a:t>[When(@"I save the asset ""(.+)"" as floating point values to the TXT file ""(.+)"" for AWG ([1-4])")]</a:t>
            </a:r>
          </a:p>
          <a:p>
            <a:pPr marL="0" indent="0">
              <a:buNone/>
            </a:pPr>
            <a:r>
              <a:rPr lang="en-US" sz="1600" dirty="0" smtClean="0"/>
              <a:t>[When(@"I save the asset ""(.+)"" as 8 bit DAC values to the TXT file ""(.+)"" for AWG ([1-4])")]</a:t>
            </a:r>
          </a:p>
          <a:p>
            <a:pPr marL="0" indent="0">
              <a:buNone/>
            </a:pPr>
            <a:r>
              <a:rPr lang="en-US" sz="1600" dirty="0" smtClean="0"/>
              <a:t>[When(@"I save the asset ""(.+)"" as 10 bit DAC values to the TXT file ""(.+)"" for AWG ([1-4])")]</a:t>
            </a:r>
            <a:endParaRPr lang="en-US" sz="1600" dirty="0"/>
          </a:p>
        </p:txBody>
      </p:sp>
    </p:spTree>
    <p:extLst>
      <p:ext uri="{BB962C8B-B14F-4D97-AF65-F5344CB8AC3E}">
        <p14:creationId xmlns:p14="http://schemas.microsoft.com/office/powerpoint/2010/main" val="259121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of Step Parameters</a:t>
            </a:r>
            <a:endParaRPr lang="en-US" dirty="0"/>
          </a:p>
        </p:txBody>
      </p:sp>
      <p:sp>
        <p:nvSpPr>
          <p:cNvPr id="3" name="Content Placeholder 2"/>
          <p:cNvSpPr>
            <a:spLocks noGrp="1"/>
          </p:cNvSpPr>
          <p:nvPr>
            <p:ph idx="1"/>
          </p:nvPr>
        </p:nvSpPr>
        <p:spPr>
          <a:xfrm>
            <a:off x="228600" y="1600200"/>
            <a:ext cx="8686800" cy="4525963"/>
          </a:xfrm>
        </p:spPr>
        <p:txBody>
          <a:bodyPr>
            <a:normAutofit/>
          </a:bodyPr>
          <a:lstStyle/>
          <a:p>
            <a:pPr marL="0" indent="0">
              <a:buNone/>
            </a:pPr>
            <a:r>
              <a:rPr lang="en-US" sz="1600" dirty="0" smtClean="0"/>
              <a:t>A new method is necessary as the test framework moves forward is in the following step.</a:t>
            </a:r>
          </a:p>
          <a:p>
            <a:pPr marL="0" indent="0">
              <a:buNone/>
            </a:pPr>
            <a:endParaRPr lang="en-US" sz="1600" dirty="0"/>
          </a:p>
          <a:p>
            <a:pPr marL="0" indent="0">
              <a:buNone/>
            </a:pPr>
            <a:r>
              <a:rPr lang="en-US" sz="1600" dirty="0" smtClean="0"/>
              <a:t>[</a:t>
            </a:r>
            <a:r>
              <a:rPr lang="en-US" sz="1600" dirty="0"/>
              <a:t>Then(@</a:t>
            </a:r>
            <a:r>
              <a:rPr lang="en-US" sz="1600" dirty="0">
                <a:solidFill>
                  <a:srgbClr val="C00000"/>
                </a:solidFill>
              </a:rPr>
              <a:t>"the marker output stop condition should be off for marker ([1-4]) for channel ([1-4]) for AWG ([1-4])</a:t>
            </a:r>
            <a:r>
              <a:rPr lang="en-US" sz="1600" dirty="0"/>
              <a:t>")]</a:t>
            </a:r>
          </a:p>
          <a:p>
            <a:pPr marL="0" indent="0">
              <a:buNone/>
            </a:pPr>
            <a:r>
              <a:rPr lang="en-US" sz="1600" dirty="0" smtClean="0">
                <a:solidFill>
                  <a:srgbClr val="0070C0"/>
                </a:solidFill>
              </a:rPr>
              <a:t>public </a:t>
            </a:r>
            <a:r>
              <a:rPr lang="en-US" sz="1600" dirty="0">
                <a:solidFill>
                  <a:srgbClr val="0070C0"/>
                </a:solidFill>
              </a:rPr>
              <a:t>void </a:t>
            </a:r>
            <a:r>
              <a:rPr lang="en-US" sz="1600" dirty="0"/>
              <a:t>OutputStopMarkerStateValueShouldBeOff(</a:t>
            </a:r>
            <a:r>
              <a:rPr lang="en-US" sz="1600" dirty="0">
                <a:solidFill>
                  <a:srgbClr val="0070C0"/>
                </a:solidFill>
              </a:rPr>
              <a:t>string</a:t>
            </a:r>
            <a:r>
              <a:rPr lang="en-US" sz="1600" dirty="0"/>
              <a:t> marker, </a:t>
            </a:r>
            <a:r>
              <a:rPr lang="en-US" sz="1600" dirty="0">
                <a:solidFill>
                  <a:srgbClr val="0070C0"/>
                </a:solidFill>
              </a:rPr>
              <a:t>string</a:t>
            </a:r>
            <a:r>
              <a:rPr lang="en-US" sz="1600" dirty="0"/>
              <a:t> channel, </a:t>
            </a:r>
            <a:r>
              <a:rPr lang="en-US" sz="1600" dirty="0">
                <a:solidFill>
                  <a:srgbClr val="0070C0"/>
                </a:solidFill>
              </a:rPr>
              <a:t>string</a:t>
            </a:r>
            <a:r>
              <a:rPr lang="en-US" sz="1600" dirty="0"/>
              <a:t> awgNumber</a:t>
            </a:r>
            <a:r>
              <a:rPr lang="en-US" sz="1600" dirty="0" smtClean="0"/>
              <a:t>) {</a:t>
            </a:r>
            <a:endParaRPr lang="en-US" sz="1600" dirty="0"/>
          </a:p>
          <a:p>
            <a:pPr marL="0" indent="0">
              <a:buNone/>
            </a:pPr>
            <a:r>
              <a:rPr lang="en-US" sz="1600" dirty="0" smtClean="0"/>
              <a:t>     AWG </a:t>
            </a:r>
            <a:r>
              <a:rPr lang="en-US" sz="1600" dirty="0"/>
              <a:t>awg = AwgSetupSteps.GetAWG(awgNumber);</a:t>
            </a:r>
          </a:p>
          <a:p>
            <a:pPr marL="0" indent="0">
              <a:buNone/>
            </a:pPr>
            <a:r>
              <a:rPr lang="en-US" sz="1600" dirty="0"/>
              <a:t>     </a:t>
            </a:r>
            <a:r>
              <a:rPr lang="en-US" sz="1600" dirty="0" smtClean="0"/>
              <a:t>_</a:t>
            </a:r>
            <a:r>
              <a:rPr lang="en-US" sz="1600" dirty="0"/>
              <a:t>utilitiesGroup.</a:t>
            </a:r>
            <a:r>
              <a:rPr lang="en-US" sz="1600" dirty="0">
                <a:solidFill>
                  <a:srgbClr val="FFC000"/>
                </a:solidFill>
              </a:rPr>
              <a:t>VerifyChannelMarkerClockParameters</a:t>
            </a:r>
            <a:r>
              <a:rPr lang="en-US" sz="1600" dirty="0"/>
              <a:t>(awg, channel, marker);</a:t>
            </a:r>
          </a:p>
          <a:p>
            <a:pPr marL="0" indent="0">
              <a:buNone/>
            </a:pPr>
            <a:r>
              <a:rPr lang="en-US" sz="1600" dirty="0"/>
              <a:t>     </a:t>
            </a:r>
            <a:r>
              <a:rPr lang="en-US" sz="1600" dirty="0" smtClean="0"/>
              <a:t>_</a:t>
            </a:r>
            <a:r>
              <a:rPr lang="en-US" sz="1600" dirty="0"/>
              <a:t>awgOutputGroup.OutputStopMarkerStateValueShouldBe(awg, channel, marker</a:t>
            </a:r>
            <a:r>
              <a:rPr lang="en-US" sz="1600" dirty="0" smtClean="0"/>
              <a:t>,</a:t>
            </a:r>
            <a:br>
              <a:rPr lang="en-US" sz="1600" dirty="0" smtClean="0"/>
            </a:br>
            <a:r>
              <a:rPr lang="en-US" sz="1600" dirty="0" smtClean="0"/>
              <a:t>                                                                                                 </a:t>
            </a:r>
            <a:r>
              <a:rPr lang="en-US" sz="1600" dirty="0"/>
              <a:t>AwgOutputGroup.OutputMarkerStopMode.Off</a:t>
            </a:r>
            <a:r>
              <a:rPr lang="en-US" sz="1600" dirty="0" smtClean="0"/>
              <a:t>);</a:t>
            </a:r>
          </a:p>
          <a:p>
            <a:pPr marL="0" indent="0">
              <a:buNone/>
            </a:pPr>
            <a:r>
              <a:rPr lang="en-US" sz="1600" dirty="0" smtClean="0"/>
              <a:t>}</a:t>
            </a:r>
          </a:p>
          <a:p>
            <a:pPr marL="0" indent="0">
              <a:buNone/>
            </a:pPr>
            <a:endParaRPr lang="en-US" sz="1600" dirty="0"/>
          </a:p>
          <a:p>
            <a:pPr marL="0" indent="0">
              <a:buNone/>
            </a:pPr>
            <a:r>
              <a:rPr lang="en-US" sz="1600" dirty="0" smtClean="0"/>
              <a:t>The new method, </a:t>
            </a:r>
            <a:r>
              <a:rPr lang="en-US" sz="1600" dirty="0" smtClean="0">
                <a:solidFill>
                  <a:srgbClr val="FFC000"/>
                </a:solidFill>
              </a:rPr>
              <a:t>VerifyChannelMarkerClockParameters</a:t>
            </a:r>
            <a:r>
              <a:rPr lang="en-US" sz="1600" dirty="0" smtClean="0"/>
              <a:t>() uses the AWG object that was passed to determine correct number of channels, markers and clocks available for that awg.  The Gherkin language will use the ([1-4]) syntax to enforce the range but it cannot dynamically change depending on the type of awg object that it is working on.</a:t>
            </a:r>
            <a:endParaRPr lang="en-US" sz="1600" dirty="0"/>
          </a:p>
          <a:p>
            <a:pPr marL="0" indent="0">
              <a:buNone/>
            </a:pPr>
            <a:endParaRPr lang="en-US" sz="1600" dirty="0"/>
          </a:p>
        </p:txBody>
      </p:sp>
    </p:spTree>
    <p:extLst>
      <p:ext uri="{BB962C8B-B14F-4D97-AF65-F5344CB8AC3E}">
        <p14:creationId xmlns:p14="http://schemas.microsoft.com/office/powerpoint/2010/main" val="3059873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400" dirty="0" smtClean="0"/>
              <a:t>Using a previous version of AWG_OutputSection.cs, which is part of the AWG class, as an example, the following is a set of attributes for the marker output stop values.</a:t>
            </a:r>
          </a:p>
          <a:p>
            <a:endParaRPr lang="en-US" sz="2400" dirty="0" smtClean="0"/>
          </a:p>
          <a:p>
            <a:r>
              <a:rPr lang="en-US" sz="1600" dirty="0" smtClean="0"/>
              <a:t>public </a:t>
            </a:r>
            <a:r>
              <a:rPr lang="en-US" sz="1600" dirty="0"/>
              <a:t>string OutputChannel1Marker1StopValue { get; set; </a:t>
            </a:r>
            <a:r>
              <a:rPr lang="en-US" sz="1600" dirty="0" smtClean="0"/>
              <a:t>}</a:t>
            </a:r>
            <a:r>
              <a:rPr lang="en-US" sz="1600" dirty="0" smtClean="0"/>
              <a:t> </a:t>
            </a:r>
          </a:p>
          <a:p>
            <a:r>
              <a:rPr lang="en-US" sz="1600" dirty="0" smtClean="0"/>
              <a:t>public string OutputChannel1Marker2StopValue { get; set; }</a:t>
            </a:r>
          </a:p>
          <a:p>
            <a:r>
              <a:rPr lang="en-US" sz="1600" dirty="0" smtClean="0"/>
              <a:t>public string OutputChannel2Marker1StopValue { get; set; }</a:t>
            </a:r>
          </a:p>
          <a:p>
            <a:r>
              <a:rPr lang="en-US" sz="1600" dirty="0" smtClean="0"/>
              <a:t>public string OutputChannel2Marker2StopValue { get; set; }</a:t>
            </a:r>
          </a:p>
          <a:p>
            <a:pPr marL="0" indent="0">
              <a:buNone/>
            </a:pPr>
            <a:endParaRPr lang="en-US" sz="2400" dirty="0"/>
          </a:p>
        </p:txBody>
      </p:sp>
    </p:spTree>
    <p:extLst>
      <p:ext uri="{BB962C8B-B14F-4D97-AF65-F5344CB8AC3E}">
        <p14:creationId xmlns:p14="http://schemas.microsoft.com/office/powerpoint/2010/main" val="379051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buNone/>
            </a:pPr>
            <a:r>
              <a:rPr lang="en-US" sz="2600" dirty="0" smtClean="0"/>
              <a:t>I</a:t>
            </a:r>
            <a:r>
              <a:rPr lang="en-US" sz="2400" dirty="0" smtClean="0"/>
              <a:t>f this approach is continued for the 50k, the attributes would look like the following</a:t>
            </a:r>
            <a:endParaRPr lang="en-US" sz="2600" dirty="0" smtClean="0"/>
          </a:p>
          <a:p>
            <a:endParaRPr lang="en-US" sz="1600" dirty="0" smtClean="0"/>
          </a:p>
          <a:p>
            <a:r>
              <a:rPr lang="en-US" sz="1600" dirty="0" smtClean="0"/>
              <a:t>public string OutputChannel1Marker1StopValue { get; set; } </a:t>
            </a:r>
          </a:p>
          <a:p>
            <a:r>
              <a:rPr lang="en-US" sz="1600" dirty="0" smtClean="0"/>
              <a:t>public string OutputChannel1Marker2StopValue { get; set; }</a:t>
            </a:r>
          </a:p>
          <a:p>
            <a:r>
              <a:rPr lang="en-US" sz="1600" dirty="0" smtClean="0"/>
              <a:t>public string OutputChannel1Marker3StopValue { get; set; }</a:t>
            </a:r>
          </a:p>
          <a:p>
            <a:r>
              <a:rPr lang="en-US" sz="1600" dirty="0" smtClean="0"/>
              <a:t>public string OutputChannel1Marker4StopValue { get; set; }</a:t>
            </a:r>
          </a:p>
          <a:p>
            <a:r>
              <a:rPr lang="en-US" sz="1600" dirty="0" smtClean="0"/>
              <a:t>public string OutputChannel2Marker1StopValue { get; set; } </a:t>
            </a:r>
          </a:p>
          <a:p>
            <a:r>
              <a:rPr lang="en-US" sz="1600" dirty="0" smtClean="0"/>
              <a:t>public string OutputChannel2Marker2StopValue { get; set; }</a:t>
            </a:r>
          </a:p>
          <a:p>
            <a:r>
              <a:rPr lang="en-US" sz="1600" dirty="0" smtClean="0"/>
              <a:t>public string OutputChannel2Marker3StopValue { get; set; }</a:t>
            </a:r>
          </a:p>
          <a:p>
            <a:r>
              <a:rPr lang="en-US" sz="1600" dirty="0" smtClean="0"/>
              <a:t>public string OutputChannel2Marker4StopValue { get; set; }</a:t>
            </a:r>
          </a:p>
          <a:p>
            <a:r>
              <a:rPr lang="en-US" sz="1600" dirty="0" smtClean="0"/>
              <a:t>public string OutputChannel3Marker1StopValue { get; set; } </a:t>
            </a:r>
          </a:p>
          <a:p>
            <a:r>
              <a:rPr lang="en-US" sz="1600" dirty="0" smtClean="0"/>
              <a:t>public string OutputChannel3Marker2StopValue { get; set; }</a:t>
            </a:r>
          </a:p>
          <a:p>
            <a:r>
              <a:rPr lang="en-US" sz="1600" dirty="0" smtClean="0"/>
              <a:t>public string OutputChannel3Marker3StopValue { get; set; }</a:t>
            </a:r>
          </a:p>
          <a:p>
            <a:r>
              <a:rPr lang="en-US" sz="1600" dirty="0" smtClean="0"/>
              <a:t>public string OutputChannel3Marker4StopValue { get; set; }</a:t>
            </a:r>
          </a:p>
          <a:p>
            <a:r>
              <a:rPr lang="en-US" sz="1600" dirty="0" smtClean="0"/>
              <a:t>public string OutputChannel4Marker1StopValue { get; set; } </a:t>
            </a:r>
          </a:p>
          <a:p>
            <a:r>
              <a:rPr lang="en-US" sz="1600" dirty="0" smtClean="0"/>
              <a:t>public string OutputChannel4Marker2StopValue { get; set; }</a:t>
            </a:r>
          </a:p>
          <a:p>
            <a:r>
              <a:rPr lang="en-US" sz="1600" dirty="0" smtClean="0"/>
              <a:t>public string OutputChannel4Marker3StopValue { get; set; }</a:t>
            </a:r>
          </a:p>
          <a:p>
            <a:r>
              <a:rPr lang="en-US" sz="1600" dirty="0" smtClean="0"/>
              <a:t>public string OutputChannel4Marker4StopValue { get; set; }</a:t>
            </a:r>
          </a:p>
          <a:p>
            <a:endParaRPr lang="en-US" sz="1600" dirty="0" smtClean="0"/>
          </a:p>
          <a:p>
            <a:pPr marL="0" indent="0">
              <a:buNone/>
            </a:pPr>
            <a:endParaRPr lang="en-US" dirty="0"/>
          </a:p>
        </p:txBody>
      </p:sp>
    </p:spTree>
    <p:extLst>
      <p:ext uri="{BB962C8B-B14F-4D97-AF65-F5344CB8AC3E}">
        <p14:creationId xmlns:p14="http://schemas.microsoft.com/office/powerpoint/2010/main" val="53987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21363"/>
          </a:xfrm>
        </p:spPr>
        <p:txBody>
          <a:bodyPr>
            <a:normAutofit fontScale="25000" lnSpcReduction="20000"/>
          </a:bodyPr>
          <a:lstStyle/>
          <a:p>
            <a:pPr marL="0" indent="0">
              <a:buNone/>
            </a:pPr>
            <a:r>
              <a:rPr lang="en-US" sz="9600" dirty="0" smtClean="0"/>
              <a:t>The following is the previous code that updated the individual attributes.</a:t>
            </a:r>
          </a:p>
          <a:p>
            <a:pPr marL="0" indent="0">
              <a:buNone/>
            </a:pPr>
            <a:endParaRPr lang="en-US" sz="2400" dirty="0" smtClean="0"/>
          </a:p>
          <a:p>
            <a:pPr marL="0" indent="0">
              <a:buNone/>
            </a:pPr>
            <a:r>
              <a:rPr lang="en-US" sz="4000" dirty="0" smtClean="0"/>
              <a:t>public </a:t>
            </a:r>
            <a:r>
              <a:rPr lang="en-US" sz="4000" dirty="0"/>
              <a:t>void GetOutputStopMarkerState(string channel, string marker)</a:t>
            </a:r>
          </a:p>
          <a:p>
            <a:pPr marL="0" indent="0">
              <a:buNone/>
            </a:pPr>
            <a:r>
              <a:rPr lang="en-US" sz="4000" dirty="0"/>
              <a:t>        {</a:t>
            </a:r>
          </a:p>
          <a:p>
            <a:pPr marL="0" indent="0">
              <a:buNone/>
            </a:pPr>
            <a:r>
              <a:rPr lang="en-US" sz="4000" dirty="0"/>
              <a:t>            switch (channel)</a:t>
            </a:r>
          </a:p>
          <a:p>
            <a:pPr marL="0" indent="0">
              <a:buNone/>
            </a:pPr>
            <a:r>
              <a:rPr lang="en-US" sz="4000" dirty="0"/>
              <a:t>            {</a:t>
            </a:r>
          </a:p>
          <a:p>
            <a:pPr marL="0" indent="0">
              <a:buNone/>
            </a:pPr>
            <a:r>
              <a:rPr lang="en-US" sz="4000" dirty="0"/>
              <a:t>                case "1":</a:t>
            </a:r>
          </a:p>
          <a:p>
            <a:pPr marL="0" indent="0">
              <a:buNone/>
            </a:pPr>
            <a:r>
              <a:rPr lang="en-US" sz="4000" dirty="0"/>
              <a:t>                    switch (marker)</a:t>
            </a:r>
          </a:p>
          <a:p>
            <a:pPr marL="0" indent="0">
              <a:buNone/>
            </a:pPr>
            <a:r>
              <a:rPr lang="en-US" sz="4000" dirty="0"/>
              <a:t>                    {</a:t>
            </a:r>
          </a:p>
          <a:p>
            <a:pPr marL="0" indent="0">
              <a:buNone/>
            </a:pPr>
            <a:r>
              <a:rPr lang="en-US" sz="4000" dirty="0"/>
              <a:t>                        case "1":</a:t>
            </a:r>
          </a:p>
          <a:p>
            <a:pPr marL="0" indent="0">
              <a:buNone/>
            </a:pPr>
            <a:r>
              <a:rPr lang="en-US" sz="4000" dirty="0"/>
              <a:t>                            OutputChannel1Marker1StopValue = _pi.GetAwgOutputStopMarkerState(channel, marker);</a:t>
            </a:r>
          </a:p>
          <a:p>
            <a:pPr marL="0" indent="0">
              <a:buNone/>
            </a:pPr>
            <a:r>
              <a:rPr lang="en-US" sz="4000" dirty="0"/>
              <a:t>                            break;</a:t>
            </a:r>
          </a:p>
          <a:p>
            <a:pPr marL="0" indent="0">
              <a:buNone/>
            </a:pPr>
            <a:r>
              <a:rPr lang="en-US" sz="4000" dirty="0"/>
              <a:t>                        case "2":</a:t>
            </a:r>
          </a:p>
          <a:p>
            <a:pPr marL="0" indent="0">
              <a:buNone/>
            </a:pPr>
            <a:r>
              <a:rPr lang="en-US" sz="4000" dirty="0"/>
              <a:t>                            OutputChannel1Marker2StopValue = _pi.GetAwgOutputStopMarkerState(channel, marker);</a:t>
            </a:r>
          </a:p>
          <a:p>
            <a:pPr marL="0" indent="0">
              <a:buNone/>
            </a:pPr>
            <a:r>
              <a:rPr lang="en-US" sz="4000" dirty="0"/>
              <a:t>                            break;</a:t>
            </a:r>
          </a:p>
          <a:p>
            <a:pPr marL="0" indent="0">
              <a:buNone/>
            </a:pPr>
            <a:r>
              <a:rPr lang="en-US" sz="4000" dirty="0"/>
              <a:t>                    }</a:t>
            </a:r>
          </a:p>
          <a:p>
            <a:pPr marL="0" indent="0">
              <a:buNone/>
            </a:pPr>
            <a:r>
              <a:rPr lang="en-US" sz="4000" dirty="0"/>
              <a:t>                    break;</a:t>
            </a:r>
          </a:p>
          <a:p>
            <a:pPr marL="0" indent="0">
              <a:buNone/>
            </a:pPr>
            <a:r>
              <a:rPr lang="en-US" sz="4000" dirty="0"/>
              <a:t>                case "2":</a:t>
            </a:r>
          </a:p>
          <a:p>
            <a:pPr marL="0" indent="0">
              <a:buNone/>
            </a:pPr>
            <a:r>
              <a:rPr lang="en-US" sz="4000" dirty="0"/>
              <a:t>                    switch (marker)</a:t>
            </a:r>
          </a:p>
          <a:p>
            <a:pPr marL="0" indent="0">
              <a:buNone/>
            </a:pPr>
            <a:r>
              <a:rPr lang="en-US" sz="4000" dirty="0"/>
              <a:t>                    {</a:t>
            </a:r>
          </a:p>
          <a:p>
            <a:pPr marL="0" indent="0">
              <a:buNone/>
            </a:pPr>
            <a:r>
              <a:rPr lang="en-US" sz="4000" dirty="0"/>
              <a:t>                        case "1":</a:t>
            </a:r>
          </a:p>
          <a:p>
            <a:pPr marL="0" indent="0">
              <a:buNone/>
            </a:pPr>
            <a:r>
              <a:rPr lang="en-US" sz="4000" dirty="0"/>
              <a:t>                            OutputChannel2Marker1StopValue = _pi.GetAwgOutputStopMarkerState(channel, marker);</a:t>
            </a:r>
          </a:p>
          <a:p>
            <a:pPr marL="0" indent="0">
              <a:buNone/>
            </a:pPr>
            <a:r>
              <a:rPr lang="en-US" sz="4000" dirty="0"/>
              <a:t>                            break;</a:t>
            </a:r>
          </a:p>
          <a:p>
            <a:pPr marL="0" indent="0">
              <a:buNone/>
            </a:pPr>
            <a:r>
              <a:rPr lang="en-US" sz="4000" dirty="0"/>
              <a:t>                        case "2":</a:t>
            </a:r>
          </a:p>
          <a:p>
            <a:pPr marL="0" indent="0">
              <a:buNone/>
            </a:pPr>
            <a:r>
              <a:rPr lang="en-US" sz="4000" dirty="0"/>
              <a:t>                            OutputChannel2Marker2StopValue = _pi.GetAwgOutputStopMarkerState(channel, marker);</a:t>
            </a:r>
          </a:p>
          <a:p>
            <a:pPr marL="0" indent="0">
              <a:buNone/>
            </a:pPr>
            <a:r>
              <a:rPr lang="en-US" sz="4000" dirty="0"/>
              <a:t>                            break;</a:t>
            </a:r>
          </a:p>
          <a:p>
            <a:pPr marL="0" indent="0">
              <a:buNone/>
            </a:pPr>
            <a:r>
              <a:rPr lang="en-US" sz="4000" dirty="0"/>
              <a:t>                    }</a:t>
            </a:r>
          </a:p>
          <a:p>
            <a:pPr marL="0" indent="0">
              <a:buNone/>
            </a:pPr>
            <a:r>
              <a:rPr lang="en-US" sz="4000" dirty="0"/>
              <a:t>                    break;</a:t>
            </a:r>
          </a:p>
          <a:p>
            <a:pPr marL="0" indent="0">
              <a:buNone/>
            </a:pPr>
            <a:r>
              <a:rPr lang="en-US" sz="4000" dirty="0"/>
              <a:t>            }</a:t>
            </a:r>
          </a:p>
          <a:p>
            <a:pPr marL="0" indent="0">
              <a:buNone/>
            </a:pPr>
            <a:r>
              <a:rPr lang="en-US" sz="4000" dirty="0"/>
              <a:t>        }</a:t>
            </a:r>
          </a:p>
          <a:p>
            <a:pPr marL="0" indent="0">
              <a:buNone/>
            </a:pPr>
            <a:endParaRPr lang="en-US" sz="2400" dirty="0" smtClean="0"/>
          </a:p>
          <a:p>
            <a:pPr marL="0" indent="0">
              <a:buNone/>
            </a:pPr>
            <a:r>
              <a:rPr lang="en-US" sz="9600" dirty="0" smtClean="0"/>
              <a:t>Using one’s imagination, the implementation for the 50k would be 4 times the size of this.</a:t>
            </a:r>
            <a:endParaRPr lang="en-US" sz="9600" dirty="0"/>
          </a:p>
        </p:txBody>
      </p:sp>
    </p:spTree>
    <p:extLst>
      <p:ext uri="{BB962C8B-B14F-4D97-AF65-F5344CB8AC3E}">
        <p14:creationId xmlns:p14="http://schemas.microsoft.com/office/powerpoint/2010/main" val="2361619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pPr marL="0" indent="0">
              <a:buNone/>
            </a:pPr>
            <a:r>
              <a:rPr lang="en-US" sz="2400" dirty="0" smtClean="0"/>
              <a:t>These attributes are used in the “should be” steps as the following example demonstrates.</a:t>
            </a:r>
          </a:p>
          <a:p>
            <a:pPr marL="0" indent="0">
              <a:spcBef>
                <a:spcPts val="0"/>
              </a:spcBef>
              <a:buNone/>
            </a:pPr>
            <a:r>
              <a:rPr lang="en-US" sz="2400" dirty="0"/>
              <a:t> </a:t>
            </a:r>
            <a:r>
              <a:rPr lang="en-US" sz="1000" dirty="0"/>
              <a:t>public void OutputStopMarkerStateValueShouldBe(AWG awg, string channel, string marker, OutputMarkerStopMode mode)</a:t>
            </a:r>
          </a:p>
          <a:p>
            <a:pPr marL="0" indent="0">
              <a:spcBef>
                <a:spcPts val="0"/>
              </a:spcBef>
              <a:buNone/>
            </a:pPr>
            <a:r>
              <a:rPr lang="en-US" sz="1000" dirty="0"/>
              <a:t>        {</a:t>
            </a:r>
          </a:p>
          <a:p>
            <a:pPr marL="0" indent="0">
              <a:spcBef>
                <a:spcPts val="0"/>
              </a:spcBef>
              <a:buNone/>
            </a:pPr>
            <a:r>
              <a:rPr lang="en-US" sz="1000" dirty="0"/>
              <a:t>            string expectedValue = (mode == OutputMarkerStopMode.Off) ? "OFF" : "LOW";</a:t>
            </a:r>
          </a:p>
          <a:p>
            <a:pPr marL="0" indent="0">
              <a:spcBef>
                <a:spcPts val="0"/>
              </a:spcBef>
              <a:buNone/>
            </a:pPr>
            <a:r>
              <a:rPr lang="en-US" sz="1000" dirty="0"/>
              <a:t>            switch (channel)</a:t>
            </a:r>
          </a:p>
          <a:p>
            <a:pPr marL="0" indent="0">
              <a:spcBef>
                <a:spcPts val="0"/>
              </a:spcBef>
              <a:buNone/>
            </a:pPr>
            <a:r>
              <a:rPr lang="en-US" sz="1000" dirty="0"/>
              <a:t>            {</a:t>
            </a:r>
          </a:p>
          <a:p>
            <a:pPr marL="0" indent="0">
              <a:spcBef>
                <a:spcPts val="0"/>
              </a:spcBef>
              <a:buNone/>
            </a:pPr>
            <a:r>
              <a:rPr lang="en-US" sz="1000" dirty="0"/>
              <a:t>                case "1":</a:t>
            </a:r>
          </a:p>
          <a:p>
            <a:pPr marL="0" indent="0">
              <a:spcBef>
                <a:spcPts val="0"/>
              </a:spcBef>
              <a:buNone/>
            </a:pPr>
            <a:r>
              <a:rPr lang="en-US" sz="1000" dirty="0"/>
              <a:t>                    switch (marker)</a:t>
            </a:r>
          </a:p>
          <a:p>
            <a:pPr marL="0" indent="0">
              <a:spcBef>
                <a:spcPts val="0"/>
              </a:spcBef>
              <a:buNone/>
            </a:pPr>
            <a:r>
              <a:rPr lang="en-US" sz="1000" dirty="0"/>
              <a:t>                    {</a:t>
            </a:r>
          </a:p>
          <a:p>
            <a:pPr marL="0" indent="0">
              <a:spcBef>
                <a:spcPts val="0"/>
              </a:spcBef>
              <a:buNone/>
            </a:pPr>
            <a:r>
              <a:rPr lang="en-US" sz="1000" dirty="0"/>
              <a:t>                        case "1":</a:t>
            </a:r>
          </a:p>
          <a:p>
            <a:pPr marL="0" indent="0">
              <a:spcBef>
                <a:spcPts val="0"/>
              </a:spcBef>
              <a:buNone/>
            </a:pPr>
            <a:r>
              <a:rPr lang="en-US" sz="1000" dirty="0"/>
              <a:t>                            Assert.AreEqual(expectedValue, awg.OutputChannel1Marker1StopValue);</a:t>
            </a:r>
          </a:p>
          <a:p>
            <a:pPr marL="0" indent="0">
              <a:spcBef>
                <a:spcPts val="0"/>
              </a:spcBef>
              <a:buNone/>
            </a:pPr>
            <a:r>
              <a:rPr lang="en-US" sz="1000" dirty="0"/>
              <a:t>                            break;</a:t>
            </a:r>
          </a:p>
          <a:p>
            <a:pPr marL="0" indent="0">
              <a:spcBef>
                <a:spcPts val="0"/>
              </a:spcBef>
              <a:buNone/>
            </a:pPr>
            <a:r>
              <a:rPr lang="en-US" sz="1000" dirty="0"/>
              <a:t>                        case "2":</a:t>
            </a:r>
          </a:p>
          <a:p>
            <a:pPr marL="0" indent="0">
              <a:spcBef>
                <a:spcPts val="0"/>
              </a:spcBef>
              <a:buNone/>
            </a:pPr>
            <a:r>
              <a:rPr lang="en-US" sz="1000" dirty="0"/>
              <a:t>                            Assert.AreEqual(expectedValue, awg.OutputChannel1Marker2StopValue);</a:t>
            </a:r>
          </a:p>
          <a:p>
            <a:pPr marL="0" indent="0">
              <a:spcBef>
                <a:spcPts val="0"/>
              </a:spcBef>
              <a:buNone/>
            </a:pPr>
            <a:r>
              <a:rPr lang="en-US" sz="1000" dirty="0"/>
              <a:t>                            break;</a:t>
            </a:r>
          </a:p>
          <a:p>
            <a:pPr marL="0" indent="0">
              <a:spcBef>
                <a:spcPts val="0"/>
              </a:spcBef>
              <a:buNone/>
            </a:pPr>
            <a:r>
              <a:rPr lang="en-US" sz="1000" dirty="0"/>
              <a:t>                    }</a:t>
            </a:r>
          </a:p>
          <a:p>
            <a:pPr marL="0" indent="0">
              <a:spcBef>
                <a:spcPts val="0"/>
              </a:spcBef>
              <a:buNone/>
            </a:pPr>
            <a:r>
              <a:rPr lang="en-US" sz="1000" dirty="0"/>
              <a:t>                    break;</a:t>
            </a:r>
          </a:p>
          <a:p>
            <a:pPr marL="0" indent="0">
              <a:spcBef>
                <a:spcPts val="0"/>
              </a:spcBef>
              <a:buNone/>
            </a:pPr>
            <a:r>
              <a:rPr lang="en-US" sz="1000" dirty="0"/>
              <a:t>                case "2":</a:t>
            </a:r>
          </a:p>
          <a:p>
            <a:pPr marL="0" indent="0">
              <a:spcBef>
                <a:spcPts val="0"/>
              </a:spcBef>
              <a:buNone/>
            </a:pPr>
            <a:r>
              <a:rPr lang="en-US" sz="1000" dirty="0"/>
              <a:t>                    switch (marker)</a:t>
            </a:r>
          </a:p>
          <a:p>
            <a:pPr marL="0" indent="0">
              <a:spcBef>
                <a:spcPts val="0"/>
              </a:spcBef>
              <a:buNone/>
            </a:pPr>
            <a:r>
              <a:rPr lang="en-US" sz="1000" dirty="0"/>
              <a:t>                    {</a:t>
            </a:r>
          </a:p>
          <a:p>
            <a:pPr marL="0" indent="0">
              <a:spcBef>
                <a:spcPts val="0"/>
              </a:spcBef>
              <a:buNone/>
            </a:pPr>
            <a:r>
              <a:rPr lang="en-US" sz="1000" dirty="0"/>
              <a:t>                        case "1":</a:t>
            </a:r>
          </a:p>
          <a:p>
            <a:pPr marL="0" indent="0">
              <a:spcBef>
                <a:spcPts val="0"/>
              </a:spcBef>
              <a:buNone/>
            </a:pPr>
            <a:r>
              <a:rPr lang="en-US" sz="1000" dirty="0"/>
              <a:t>                            Assert.AreEqual(expectedValue, awg.OutputChannel2Marker1StopValue);</a:t>
            </a:r>
          </a:p>
          <a:p>
            <a:pPr marL="0" indent="0">
              <a:spcBef>
                <a:spcPts val="0"/>
              </a:spcBef>
              <a:buNone/>
            </a:pPr>
            <a:r>
              <a:rPr lang="en-US" sz="1000" dirty="0"/>
              <a:t>                            break;</a:t>
            </a:r>
          </a:p>
          <a:p>
            <a:pPr marL="0" indent="0">
              <a:spcBef>
                <a:spcPts val="0"/>
              </a:spcBef>
              <a:buNone/>
            </a:pPr>
            <a:r>
              <a:rPr lang="en-US" sz="1000" dirty="0"/>
              <a:t>                        case "2":</a:t>
            </a:r>
          </a:p>
          <a:p>
            <a:pPr marL="0" indent="0">
              <a:spcBef>
                <a:spcPts val="0"/>
              </a:spcBef>
              <a:buNone/>
            </a:pPr>
            <a:r>
              <a:rPr lang="en-US" sz="1000" dirty="0"/>
              <a:t>                            Assert.AreEqual(expectedValue, awg.OutputChannel2Marker2StopValue);</a:t>
            </a:r>
          </a:p>
          <a:p>
            <a:pPr marL="0" indent="0">
              <a:spcBef>
                <a:spcPts val="0"/>
              </a:spcBef>
              <a:buNone/>
            </a:pPr>
            <a:r>
              <a:rPr lang="en-US" sz="1000" dirty="0"/>
              <a:t>                            break;</a:t>
            </a:r>
          </a:p>
          <a:p>
            <a:pPr marL="0" indent="0">
              <a:spcBef>
                <a:spcPts val="0"/>
              </a:spcBef>
              <a:buNone/>
            </a:pPr>
            <a:r>
              <a:rPr lang="en-US" sz="1000" dirty="0"/>
              <a:t>                    }</a:t>
            </a:r>
          </a:p>
          <a:p>
            <a:pPr marL="0" indent="0">
              <a:spcBef>
                <a:spcPts val="0"/>
              </a:spcBef>
              <a:buNone/>
            </a:pPr>
            <a:r>
              <a:rPr lang="en-US" sz="1000" dirty="0"/>
              <a:t>                    break;</a:t>
            </a:r>
          </a:p>
          <a:p>
            <a:pPr marL="0" indent="0">
              <a:spcBef>
                <a:spcPts val="0"/>
              </a:spcBef>
              <a:buNone/>
            </a:pPr>
            <a:r>
              <a:rPr lang="en-US" sz="1000" dirty="0"/>
              <a:t>            }</a:t>
            </a:r>
          </a:p>
          <a:p>
            <a:pPr marL="0" indent="0">
              <a:spcBef>
                <a:spcPts val="0"/>
              </a:spcBef>
              <a:buNone/>
            </a:pPr>
            <a:r>
              <a:rPr lang="en-US" sz="1000" dirty="0"/>
              <a:t>        </a:t>
            </a:r>
            <a:r>
              <a:rPr lang="en-US" sz="1000" dirty="0" smtClean="0"/>
              <a:t>}</a:t>
            </a:r>
          </a:p>
          <a:p>
            <a:pPr marL="0" indent="0">
              <a:spcBef>
                <a:spcPts val="0"/>
              </a:spcBef>
              <a:buNone/>
            </a:pPr>
            <a:r>
              <a:rPr lang="en-US" sz="2400" dirty="0" smtClean="0"/>
              <a:t>Again, using one’s imagination, the implementation for the 50k would be 4 times the size of this.</a:t>
            </a:r>
          </a:p>
          <a:p>
            <a:pPr marL="0" indent="0">
              <a:spcBef>
                <a:spcPts val="0"/>
              </a:spcBef>
              <a:buNone/>
            </a:pPr>
            <a:endParaRPr lang="en-US" sz="1000" dirty="0"/>
          </a:p>
        </p:txBody>
      </p:sp>
    </p:spTree>
    <p:extLst>
      <p:ext uri="{BB962C8B-B14F-4D97-AF65-F5344CB8AC3E}">
        <p14:creationId xmlns:p14="http://schemas.microsoft.com/office/powerpoint/2010/main" val="383472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400" dirty="0" smtClean="0"/>
              <a:t>The new way of getting the same information is as follows.</a:t>
            </a:r>
          </a:p>
          <a:p>
            <a:pPr marL="0" indent="0">
              <a:buNone/>
            </a:pPr>
            <a:endParaRPr lang="en-US" sz="1600" dirty="0" smtClean="0"/>
          </a:p>
          <a:p>
            <a:pPr marL="0" indent="0">
              <a:buNone/>
            </a:pPr>
            <a:r>
              <a:rPr lang="en-US" sz="1600" dirty="0" smtClean="0">
                <a:solidFill>
                  <a:srgbClr val="00B050"/>
                </a:solidFill>
              </a:rPr>
              <a:t>// The attributes are now saved in an multi-dimension array.</a:t>
            </a:r>
            <a:endParaRPr lang="en-US" sz="1600" dirty="0">
              <a:solidFill>
                <a:srgbClr val="00B050"/>
              </a:solidFill>
            </a:endParaRPr>
          </a:p>
          <a:p>
            <a:pPr marL="0" indent="0">
              <a:buNone/>
            </a:pPr>
            <a:r>
              <a:rPr lang="en-US" sz="1600" dirty="0" smtClean="0">
                <a:solidFill>
                  <a:srgbClr val="0070C0"/>
                </a:solidFill>
              </a:rPr>
              <a:t>private </a:t>
            </a:r>
            <a:r>
              <a:rPr lang="en-US" sz="1600" dirty="0">
                <a:solidFill>
                  <a:srgbClr val="0070C0"/>
                </a:solidFill>
              </a:rPr>
              <a:t>readonly string</a:t>
            </a:r>
            <a:r>
              <a:rPr lang="en-US" sz="1600" dirty="0"/>
              <a:t>[,]</a:t>
            </a:r>
            <a:r>
              <a:rPr lang="en-US" sz="1600" dirty="0">
                <a:solidFill>
                  <a:srgbClr val="00B0F0"/>
                </a:solidFill>
              </a:rPr>
              <a:t> </a:t>
            </a:r>
            <a:r>
              <a:rPr lang="en-US" sz="1600" dirty="0"/>
              <a:t>_outputChannelMarkerStopValues </a:t>
            </a:r>
            <a:r>
              <a:rPr lang="en-US" sz="1600" dirty="0" smtClean="0"/>
              <a:t>=</a:t>
            </a:r>
            <a:br>
              <a:rPr lang="en-US" sz="1600" dirty="0" smtClean="0"/>
            </a:br>
            <a:r>
              <a:rPr lang="en-US" sz="1600" dirty="0" smtClean="0"/>
              <a:t>                                                                                       </a:t>
            </a:r>
            <a:r>
              <a:rPr lang="en-US" sz="1600" dirty="0" smtClean="0">
                <a:solidFill>
                  <a:srgbClr val="0070C0"/>
                </a:solidFill>
              </a:rPr>
              <a:t>new</a:t>
            </a:r>
            <a:r>
              <a:rPr lang="en-US" sz="1600" dirty="0" smtClean="0"/>
              <a:t> </a:t>
            </a:r>
            <a:r>
              <a:rPr lang="en-US" sz="1600" dirty="0">
                <a:solidFill>
                  <a:srgbClr val="0070C0"/>
                </a:solidFill>
              </a:rPr>
              <a:t>string</a:t>
            </a:r>
            <a:r>
              <a:rPr lang="en-US" sz="1600" dirty="0"/>
              <a:t>[AwgMaxChannels, AwgMaxMarkers];</a:t>
            </a:r>
          </a:p>
          <a:p>
            <a:pPr marL="0" indent="0">
              <a:buNone/>
            </a:pPr>
            <a:endParaRPr lang="en-US" sz="1600" dirty="0"/>
          </a:p>
          <a:p>
            <a:pPr marL="0" indent="0">
              <a:buNone/>
            </a:pPr>
            <a:r>
              <a:rPr lang="en-US" sz="1600" dirty="0"/>
              <a:t>      </a:t>
            </a:r>
            <a:r>
              <a:rPr lang="en-US" sz="1600" dirty="0" smtClean="0">
                <a:solidFill>
                  <a:srgbClr val="0070C0"/>
                </a:solidFill>
              </a:rPr>
              <a:t>public </a:t>
            </a:r>
            <a:r>
              <a:rPr lang="en-US" sz="1600" dirty="0">
                <a:solidFill>
                  <a:srgbClr val="0070C0"/>
                </a:solidFill>
              </a:rPr>
              <a:t>void </a:t>
            </a:r>
            <a:r>
              <a:rPr lang="en-US" sz="1600" dirty="0"/>
              <a:t>GetOutputStopMarkerState(</a:t>
            </a:r>
            <a:r>
              <a:rPr lang="en-US" sz="1600" dirty="0">
                <a:solidFill>
                  <a:srgbClr val="0070C0"/>
                </a:solidFill>
              </a:rPr>
              <a:t>string</a:t>
            </a:r>
            <a:r>
              <a:rPr lang="en-US" sz="1600" dirty="0"/>
              <a:t> logicalChannel, </a:t>
            </a:r>
            <a:r>
              <a:rPr lang="en-US" sz="1600" dirty="0">
                <a:solidFill>
                  <a:srgbClr val="0070C0"/>
                </a:solidFill>
              </a:rPr>
              <a:t>string</a:t>
            </a:r>
            <a:r>
              <a:rPr lang="en-US" sz="1600" dirty="0"/>
              <a:t> logicalMarker)</a:t>
            </a:r>
          </a:p>
          <a:p>
            <a:pPr marL="0" indent="0">
              <a:buNone/>
            </a:pPr>
            <a:r>
              <a:rPr lang="en-US" sz="1600" dirty="0"/>
              <a:t>        {</a:t>
            </a:r>
          </a:p>
          <a:p>
            <a:pPr marL="0" indent="0">
              <a:buNone/>
            </a:pPr>
            <a:r>
              <a:rPr lang="en-US" sz="1600" dirty="0"/>
              <a:t>            </a:t>
            </a:r>
            <a:r>
              <a:rPr lang="en-US" sz="1600" dirty="0">
                <a:solidFill>
                  <a:srgbClr val="0070C0"/>
                </a:solidFill>
              </a:rPr>
              <a:t>int</a:t>
            </a:r>
            <a:r>
              <a:rPr lang="en-US" sz="1600" dirty="0"/>
              <a:t> channelNumber = </a:t>
            </a:r>
            <a:r>
              <a:rPr lang="en-US" sz="1600" dirty="0">
                <a:solidFill>
                  <a:srgbClr val="00B0F0"/>
                </a:solidFill>
              </a:rPr>
              <a:t>Convert</a:t>
            </a:r>
            <a:r>
              <a:rPr lang="en-US" sz="1600" dirty="0"/>
              <a:t>.ToInt32(logicalChannel);</a:t>
            </a:r>
          </a:p>
          <a:p>
            <a:pPr marL="0" indent="0">
              <a:buNone/>
            </a:pPr>
            <a:r>
              <a:rPr lang="en-US" sz="1600" dirty="0"/>
              <a:t>            </a:t>
            </a:r>
            <a:r>
              <a:rPr lang="en-US" sz="1600" dirty="0">
                <a:solidFill>
                  <a:srgbClr val="0070C0"/>
                </a:solidFill>
              </a:rPr>
              <a:t>int</a:t>
            </a:r>
            <a:r>
              <a:rPr lang="en-US" sz="1600" dirty="0"/>
              <a:t> markerNumber  = </a:t>
            </a:r>
            <a:r>
              <a:rPr lang="en-US" sz="1600" dirty="0">
                <a:solidFill>
                  <a:srgbClr val="00B0F0"/>
                </a:solidFill>
              </a:rPr>
              <a:t>Convert</a:t>
            </a:r>
            <a:r>
              <a:rPr lang="en-US" sz="1600" dirty="0"/>
              <a:t>.ToInt32(logicalMarker);</a:t>
            </a:r>
          </a:p>
          <a:p>
            <a:pPr marL="0" indent="0">
              <a:buNone/>
            </a:pPr>
            <a:r>
              <a:rPr lang="en-US" sz="1600" dirty="0"/>
              <a:t>            </a:t>
            </a:r>
            <a:r>
              <a:rPr lang="en-US" sz="1600" dirty="0">
                <a:solidFill>
                  <a:srgbClr val="0070C0"/>
                </a:solidFill>
              </a:rPr>
              <a:t>if</a:t>
            </a:r>
            <a:r>
              <a:rPr lang="en-US" sz="1600" dirty="0"/>
              <a:t> ((channelNumber &lt;= AwgMaxChannels) &amp;&amp; (markerNumber &lt;= AwgMaxMarkers))</a:t>
            </a:r>
          </a:p>
          <a:p>
            <a:pPr marL="0" indent="0">
              <a:buNone/>
            </a:pPr>
            <a:r>
              <a:rPr lang="en-US" sz="1600" dirty="0"/>
              <a:t>            {</a:t>
            </a:r>
          </a:p>
          <a:p>
            <a:pPr marL="0" indent="0">
              <a:buNone/>
            </a:pPr>
            <a:r>
              <a:rPr lang="en-US" sz="1600" dirty="0"/>
              <a:t>                _outputChannelMarkerStopValues[channelNumber - 1, markerNumber - 1] </a:t>
            </a:r>
            <a:r>
              <a:rPr lang="en-US" sz="1600" dirty="0" smtClean="0"/>
              <a:t>=</a:t>
            </a:r>
            <a:br>
              <a:rPr lang="en-US" sz="1600" dirty="0" smtClean="0"/>
            </a:br>
            <a:r>
              <a:rPr lang="en-US" sz="1600" dirty="0" smtClean="0"/>
              <a:t>                                                      </a:t>
            </a:r>
            <a:r>
              <a:rPr lang="en-US" sz="1600" dirty="0"/>
              <a:t>_pi.GetAwgOutputStopMarkerState(logicalChannel, logicalMarker);</a:t>
            </a:r>
          </a:p>
          <a:p>
            <a:pPr marL="0" indent="0">
              <a:buNone/>
            </a:pPr>
            <a:r>
              <a:rPr lang="en-US" sz="1600" dirty="0"/>
              <a:t>            }</a:t>
            </a:r>
          </a:p>
          <a:p>
            <a:pPr marL="0" indent="0">
              <a:buNone/>
            </a:pPr>
            <a:r>
              <a:rPr lang="en-US" sz="1600" dirty="0"/>
              <a:t>        }</a:t>
            </a:r>
          </a:p>
          <a:p>
            <a:pPr marL="0" indent="0">
              <a:buNone/>
            </a:pPr>
            <a:endParaRPr lang="en-US" sz="2400" dirty="0"/>
          </a:p>
        </p:txBody>
      </p:sp>
    </p:spTree>
    <p:extLst>
      <p:ext uri="{BB962C8B-B14F-4D97-AF65-F5344CB8AC3E}">
        <p14:creationId xmlns:p14="http://schemas.microsoft.com/office/powerpoint/2010/main" val="977434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sz="2400" dirty="0" smtClean="0"/>
              <a:t>And instead of an attribute to access, there is now a method as follows</a:t>
            </a:r>
            <a:endParaRPr lang="en-US" sz="1600" dirty="0" smtClean="0"/>
          </a:p>
          <a:p>
            <a:pPr marL="0" indent="0">
              <a:buNone/>
            </a:pPr>
            <a:r>
              <a:rPr lang="en-US" sz="1600" dirty="0" smtClean="0">
                <a:solidFill>
                  <a:srgbClr val="00B050"/>
                </a:solidFill>
              </a:rPr>
              <a:t>// The attributes are now saved in an multi-dimension array.</a:t>
            </a:r>
          </a:p>
          <a:p>
            <a:pPr marL="0" indent="0">
              <a:buNone/>
            </a:pPr>
            <a:r>
              <a:rPr lang="en-US" sz="1600" dirty="0" smtClean="0">
                <a:solidFill>
                  <a:srgbClr val="0070C0"/>
                </a:solidFill>
              </a:rPr>
              <a:t>private readonly string</a:t>
            </a:r>
            <a:r>
              <a:rPr lang="en-US" sz="1600" dirty="0" smtClean="0"/>
              <a:t>[,]</a:t>
            </a:r>
            <a:r>
              <a:rPr lang="en-US" sz="1600" dirty="0" smtClean="0">
                <a:solidFill>
                  <a:srgbClr val="00B0F0"/>
                </a:solidFill>
              </a:rPr>
              <a:t> </a:t>
            </a:r>
            <a:r>
              <a:rPr lang="en-US" sz="1600" dirty="0" smtClean="0"/>
              <a:t>_outputChannelMarkerStopValues =</a:t>
            </a:r>
            <a:br>
              <a:rPr lang="en-US" sz="1600" dirty="0" smtClean="0"/>
            </a:br>
            <a:r>
              <a:rPr lang="en-US" sz="1600" dirty="0" smtClean="0"/>
              <a:t>                                                                                       </a:t>
            </a:r>
            <a:r>
              <a:rPr lang="en-US" sz="1600" dirty="0" smtClean="0">
                <a:solidFill>
                  <a:srgbClr val="0070C0"/>
                </a:solidFill>
              </a:rPr>
              <a:t>new string</a:t>
            </a:r>
            <a:r>
              <a:rPr lang="en-US" sz="1600" dirty="0" smtClean="0"/>
              <a:t>[AwgMaxChannels, AwgMaxMarkers];</a:t>
            </a:r>
          </a:p>
          <a:p>
            <a:endParaRPr lang="en-US" sz="1600" dirty="0"/>
          </a:p>
          <a:p>
            <a:pPr marL="0" indent="0">
              <a:buNone/>
            </a:pPr>
            <a:r>
              <a:rPr lang="en-US" sz="1600" dirty="0"/>
              <a:t> </a:t>
            </a:r>
            <a:r>
              <a:rPr lang="en-US" sz="1600" dirty="0" smtClean="0">
                <a:solidFill>
                  <a:srgbClr val="0070C0"/>
                </a:solidFill>
              </a:rPr>
              <a:t>public</a:t>
            </a:r>
            <a:r>
              <a:rPr lang="en-US" sz="1600" dirty="0" smtClean="0">
                <a:solidFill>
                  <a:srgbClr val="00B0F0"/>
                </a:solidFill>
              </a:rPr>
              <a:t> </a:t>
            </a:r>
            <a:r>
              <a:rPr lang="en-US" sz="1600" dirty="0">
                <a:solidFill>
                  <a:srgbClr val="0070C0"/>
                </a:solidFill>
              </a:rPr>
              <a:t>string</a:t>
            </a:r>
            <a:r>
              <a:rPr lang="en-US" sz="1600" dirty="0">
                <a:solidFill>
                  <a:srgbClr val="00B0F0"/>
                </a:solidFill>
              </a:rPr>
              <a:t> </a:t>
            </a:r>
            <a:r>
              <a:rPr lang="en-US" sz="1600" dirty="0"/>
              <a:t>OutputStopMarkerState(</a:t>
            </a:r>
            <a:r>
              <a:rPr lang="en-US" sz="1600" dirty="0">
                <a:solidFill>
                  <a:srgbClr val="0070C0"/>
                </a:solidFill>
              </a:rPr>
              <a:t>string</a:t>
            </a:r>
            <a:r>
              <a:rPr lang="en-US" sz="1600" dirty="0"/>
              <a:t> logicalChannel, </a:t>
            </a:r>
            <a:r>
              <a:rPr lang="en-US" sz="1600" dirty="0">
                <a:solidFill>
                  <a:srgbClr val="0070C0"/>
                </a:solidFill>
              </a:rPr>
              <a:t>string </a:t>
            </a:r>
            <a:r>
              <a:rPr lang="en-US" sz="1600" dirty="0"/>
              <a:t>logicalMarker)</a:t>
            </a:r>
          </a:p>
          <a:p>
            <a:pPr marL="0" indent="0">
              <a:buNone/>
            </a:pPr>
            <a:r>
              <a:rPr lang="en-US" sz="1600" dirty="0"/>
              <a:t> </a:t>
            </a:r>
            <a:r>
              <a:rPr lang="en-US" sz="1600" dirty="0" smtClean="0"/>
              <a:t>{</a:t>
            </a:r>
            <a:endParaRPr lang="en-US" sz="1600" dirty="0"/>
          </a:p>
          <a:p>
            <a:pPr marL="0" indent="0">
              <a:buNone/>
            </a:pPr>
            <a:r>
              <a:rPr lang="en-US" sz="1600" dirty="0"/>
              <a:t> </a:t>
            </a:r>
            <a:r>
              <a:rPr lang="en-US" sz="1600" dirty="0" smtClean="0"/>
              <a:t>      </a:t>
            </a:r>
            <a:r>
              <a:rPr lang="en-US" sz="1600" dirty="0">
                <a:solidFill>
                  <a:srgbClr val="0070C0"/>
                </a:solidFill>
              </a:rPr>
              <a:t>string </a:t>
            </a:r>
            <a:r>
              <a:rPr lang="en-US" sz="1600" dirty="0"/>
              <a:t>outputStopMarkerState = </a:t>
            </a:r>
            <a:r>
              <a:rPr lang="en-US" sz="1600" dirty="0">
                <a:solidFill>
                  <a:srgbClr val="0070C0"/>
                </a:solidFill>
              </a:rPr>
              <a:t>null</a:t>
            </a:r>
            <a:r>
              <a:rPr lang="en-US" sz="1600" dirty="0"/>
              <a:t>;</a:t>
            </a:r>
          </a:p>
          <a:p>
            <a:pPr marL="0" indent="0">
              <a:buNone/>
            </a:pPr>
            <a:r>
              <a:rPr lang="en-US" sz="1600" dirty="0"/>
              <a:t>       </a:t>
            </a:r>
            <a:r>
              <a:rPr lang="en-US" sz="1600" dirty="0" smtClean="0">
                <a:solidFill>
                  <a:srgbClr val="0070C0"/>
                </a:solidFill>
              </a:rPr>
              <a:t>int </a:t>
            </a:r>
            <a:r>
              <a:rPr lang="en-US" sz="1600" dirty="0"/>
              <a:t>channelNumber = </a:t>
            </a:r>
            <a:r>
              <a:rPr lang="en-US" sz="1600" dirty="0">
                <a:solidFill>
                  <a:srgbClr val="00B0F0"/>
                </a:solidFill>
              </a:rPr>
              <a:t>Convert</a:t>
            </a:r>
            <a:r>
              <a:rPr lang="en-US" sz="1600" dirty="0"/>
              <a:t>.ToInt32(logicalChannel);</a:t>
            </a:r>
          </a:p>
          <a:p>
            <a:pPr marL="0" indent="0">
              <a:buNone/>
            </a:pPr>
            <a:r>
              <a:rPr lang="en-US" sz="1600" dirty="0"/>
              <a:t>       </a:t>
            </a:r>
            <a:r>
              <a:rPr lang="en-US" sz="1600" dirty="0" smtClean="0">
                <a:solidFill>
                  <a:srgbClr val="0070C0"/>
                </a:solidFill>
              </a:rPr>
              <a:t>int </a:t>
            </a:r>
            <a:r>
              <a:rPr lang="en-US" sz="1600" dirty="0"/>
              <a:t>markerNumber = </a:t>
            </a:r>
            <a:r>
              <a:rPr lang="en-US" sz="1600" dirty="0">
                <a:solidFill>
                  <a:srgbClr val="00B0F0"/>
                </a:solidFill>
              </a:rPr>
              <a:t>Convert</a:t>
            </a:r>
            <a:r>
              <a:rPr lang="en-US" sz="1600" dirty="0"/>
              <a:t>.ToInt32(logicalMarker);</a:t>
            </a:r>
          </a:p>
          <a:p>
            <a:pPr marL="0" indent="0">
              <a:buNone/>
            </a:pPr>
            <a:r>
              <a:rPr lang="en-US" sz="1600" dirty="0"/>
              <a:t>       </a:t>
            </a:r>
            <a:r>
              <a:rPr lang="en-US" sz="1600" dirty="0" smtClean="0">
                <a:solidFill>
                  <a:srgbClr val="0070C0"/>
                </a:solidFill>
              </a:rPr>
              <a:t>if</a:t>
            </a:r>
            <a:r>
              <a:rPr lang="en-US" sz="1600" dirty="0" smtClean="0"/>
              <a:t> </a:t>
            </a:r>
            <a:r>
              <a:rPr lang="en-US" sz="1600" dirty="0"/>
              <a:t>((channelNumber &lt;= AwgMaxChannels) &amp;&amp; (markerNumber &lt;= AwgMaxMarkers))</a:t>
            </a:r>
          </a:p>
          <a:p>
            <a:pPr marL="0" indent="0">
              <a:buNone/>
            </a:pPr>
            <a:r>
              <a:rPr lang="en-US" sz="1600" dirty="0"/>
              <a:t>       </a:t>
            </a:r>
            <a:r>
              <a:rPr lang="en-US" sz="1600" dirty="0" smtClean="0"/>
              <a:t>{</a:t>
            </a:r>
            <a:endParaRPr lang="en-US" sz="1600" dirty="0"/>
          </a:p>
          <a:p>
            <a:pPr marL="0" indent="0">
              <a:buNone/>
            </a:pPr>
            <a:r>
              <a:rPr lang="en-US" sz="1600" dirty="0"/>
              <a:t>       </a:t>
            </a:r>
            <a:r>
              <a:rPr lang="en-US" sz="1600" dirty="0" smtClean="0"/>
              <a:t>    </a:t>
            </a:r>
            <a:r>
              <a:rPr lang="en-US" sz="1600" dirty="0"/>
              <a:t>outputStopMarkerState </a:t>
            </a:r>
            <a:r>
              <a:rPr lang="en-US" sz="1600" dirty="0" smtClean="0"/>
              <a:t>=</a:t>
            </a:r>
            <a:br>
              <a:rPr lang="en-US" sz="1600" dirty="0" smtClean="0"/>
            </a:br>
            <a:r>
              <a:rPr lang="en-US" sz="1600" dirty="0" smtClean="0"/>
              <a:t>                                      _</a:t>
            </a:r>
            <a:r>
              <a:rPr lang="en-US" sz="1600" dirty="0"/>
              <a:t>outputChannelMarkerStopValues[channelNumber - 1, markerNumber - 1];</a:t>
            </a:r>
          </a:p>
          <a:p>
            <a:pPr marL="0" indent="0">
              <a:buNone/>
            </a:pPr>
            <a:r>
              <a:rPr lang="en-US" sz="1600" dirty="0"/>
              <a:t>       </a:t>
            </a:r>
            <a:r>
              <a:rPr lang="en-US" sz="1600" dirty="0" smtClean="0"/>
              <a:t>}</a:t>
            </a:r>
            <a:endParaRPr lang="en-US" sz="1600" dirty="0"/>
          </a:p>
          <a:p>
            <a:pPr marL="0" indent="0">
              <a:buNone/>
            </a:pPr>
            <a:r>
              <a:rPr lang="en-US" sz="1600" dirty="0" smtClean="0"/>
              <a:t>       </a:t>
            </a:r>
            <a:r>
              <a:rPr lang="en-US" sz="1600" dirty="0">
                <a:solidFill>
                  <a:srgbClr val="0070C0"/>
                </a:solidFill>
              </a:rPr>
              <a:t>return </a:t>
            </a:r>
            <a:r>
              <a:rPr lang="en-US" sz="1600" dirty="0"/>
              <a:t>outputStopMarkerState;</a:t>
            </a:r>
          </a:p>
          <a:p>
            <a:pPr marL="0" indent="0">
              <a:buNone/>
            </a:pPr>
            <a:r>
              <a:rPr lang="en-US" sz="1600" dirty="0" smtClean="0"/>
              <a:t> </a:t>
            </a:r>
            <a:r>
              <a:rPr lang="en-US" sz="1600" dirty="0"/>
              <a:t>}</a:t>
            </a:r>
          </a:p>
          <a:p>
            <a:endParaRPr lang="en-US" sz="1600" dirty="0"/>
          </a:p>
        </p:txBody>
      </p:sp>
    </p:spTree>
    <p:extLst>
      <p:ext uri="{BB962C8B-B14F-4D97-AF65-F5344CB8AC3E}">
        <p14:creationId xmlns:p14="http://schemas.microsoft.com/office/powerpoint/2010/main" val="2269501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2400" dirty="0" smtClean="0"/>
              <a:t>The “should be” step now becomes as follows and will work for both the 70k and the 50k without change.</a:t>
            </a:r>
          </a:p>
          <a:p>
            <a:pPr marL="0" indent="0">
              <a:buNone/>
            </a:pPr>
            <a:endParaRPr lang="en-US" sz="2400" dirty="0" smtClean="0"/>
          </a:p>
          <a:p>
            <a:pPr marL="0" indent="0">
              <a:buNone/>
            </a:pPr>
            <a:r>
              <a:rPr lang="en-US" sz="1600" dirty="0" smtClean="0">
                <a:solidFill>
                  <a:srgbClr val="0070C0"/>
                </a:solidFill>
              </a:rPr>
              <a:t>public </a:t>
            </a:r>
            <a:r>
              <a:rPr lang="en-US" sz="1600" dirty="0">
                <a:solidFill>
                  <a:srgbClr val="0070C0"/>
                </a:solidFill>
              </a:rPr>
              <a:t>void </a:t>
            </a:r>
            <a:r>
              <a:rPr lang="en-US" sz="1600" dirty="0"/>
              <a:t>OutputStopMarkerStateValueShouldBe</a:t>
            </a:r>
            <a:r>
              <a:rPr lang="en-US" sz="1600" dirty="0">
                <a:solidFill>
                  <a:srgbClr val="0070C0"/>
                </a:solidFill>
              </a:rPr>
              <a:t>(AWG</a:t>
            </a:r>
            <a:r>
              <a:rPr lang="en-US" sz="1600" dirty="0"/>
              <a:t> awg, </a:t>
            </a:r>
            <a:r>
              <a:rPr lang="en-US" sz="1600" dirty="0">
                <a:solidFill>
                  <a:srgbClr val="0070C0"/>
                </a:solidFill>
              </a:rPr>
              <a:t>string</a:t>
            </a:r>
            <a:r>
              <a:rPr lang="en-US" sz="1600" dirty="0"/>
              <a:t> </a:t>
            </a:r>
            <a:r>
              <a:rPr lang="en-US" sz="1600" dirty="0" smtClean="0"/>
              <a:t>logicalChannel,</a:t>
            </a:r>
            <a:br>
              <a:rPr lang="en-US" sz="1600" dirty="0" smtClean="0"/>
            </a:br>
            <a:r>
              <a:rPr lang="en-US" sz="1600" dirty="0" smtClean="0"/>
              <a:t>                                                                 </a:t>
            </a:r>
            <a:r>
              <a:rPr lang="en-US" sz="1600" dirty="0" smtClean="0">
                <a:solidFill>
                  <a:srgbClr val="0070C0"/>
                </a:solidFill>
              </a:rPr>
              <a:t>string</a:t>
            </a:r>
            <a:r>
              <a:rPr lang="en-US" sz="1600" dirty="0" smtClean="0"/>
              <a:t> </a:t>
            </a:r>
            <a:r>
              <a:rPr lang="en-US" sz="1600" dirty="0"/>
              <a:t>logicalMarker, OutputMarkerStopMode expectedState)</a:t>
            </a:r>
          </a:p>
          <a:p>
            <a:pPr marL="0" indent="0">
              <a:buNone/>
            </a:pPr>
            <a:r>
              <a:rPr lang="en-US" sz="1600" dirty="0" smtClean="0"/>
              <a:t>{</a:t>
            </a:r>
            <a:endParaRPr lang="en-US" sz="1600" dirty="0"/>
          </a:p>
          <a:p>
            <a:pPr marL="0" indent="0">
              <a:buNone/>
            </a:pPr>
            <a:r>
              <a:rPr lang="en-US" sz="1600" dirty="0" smtClean="0"/>
              <a:t>        </a:t>
            </a:r>
            <a:r>
              <a:rPr lang="en-US" sz="1600" dirty="0">
                <a:solidFill>
                  <a:srgbClr val="0070C0"/>
                </a:solidFill>
              </a:rPr>
              <a:t>string</a:t>
            </a:r>
            <a:r>
              <a:rPr lang="en-US" sz="1600" dirty="0"/>
              <a:t> expectedSyntax = (expectedState == OutputMarkerStopMode.Off) </a:t>
            </a:r>
            <a:r>
              <a:rPr lang="en-US" sz="1600" dirty="0" smtClean="0"/>
              <a:t>?</a:t>
            </a:r>
            <a:br>
              <a:rPr lang="en-US" sz="1600" dirty="0" smtClean="0"/>
            </a:br>
            <a:r>
              <a:rPr lang="en-US" sz="1600" dirty="0" smtClean="0"/>
              <a:t>                                  SyntaxForOutputStopValueMarkerOff </a:t>
            </a:r>
            <a:r>
              <a:rPr lang="en-US" sz="1600" dirty="0"/>
              <a:t>: SyntaxForOutputStopValueMarkerLow;</a:t>
            </a:r>
          </a:p>
          <a:p>
            <a:pPr marL="0" indent="0">
              <a:buNone/>
            </a:pPr>
            <a:endParaRPr lang="en-US" sz="1600" dirty="0"/>
          </a:p>
          <a:p>
            <a:pPr marL="0" indent="0">
              <a:buNone/>
            </a:pPr>
            <a:r>
              <a:rPr lang="en-US" sz="1600" dirty="0" smtClean="0"/>
              <a:t>        </a:t>
            </a:r>
            <a:r>
              <a:rPr lang="en-US" sz="1600" dirty="0">
                <a:solidFill>
                  <a:srgbClr val="0070C0"/>
                </a:solidFill>
              </a:rPr>
              <a:t>string</a:t>
            </a:r>
            <a:r>
              <a:rPr lang="en-US" sz="1600" dirty="0"/>
              <a:t> outputChannelMarkerStopState </a:t>
            </a:r>
            <a:r>
              <a:rPr lang="en-US" sz="1600" dirty="0" smtClean="0"/>
              <a:t>=</a:t>
            </a:r>
            <a:br>
              <a:rPr lang="en-US" sz="1600" dirty="0" smtClean="0"/>
            </a:br>
            <a:r>
              <a:rPr lang="en-US" sz="1600" dirty="0" smtClean="0"/>
              <a:t>                                                                  awg.OutputStopMarkerState(logicalChannel</a:t>
            </a:r>
            <a:r>
              <a:rPr lang="en-US" sz="1600" dirty="0"/>
              <a:t>, logicalMarker);</a:t>
            </a:r>
          </a:p>
          <a:p>
            <a:pPr marL="0" indent="0">
              <a:buNone/>
            </a:pPr>
            <a:r>
              <a:rPr lang="en-US" sz="1600" dirty="0" smtClean="0"/>
              <a:t>        </a:t>
            </a:r>
            <a:r>
              <a:rPr lang="en-US" sz="1600" dirty="0">
                <a:solidFill>
                  <a:srgbClr val="0070C0"/>
                </a:solidFill>
              </a:rPr>
              <a:t>string</a:t>
            </a:r>
            <a:r>
              <a:rPr lang="en-US" sz="1600" dirty="0"/>
              <a:t> possibleErrorString </a:t>
            </a:r>
            <a:r>
              <a:rPr lang="en-US" sz="1600" dirty="0" smtClean="0"/>
              <a:t>= ErrorStringCheckingOutputStopMarker </a:t>
            </a:r>
            <a:r>
              <a:rPr lang="en-US" sz="1600" dirty="0"/>
              <a:t>+ logicalMarker </a:t>
            </a:r>
            <a:r>
              <a:rPr lang="en-US" sz="1600" dirty="0" smtClean="0"/>
              <a:t>+</a:t>
            </a:r>
            <a:br>
              <a:rPr lang="en-US" sz="1600" dirty="0" smtClean="0"/>
            </a:br>
            <a:r>
              <a:rPr lang="en-US" sz="1600" dirty="0" smtClean="0"/>
              <a:t>                                                          ErrorStringForChannel </a:t>
            </a:r>
            <a:r>
              <a:rPr lang="en-US" sz="1600" dirty="0"/>
              <a:t>+ logicalChannel;</a:t>
            </a:r>
          </a:p>
          <a:p>
            <a:pPr marL="0" indent="0">
              <a:buNone/>
            </a:pPr>
            <a:r>
              <a:rPr lang="en-US" sz="1600" dirty="0" smtClean="0"/>
              <a:t>        </a:t>
            </a:r>
            <a:r>
              <a:rPr lang="en-US" sz="1600" dirty="0"/>
              <a:t>Assert.AreEqual(expectedSyntax, outputChannelMarkerStopState, possibleErrorString);</a:t>
            </a:r>
          </a:p>
          <a:p>
            <a:pPr marL="0" indent="0">
              <a:buNone/>
            </a:pPr>
            <a:r>
              <a:rPr lang="en-US" sz="1600" dirty="0" smtClean="0"/>
              <a:t>}</a:t>
            </a:r>
            <a:endParaRPr lang="en-US" sz="1600" dirty="0"/>
          </a:p>
          <a:p>
            <a:pPr marL="0" indent="0">
              <a:buNone/>
            </a:pPr>
            <a:endParaRPr lang="en-US" sz="2400" dirty="0" smtClean="0"/>
          </a:p>
          <a:p>
            <a:pPr marL="0" indent="0">
              <a:buNone/>
            </a:pPr>
            <a:endParaRPr lang="en-US" sz="2400" dirty="0" smtClean="0"/>
          </a:p>
        </p:txBody>
      </p:sp>
    </p:spTree>
    <p:extLst>
      <p:ext uri="{BB962C8B-B14F-4D97-AF65-F5344CB8AC3E}">
        <p14:creationId xmlns:p14="http://schemas.microsoft.com/office/powerpoint/2010/main" val="3736188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1425</TotalTime>
  <Words>1414</Words>
  <Application>Microsoft Office PowerPoint</Application>
  <PresentationFormat>On-screen Show (4:3)</PresentationFormat>
  <Paragraphs>242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Refactoring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Rewording Steps Work</vt:lpstr>
      <vt:lpstr>The Set Step</vt:lpstr>
      <vt:lpstr>PowerPoint Presentation</vt:lpstr>
      <vt:lpstr>PowerPoint Presentation</vt:lpstr>
      <vt:lpstr>The Get Step</vt:lpstr>
      <vt:lpstr>PowerPoint Presentation</vt:lpstr>
      <vt:lpstr>The Should Be Step</vt:lpstr>
      <vt:lpstr>PowerPoint Presentation</vt:lpstr>
      <vt:lpstr>Old and New Wordings Examples</vt:lpstr>
      <vt:lpstr>The Delete Step</vt:lpstr>
      <vt:lpstr>The Save Step</vt:lpstr>
      <vt:lpstr>Validation of Step Parameters</vt:lpstr>
    </vt:vector>
  </TitlesOfParts>
  <Company>DanaherTM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Work</dc:title>
  <dc:creator>Glenn Johnson</dc:creator>
  <cp:lastModifiedBy>Glenn Johnson</cp:lastModifiedBy>
  <cp:revision>28</cp:revision>
  <dcterms:created xsi:type="dcterms:W3CDTF">2014-01-14T17:49:30Z</dcterms:created>
  <dcterms:modified xsi:type="dcterms:W3CDTF">2014-01-15T17:34:51Z</dcterms:modified>
</cp:coreProperties>
</file>